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7023100" cy="93091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gnkqz+bhZcZvgEUTVhbpROKY2r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1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74" name="Google Shape;74;p3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82" name="Google Shape;82;p4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409575" y="698500"/>
            <a:ext cx="6203950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anchorCtr="0" anchor="t" bIns="93300" lIns="93300" spcFirstLastPara="1" rIns="93300" wrap="square" tIns="93300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EB Garamond"/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407988" y="698500"/>
            <a:ext cx="6207125" cy="349091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" name="Google Shape;20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21" name="Google Shape;21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"/>
          <p:cNvSpPr txBox="1"/>
          <p:nvPr>
            <p:ph type="ctrTitle"/>
          </p:nvPr>
        </p:nvSpPr>
        <p:spPr>
          <a:xfrm>
            <a:off x="255181" y="3555289"/>
            <a:ext cx="117568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7200"/>
              <a:buFont typeface="Calibri"/>
              <a:buNone/>
            </a:pPr>
            <a:r>
              <a:rPr lang="en-US" sz="4000">
                <a:solidFill>
                  <a:srgbClr val="00284C"/>
                </a:solidFill>
              </a:rPr>
              <a:t>Tarnisha McLaughlin-Grayson</a:t>
            </a:r>
            <a:br>
              <a:rPr lang="en-US" sz="4000">
                <a:solidFill>
                  <a:srgbClr val="00284C"/>
                </a:solidFill>
              </a:rPr>
            </a:br>
            <a:r>
              <a:rPr lang="en-US" sz="2800">
                <a:solidFill>
                  <a:srgbClr val="00284C"/>
                </a:solidFill>
              </a:rPr>
              <a:t>Training Specialist Lead</a:t>
            </a:r>
            <a:endParaRPr sz="2800">
              <a:solidFill>
                <a:srgbClr val="00284C"/>
              </a:solidFill>
            </a:endParaRPr>
          </a:p>
        </p:txBody>
      </p:sp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3220" y="1349661"/>
            <a:ext cx="6024424" cy="294550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What Motivates You?</a:t>
            </a:r>
            <a:endParaRPr/>
          </a:p>
        </p:txBody>
      </p:sp>
      <p:sp>
        <p:nvSpPr>
          <p:cNvPr id="130" name="Google Shape;130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23 Motivators</a:t>
            </a:r>
            <a:endParaRPr/>
          </a:p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3200"/>
              <a:t>5 Identities</a:t>
            </a:r>
            <a:endParaRPr sz="3200"/>
          </a:p>
        </p:txBody>
      </p:sp>
      <p:sp>
        <p:nvSpPr>
          <p:cNvPr id="131" name="Google Shape;131;p10"/>
          <p:cNvSpPr txBox="1"/>
          <p:nvPr/>
        </p:nvSpPr>
        <p:spPr>
          <a:xfrm rot="-2418659">
            <a:off x="68975" y="1060936"/>
            <a:ext cx="400836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Achievers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0"/>
          <p:cNvSpPr txBox="1"/>
          <p:nvPr/>
        </p:nvSpPr>
        <p:spPr>
          <a:xfrm>
            <a:off x="4151745" y="1537989"/>
            <a:ext cx="36345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Builders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0"/>
          <p:cNvSpPr txBox="1"/>
          <p:nvPr/>
        </p:nvSpPr>
        <p:spPr>
          <a:xfrm rot="-2394188">
            <a:off x="389831" y="4606622"/>
            <a:ext cx="33666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Caregivers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0"/>
          <p:cNvSpPr txBox="1"/>
          <p:nvPr/>
        </p:nvSpPr>
        <p:spPr>
          <a:xfrm rot="-1537622">
            <a:off x="7970360" y="4468066"/>
            <a:ext cx="38885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Reward-Driven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0"/>
          <p:cNvSpPr txBox="1"/>
          <p:nvPr/>
        </p:nvSpPr>
        <p:spPr>
          <a:xfrm rot="2386347">
            <a:off x="8672947" y="1060936"/>
            <a:ext cx="29556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The Thinkers</a:t>
            </a:r>
            <a:endParaRPr b="1" i="0" sz="36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 txBox="1"/>
          <p:nvPr>
            <p:ph idx="1" type="body"/>
          </p:nvPr>
        </p:nvSpPr>
        <p:spPr>
          <a:xfrm>
            <a:off x="1002900" y="1085850"/>
            <a:ext cx="103524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39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/>
              <a:t>Define personal motivators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/>
              <a:t>Identify more of…less of…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/>
              <a:t>Create a plan/set a goal</a:t>
            </a:r>
            <a:endParaRPr/>
          </a:p>
          <a:p>
            <a:pPr indent="-514350" lvl="1" marL="996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Do you have the necessary skills?</a:t>
            </a:r>
            <a:endParaRPr/>
          </a:p>
          <a:p>
            <a:pPr indent="-514350" lvl="1" marL="996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Do you have the right connections?</a:t>
            </a:r>
            <a:endParaRPr/>
          </a:p>
          <a:p>
            <a:pPr indent="-514350" lvl="1" marL="996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Courier New"/>
              <a:buChar char="o"/>
            </a:pPr>
            <a:r>
              <a:rPr lang="en-US"/>
              <a:t>What support is needed?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rabicPeriod"/>
            </a:pPr>
            <a:r>
              <a:rPr lang="en-US"/>
              <a:t>Take next step to a more motivating work environment</a:t>
            </a:r>
            <a:endParaRPr b="1"/>
          </a:p>
        </p:txBody>
      </p:sp>
      <p:sp>
        <p:nvSpPr>
          <p:cNvPr id="141" name="Google Shape;141;p11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So What…Now What?</a:t>
            </a:r>
            <a:endParaRPr b="1"/>
          </a:p>
        </p:txBody>
      </p:sp>
      <p:cxnSp>
        <p:nvCxnSpPr>
          <p:cNvPr id="142" name="Google Shape;142;p11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3" name="Google Shape;14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3055" y="1283729"/>
            <a:ext cx="3761509" cy="2486726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/>
          <p:nvPr>
            <p:ph idx="1" type="body"/>
          </p:nvPr>
        </p:nvSpPr>
        <p:spPr>
          <a:xfrm>
            <a:off x="1002900" y="1085850"/>
            <a:ext cx="103524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5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b="1" lang="en-US" sz="3600"/>
              <a:t>Today’s Session</a:t>
            </a:r>
            <a:endParaRPr b="1" sz="3600"/>
          </a:p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Define motivation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Discuss why its important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Identify ways you can tap into your individual work motivators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Take steps to create a more motivating work environment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</p:txBody>
      </p:sp>
      <p:sp>
        <p:nvSpPr>
          <p:cNvPr id="69" name="Google Shape;69;p2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What Motivates Me</a:t>
            </a:r>
            <a:endParaRPr b="1"/>
          </a:p>
        </p:txBody>
      </p:sp>
      <p:cxnSp>
        <p:nvCxnSpPr>
          <p:cNvPr id="70" name="Google Shape;70;p2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9828" y="350982"/>
            <a:ext cx="1479618" cy="2394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"/>
          <p:cNvSpPr txBox="1"/>
          <p:nvPr>
            <p:ph idx="1" type="body"/>
          </p:nvPr>
        </p:nvSpPr>
        <p:spPr>
          <a:xfrm>
            <a:off x="1002900" y="1085850"/>
            <a:ext cx="103524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Adrian Gostick &amp; Chester Elton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Research Study: 850,000 people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Motivator Assessment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Job Sculpting</a:t>
            </a:r>
            <a:endParaRPr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Additional Tools</a:t>
            </a:r>
            <a:endParaRPr b="1"/>
          </a:p>
        </p:txBody>
      </p:sp>
      <p:sp>
        <p:nvSpPr>
          <p:cNvPr id="77" name="Google Shape;77;p3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Culture Works: Engagement Solved</a:t>
            </a:r>
            <a:endParaRPr b="1"/>
          </a:p>
        </p:txBody>
      </p:sp>
      <p:cxnSp>
        <p:nvCxnSpPr>
          <p:cNvPr id="78" name="Google Shape;78;p3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" name="Google Shape;7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1998" y="2165451"/>
            <a:ext cx="4882548" cy="3263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>
            <p:ph idx="1" type="body"/>
          </p:nvPr>
        </p:nvSpPr>
        <p:spPr>
          <a:xfrm>
            <a:off x="1002900" y="1085850"/>
            <a:ext cx="103524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3975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Flexibility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Job Enrichment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Money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Creativity/Innovation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Fulfill – higher purpose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Teamwork</a:t>
            </a:r>
            <a:endParaRPr/>
          </a:p>
          <a:p>
            <a:pPr indent="-514350" lvl="0" marL="539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AutoNum type="alphaUcPeriod"/>
            </a:pPr>
            <a:r>
              <a:rPr lang="en-US"/>
              <a:t>Other</a:t>
            </a:r>
            <a:endParaRPr/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What Drives YOU to Perform at Your Best?</a:t>
            </a:r>
            <a:endParaRPr b="1"/>
          </a:p>
        </p:txBody>
      </p:sp>
      <p:cxnSp>
        <p:nvCxnSpPr>
          <p:cNvPr id="86" name="Google Shape;86;p4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5941" y="1593560"/>
            <a:ext cx="4821753" cy="313545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Motivation Matters</a:t>
            </a:r>
            <a:endParaRPr b="1"/>
          </a:p>
        </p:txBody>
      </p:sp>
      <p:sp>
        <p:nvSpPr>
          <p:cNvPr id="93" name="Google Shape;93;p5"/>
          <p:cNvSpPr txBox="1"/>
          <p:nvPr>
            <p:ph idx="1" type="body"/>
          </p:nvPr>
        </p:nvSpPr>
        <p:spPr>
          <a:xfrm>
            <a:off x="838200" y="1314450"/>
            <a:ext cx="10515600" cy="4595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en-US" sz="3200"/>
              <a:t>Motivation:</a:t>
            </a:r>
            <a:r>
              <a:rPr lang="en-US" sz="3200"/>
              <a:t> is defined as the needs, desires, wants that drive us to take action and accomplish our goals. </a:t>
            </a:r>
            <a:endParaRPr i="1" sz="3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i="1" sz="3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3200"/>
          </a:p>
          <a:p>
            <a:pPr indent="0" lvl="0" marL="1143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1" lang="en-US" sz="3200"/>
              <a:t>Reflection</a:t>
            </a:r>
            <a:r>
              <a:rPr i="1" lang="en-US" sz="3200"/>
              <a:t>: List 3 </a:t>
            </a:r>
            <a:r>
              <a:rPr b="1" i="1" lang="en-US" sz="3200"/>
              <a:t>reasons why </a:t>
            </a:r>
            <a:r>
              <a:rPr i="1" lang="en-US" sz="3200"/>
              <a:t>you currently work for U of M-MM/Department/Team/Leader.</a:t>
            </a:r>
            <a:endParaRPr i="1" sz="3200"/>
          </a:p>
        </p:txBody>
      </p:sp>
      <p:cxnSp>
        <p:nvCxnSpPr>
          <p:cNvPr id="94" name="Google Shape;94;p5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What Motivates You?</a:t>
            </a:r>
            <a:endParaRPr/>
          </a:p>
        </p:txBody>
      </p:sp>
      <p:sp>
        <p:nvSpPr>
          <p:cNvPr id="100" name="Google Shape;100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977975" y="277395"/>
            <a:ext cx="10515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284C"/>
                </a:solidFill>
              </a:rPr>
              <a:t>What Do YOU Find More Motivating?</a:t>
            </a:r>
            <a:endParaRPr b="1"/>
          </a:p>
        </p:txBody>
      </p:sp>
      <p:sp>
        <p:nvSpPr>
          <p:cNvPr id="106" name="Google Shape;106;p7"/>
          <p:cNvSpPr txBox="1"/>
          <p:nvPr>
            <p:ph idx="1" type="body"/>
          </p:nvPr>
        </p:nvSpPr>
        <p:spPr>
          <a:xfrm>
            <a:off x="838200" y="15589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Problem Solving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Coaching Others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Maintaining Work-Life Balance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Regular Recognition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Variety</a:t>
            </a:r>
            <a:endParaRPr sz="32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b="1" sz="4000"/>
          </a:p>
        </p:txBody>
      </p:sp>
      <p:cxnSp>
        <p:nvCxnSpPr>
          <p:cNvPr id="107" name="Google Shape;107;p7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40720" y="1385926"/>
            <a:ext cx="3571875" cy="28956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838200" y="248395"/>
            <a:ext cx="105156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None/>
            </a:pPr>
            <a:r>
              <a:rPr b="1" lang="en-US" sz="3600">
                <a:solidFill>
                  <a:srgbClr val="00284C"/>
                </a:solidFill>
              </a:rPr>
              <a:t>What Do YOU Find More Motivating?</a:t>
            </a:r>
            <a:endParaRPr b="1"/>
          </a:p>
        </p:txBody>
      </p:sp>
      <p:sp>
        <p:nvSpPr>
          <p:cNvPr id="114" name="Google Shape;114;p8"/>
          <p:cNvSpPr txBox="1"/>
          <p:nvPr>
            <p:ph idx="1" type="body"/>
          </p:nvPr>
        </p:nvSpPr>
        <p:spPr>
          <a:xfrm>
            <a:off x="838200" y="15589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Working Under Pressure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Collaborating with Others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Having Fun @ Work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Prestige from Working @ U of M-MM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Impact of the Work</a:t>
            </a:r>
            <a:endParaRPr/>
          </a:p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b="1" sz="4400"/>
          </a:p>
        </p:txBody>
      </p:sp>
      <p:cxnSp>
        <p:nvCxnSpPr>
          <p:cNvPr id="115" name="Google Shape;115;p8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" name="Google Shape;11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0402" y="999851"/>
            <a:ext cx="4215102" cy="2857554"/>
          </a:xfrm>
          <a:prstGeom prst="ellipse">
            <a:avLst/>
          </a:prstGeom>
          <a:noFill/>
          <a:ln cap="rnd" cmpd="sng" w="635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  <a:effectLst>
            <a:outerShdw blurRad="381000" sx="-80000" rotWithShape="0" dir="5400000" dist="292100" sy="-18000">
              <a:srgbClr val="000000">
                <a:alpha val="2196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838200" y="248395"/>
            <a:ext cx="10515600" cy="5784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4C"/>
              </a:buClr>
              <a:buSzPts val="3600"/>
              <a:buNone/>
            </a:pPr>
            <a:r>
              <a:rPr b="1" lang="en-US" sz="3600">
                <a:solidFill>
                  <a:srgbClr val="00284C"/>
                </a:solidFill>
              </a:rPr>
              <a:t>What Do YOU Find More Motivating?</a:t>
            </a:r>
            <a:endParaRPr b="1"/>
          </a:p>
        </p:txBody>
      </p:sp>
      <p:sp>
        <p:nvSpPr>
          <p:cNvPr id="122" name="Google Shape;122;p9"/>
          <p:cNvSpPr txBox="1"/>
          <p:nvPr>
            <p:ph idx="1" type="body"/>
          </p:nvPr>
        </p:nvSpPr>
        <p:spPr>
          <a:xfrm>
            <a:off x="838200" y="15589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Goal Setting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Serving Others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Respectful Work Environment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Rewards</a:t>
            </a:r>
            <a:endParaRPr/>
          </a:p>
          <a:p>
            <a:pPr indent="-5143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Font typeface="Arial"/>
              <a:buAutoNum type="alphaUcPeriod"/>
            </a:pPr>
            <a:r>
              <a:rPr lang="en-US" sz="3200"/>
              <a:t>Continuous Learning</a:t>
            </a:r>
            <a:endParaRPr/>
          </a:p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36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 b="1" sz="4400"/>
          </a:p>
        </p:txBody>
      </p:sp>
      <p:cxnSp>
        <p:nvCxnSpPr>
          <p:cNvPr id="123" name="Google Shape;123;p9"/>
          <p:cNvCxnSpPr/>
          <p:nvPr/>
        </p:nvCxnSpPr>
        <p:spPr>
          <a:xfrm>
            <a:off x="838200" y="999851"/>
            <a:ext cx="10515600" cy="0"/>
          </a:xfrm>
          <a:prstGeom prst="straightConnector1">
            <a:avLst/>
          </a:prstGeom>
          <a:noFill/>
          <a:ln cap="flat" cmpd="sng" w="38100">
            <a:solidFill>
              <a:srgbClr val="FECE07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" name="Google Shape;1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2032" y="1558925"/>
            <a:ext cx="4203691" cy="2740459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McLaughlin-Grayson, Tarnisha</dc:creator>
</cp:coreProperties>
</file>