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4"/>
  </p:notesMasterIdLst>
  <p:sldIdLst>
    <p:sldId id="256" r:id="rId3"/>
    <p:sldId id="258" r:id="rId4"/>
    <p:sldId id="259" r:id="rId5"/>
    <p:sldId id="260" r:id="rId6"/>
    <p:sldId id="264" r:id="rId7"/>
    <p:sldId id="265" r:id="rId8"/>
    <p:sldId id="261" r:id="rId9"/>
    <p:sldId id="266" r:id="rId10"/>
    <p:sldId id="267" r:id="rId11"/>
    <p:sldId id="262" r:id="rId12"/>
    <p:sldId id="263"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74C"/>
    <a:srgbClr val="FFCB0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C9A160-4A36-4CE5-8920-5AE65DDE5A48}" v="9" dt="2021-10-11T12:16:13.2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4507" autoAdjust="0"/>
  </p:normalViewPr>
  <p:slideViewPr>
    <p:cSldViewPr snapToGrid="0" snapToObjects="1">
      <p:cViewPr varScale="1">
        <p:scale>
          <a:sx n="72" d="100"/>
          <a:sy n="72" d="100"/>
        </p:scale>
        <p:origin x="1762"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night, Brett" userId="a42e2cfb-8018-49b3-b4c2-0c3ee5f0be59" providerId="ADAL" clId="{08C9A160-4A36-4CE5-8920-5AE65DDE5A48}"/>
    <pc:docChg chg="custSel modSld sldOrd">
      <pc:chgData name="Knight, Brett" userId="a42e2cfb-8018-49b3-b4c2-0c3ee5f0be59" providerId="ADAL" clId="{08C9A160-4A36-4CE5-8920-5AE65DDE5A48}" dt="2021-10-11T12:18:02.987" v="915" actId="20577"/>
      <pc:docMkLst>
        <pc:docMk/>
      </pc:docMkLst>
      <pc:sldChg chg="ord">
        <pc:chgData name="Knight, Brett" userId="a42e2cfb-8018-49b3-b4c2-0c3ee5f0be59" providerId="ADAL" clId="{08C9A160-4A36-4CE5-8920-5AE65DDE5A48}" dt="2021-10-11T12:12:37.593" v="380"/>
        <pc:sldMkLst>
          <pc:docMk/>
          <pc:sldMk cId="1319104047" sldId="262"/>
        </pc:sldMkLst>
      </pc:sldChg>
      <pc:sldChg chg="modSp mod">
        <pc:chgData name="Knight, Brett" userId="a42e2cfb-8018-49b3-b4c2-0c3ee5f0be59" providerId="ADAL" clId="{08C9A160-4A36-4CE5-8920-5AE65DDE5A48}" dt="2021-10-11T12:09:09.176" v="375" actId="20577"/>
        <pc:sldMkLst>
          <pc:docMk/>
          <pc:sldMk cId="2492956564" sldId="266"/>
        </pc:sldMkLst>
        <pc:spChg chg="mod">
          <ac:chgData name="Knight, Brett" userId="a42e2cfb-8018-49b3-b4c2-0c3ee5f0be59" providerId="ADAL" clId="{08C9A160-4A36-4CE5-8920-5AE65DDE5A48}" dt="2021-10-11T12:09:09.176" v="375" actId="20577"/>
          <ac:spMkLst>
            <pc:docMk/>
            <pc:sldMk cId="2492956564" sldId="266"/>
            <ac:spMk id="3" creationId="{407E7B9E-D95E-422F-B353-7CD9919B158A}"/>
          </ac:spMkLst>
        </pc:spChg>
      </pc:sldChg>
      <pc:sldChg chg="modSp mod">
        <pc:chgData name="Knight, Brett" userId="a42e2cfb-8018-49b3-b4c2-0c3ee5f0be59" providerId="ADAL" clId="{08C9A160-4A36-4CE5-8920-5AE65DDE5A48}" dt="2021-10-11T12:18:02.987" v="915" actId="20577"/>
        <pc:sldMkLst>
          <pc:docMk/>
          <pc:sldMk cId="576447440" sldId="267"/>
        </pc:sldMkLst>
        <pc:spChg chg="mod">
          <ac:chgData name="Knight, Brett" userId="a42e2cfb-8018-49b3-b4c2-0c3ee5f0be59" providerId="ADAL" clId="{08C9A160-4A36-4CE5-8920-5AE65DDE5A48}" dt="2021-10-11T12:18:02.987" v="915" actId="20577"/>
          <ac:spMkLst>
            <pc:docMk/>
            <pc:sldMk cId="576447440" sldId="267"/>
            <ac:spMk id="3" creationId="{EC30F0D0-3732-4B96-846D-627476228F0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28B02D-E931-42FF-B125-C014C64858A9}" type="datetimeFigureOut">
              <a:rPr lang="en-US" smtClean="0"/>
              <a:t>10/13/2021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5F51D8-13A1-48F5-AA4E-1D28C59B4BDB}" type="slidenum">
              <a:rPr lang="en-US" smtClean="0"/>
              <a:t>‹#›</a:t>
            </a:fld>
            <a:endParaRPr lang="en-US"/>
          </a:p>
        </p:txBody>
      </p:sp>
    </p:spTree>
    <p:extLst>
      <p:ext uri="{BB962C8B-B14F-4D97-AF65-F5344CB8AC3E}">
        <p14:creationId xmlns:p14="http://schemas.microsoft.com/office/powerpoint/2010/main" val="2747318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What really counts? - New recommendation</a:t>
            </a:r>
            <a:r>
              <a:rPr lang="en-US" baseline="0" dirty="0"/>
              <a:t>s put forth from the U.S. Department of Health and Human Services aim to follow a series of conducted systematic reviews of scientific research in the physical activity community. </a:t>
            </a:r>
          </a:p>
          <a:p>
            <a:pPr marL="628650" lvl="1" indent="-171450">
              <a:buFont typeface="Arial" panose="020B0604020202020204" pitchFamily="34" charset="0"/>
              <a:buChar char="•"/>
            </a:pPr>
            <a:r>
              <a:rPr lang="en-US" baseline="0" dirty="0"/>
              <a:t>One of the biggest changes in the new Physical Activity Guidelines for Americans 2018 report is that all movement matters. </a:t>
            </a:r>
          </a:p>
          <a:p>
            <a:pPr marL="628650" lvl="1" indent="-171450">
              <a:buFont typeface="Arial" panose="020B0604020202020204" pitchFamily="34" charset="0"/>
              <a:buChar char="•"/>
            </a:pPr>
            <a:r>
              <a:rPr lang="en-US" baseline="0" dirty="0"/>
              <a:t>As a professional trained and experienced in clinical and corporate physical activity this message has evolved rapidly during my working career. </a:t>
            </a:r>
          </a:p>
          <a:p>
            <a:pPr marL="628650" lvl="1" indent="-171450">
              <a:buFont typeface="Arial" panose="020B0604020202020204" pitchFamily="34" charset="0"/>
              <a:buChar char="•"/>
            </a:pPr>
            <a:r>
              <a:rPr lang="en-US" baseline="0" dirty="0"/>
              <a:t>In my opinion the biggest change is the elimination of the requirement that physical activity needs to be in 10 minutes bouts or more to contribute to increase health benefits</a:t>
            </a:r>
          </a:p>
          <a:p>
            <a:pPr marL="628650" lvl="1" indent="-171450">
              <a:buFont typeface="Arial" panose="020B0604020202020204" pitchFamily="34" charset="0"/>
              <a:buChar char="•"/>
            </a:pPr>
            <a:r>
              <a:rPr lang="en-US" baseline="0" dirty="0"/>
              <a:t>Remember that there are always risks, but physical activity can be safe for anybody, it just bears reminding that never let the risks outweigh the benefits, and participants should always listen to their body. Pain is a sign that risks may be greater than the benefit.</a:t>
            </a:r>
          </a:p>
          <a:p>
            <a:pPr marL="628650" lvl="1" indent="-171450">
              <a:buFont typeface="Arial" panose="020B0604020202020204" pitchFamily="34" charset="0"/>
              <a:buChar char="•"/>
            </a:pPr>
            <a:endParaRPr lang="en-US" baseline="0" dirty="0"/>
          </a:p>
          <a:p>
            <a:pPr marL="0" lvl="0" indent="0">
              <a:buFont typeface="Arial" panose="020B0604020202020204" pitchFamily="34" charset="0"/>
              <a:buNone/>
            </a:pPr>
            <a:r>
              <a:rPr lang="en-US" baseline="0" dirty="0"/>
              <a:t>2)How much do I have to do? – U.S Department of Health and Human Services, American College of Sports Medicine, Centers of Disease Control, and many other organizations have come to the consensus that the minimum amount of activity/movement for seeing some increase health benefits is 150 minutes per week. Specifics include:</a:t>
            </a:r>
          </a:p>
          <a:p>
            <a:pPr marL="628650" lvl="1" indent="-171450">
              <a:buFont typeface="Arial" panose="020B0604020202020204" pitchFamily="34" charset="0"/>
              <a:buChar char="•"/>
            </a:pPr>
            <a:r>
              <a:rPr lang="en-US" baseline="0" dirty="0"/>
              <a:t>At least 30 minutes of moderate-intensity activity 5 days a week</a:t>
            </a:r>
          </a:p>
          <a:p>
            <a:pPr marL="628650" lvl="1" indent="-171450">
              <a:buFont typeface="Arial" panose="020B0604020202020204" pitchFamily="34" charset="0"/>
              <a:buChar char="•"/>
            </a:pPr>
            <a:r>
              <a:rPr lang="en-US" baseline="0" dirty="0"/>
              <a:t>2 days of flexibility based activity (yoga, stretching, Thai chi, etc.).</a:t>
            </a:r>
          </a:p>
          <a:p>
            <a:pPr marL="628650" lvl="1" indent="-171450">
              <a:buFont typeface="Arial" panose="020B0604020202020204" pitchFamily="34" charset="0"/>
              <a:buChar char="•"/>
            </a:pPr>
            <a:r>
              <a:rPr lang="en-US" baseline="0" dirty="0"/>
              <a:t>2 days of strength based activity (structured weight lifting, outdoor work, labor based jobs requiring lifting, etc.)</a:t>
            </a:r>
          </a:p>
          <a:p>
            <a:pPr marL="628650" lvl="1" indent="-171450">
              <a:buFont typeface="Arial" panose="020B0604020202020204" pitchFamily="34" charset="0"/>
              <a:buChar char="•"/>
            </a:pPr>
            <a:r>
              <a:rPr lang="en-US" baseline="0" dirty="0"/>
              <a:t>Variety and intensity variation is strongly recommend, meaning helping people find a balance that works for their schedule, activity level, goals, and enjoyment.</a:t>
            </a:r>
          </a:p>
          <a:p>
            <a:pPr marL="0" lvl="0" indent="0">
              <a:buFont typeface="Arial" panose="020B0604020202020204" pitchFamily="34" charset="0"/>
              <a:buNone/>
            </a:pPr>
            <a:endParaRPr lang="en-US" baseline="0" dirty="0"/>
          </a:p>
          <a:p>
            <a:pPr marL="0" lvl="0" indent="0">
              <a:buFont typeface="Arial" panose="020B0604020202020204" pitchFamily="34" charset="0"/>
              <a:buNone/>
            </a:pPr>
            <a:r>
              <a:rPr lang="en-US" baseline="0" dirty="0"/>
              <a:t>3) How long till I notice results/benefits? – This depends on the results/benefits the person is looking for.</a:t>
            </a:r>
          </a:p>
          <a:p>
            <a:pPr marL="628650" lvl="1" indent="-171450">
              <a:buFont typeface="Arial" panose="020B0604020202020204" pitchFamily="34" charset="0"/>
              <a:buChar char="•"/>
            </a:pPr>
            <a:r>
              <a:rPr lang="en-US" baseline="0" dirty="0"/>
              <a:t>Health benefits start immediately after exercising, and even short episodes of physical activity are beneficial.</a:t>
            </a:r>
          </a:p>
          <a:p>
            <a:pPr marL="628650" lvl="1" indent="-171450">
              <a:buFont typeface="Arial" panose="020B0604020202020204" pitchFamily="34" charset="0"/>
              <a:buChar char="•"/>
            </a:pPr>
            <a:r>
              <a:rPr lang="en-US" baseline="0" dirty="0"/>
              <a:t>Achieving the benefits of physical activity depend on our personal efforts as well as creating supportive groups.</a:t>
            </a:r>
          </a:p>
          <a:p>
            <a:pPr marL="628650" lvl="1" indent="-171450">
              <a:buFont typeface="Arial" panose="020B0604020202020204" pitchFamily="34" charset="0"/>
              <a:buChar char="•"/>
            </a:pPr>
            <a:r>
              <a:rPr lang="en-US" baseline="0" dirty="0"/>
              <a:t>The main idea behind the Guidelines is that regular physical activity over months and years can produce long-term health benefits.</a:t>
            </a:r>
          </a:p>
          <a:p>
            <a:pPr marL="628650" lvl="1" indent="-171450">
              <a:buFont typeface="Arial" panose="020B0604020202020204" pitchFamily="34" charset="0"/>
              <a:buChar char="•"/>
            </a:pPr>
            <a:r>
              <a:rPr lang="en-US" baseline="0" dirty="0"/>
              <a:t>Regular habitual activity even slightly under the 150 minimum starts to show decrease risk in all-cause mortality.</a:t>
            </a:r>
          </a:p>
          <a:p>
            <a:pPr marL="628650" lvl="1" indent="-171450">
              <a:buFont typeface="Arial" panose="020B0604020202020204" pitchFamily="34" charset="0"/>
              <a:buChar char="•"/>
            </a:pPr>
            <a:r>
              <a:rPr lang="en-US" baseline="0" dirty="0"/>
              <a:t>Most research measures benefits based on MET hours performed per week. MET = Metabolic Equivalent and resting is 1 MET or 3.5 milliliters of oxygen </a:t>
            </a:r>
          </a:p>
          <a:p>
            <a:pPr marL="628650" lvl="1" indent="-171450">
              <a:buFont typeface="Arial" panose="020B0604020202020204" pitchFamily="34" charset="0"/>
              <a:buChar char="•"/>
            </a:pPr>
            <a:r>
              <a:rPr lang="en-US" baseline="0" dirty="0"/>
              <a:t>I will refer to MET’s when describing different intensities of physical activity and recommendations for benefits.</a:t>
            </a:r>
          </a:p>
          <a:p>
            <a:pPr marL="628650" lvl="1" indent="-171450">
              <a:buFont typeface="Arial" panose="020B0604020202020204" pitchFamily="34" charset="0"/>
              <a:buChar char="•"/>
            </a:pPr>
            <a:endParaRPr lang="en-US" baseline="0" dirty="0"/>
          </a:p>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25F51D8-13A1-48F5-AA4E-1D28C59B4BDB}" type="slidenum">
              <a:rPr lang="en-US" smtClean="0"/>
              <a:t>2</a:t>
            </a:fld>
            <a:endParaRPr lang="en-US"/>
          </a:p>
        </p:txBody>
      </p:sp>
    </p:spTree>
    <p:extLst>
      <p:ext uri="{BB962C8B-B14F-4D97-AF65-F5344CB8AC3E}">
        <p14:creationId xmlns:p14="http://schemas.microsoft.com/office/powerpoint/2010/main" val="3659563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Decreased</a:t>
            </a:r>
            <a:r>
              <a:rPr lang="en-US" baseline="0" dirty="0"/>
              <a:t> risk of Cardiorespiratory Disease</a:t>
            </a:r>
          </a:p>
          <a:p>
            <a:pPr marL="228600" indent="-228600">
              <a:buFont typeface="Arial" panose="020B0604020202020204" pitchFamily="34" charset="0"/>
              <a:buChar char="•"/>
            </a:pPr>
            <a:r>
              <a:rPr lang="en-US" baseline="0" dirty="0"/>
              <a:t>Decreasing resting HR helps to decrease the work on the heart during rest. Average HR is 60-80bpm, but the lower the heartrate the better as long as one doesn’t experience symptoms.</a:t>
            </a:r>
          </a:p>
          <a:p>
            <a:pPr marL="228600" indent="-228600">
              <a:buFont typeface="Arial" panose="020B0604020202020204" pitchFamily="34" charset="0"/>
              <a:buChar char="•"/>
            </a:pPr>
            <a:r>
              <a:rPr lang="en-US" baseline="0" dirty="0"/>
              <a:t>Decreasing BP helps to reduce the stress on the vessels and heart at rest and can decrease risk of heart attack and stroke.</a:t>
            </a:r>
          </a:p>
          <a:p>
            <a:pPr marL="228600" indent="-228600">
              <a:buFont typeface="Arial" panose="020B0604020202020204" pitchFamily="34" charset="0"/>
              <a:buChar char="•"/>
            </a:pPr>
            <a:r>
              <a:rPr lang="en-US" baseline="0" dirty="0"/>
              <a:t>Increase respiratory function and volume from bouts of aerobic activity (challenge is important)</a:t>
            </a:r>
          </a:p>
          <a:p>
            <a:pPr marL="228600" indent="-228600">
              <a:buAutoNum type="arabicParenR"/>
            </a:pPr>
            <a:endParaRPr lang="en-US" baseline="0" dirty="0"/>
          </a:p>
          <a:p>
            <a:pPr marL="0" indent="0">
              <a:buNone/>
            </a:pPr>
            <a:r>
              <a:rPr lang="en-US" baseline="0" dirty="0"/>
              <a:t>2) Increased Bone and Musculoskeletal Health</a:t>
            </a:r>
          </a:p>
          <a:p>
            <a:pPr marL="171450" indent="-171450">
              <a:buFont typeface="Arial" panose="020B0604020202020204" pitchFamily="34" charset="0"/>
              <a:buChar char="•"/>
            </a:pPr>
            <a:r>
              <a:rPr lang="en-US" baseline="0" dirty="0"/>
              <a:t>Help to increase bone density by promoting bone break down and remodeling</a:t>
            </a:r>
          </a:p>
          <a:p>
            <a:pPr marL="171450" indent="-171450">
              <a:buFont typeface="Arial" panose="020B0604020202020204" pitchFamily="34" charset="0"/>
              <a:buChar char="•"/>
            </a:pPr>
            <a:r>
              <a:rPr lang="en-US" baseline="0" dirty="0"/>
              <a:t>Fall prevention by strengthening core muscles and decreasing frailty and weakness</a:t>
            </a:r>
          </a:p>
          <a:p>
            <a:pPr marL="171450" indent="-171450">
              <a:buFont typeface="Arial" panose="020B0604020202020204" pitchFamily="34" charset="0"/>
              <a:buChar char="•"/>
            </a:pPr>
            <a:r>
              <a:rPr lang="en-US" baseline="0" dirty="0"/>
              <a:t>Creating muscle exhaustion and overload is needed (challenge is important)</a:t>
            </a:r>
          </a:p>
          <a:p>
            <a:pPr marL="228600" indent="-228600">
              <a:buAutoNum type="arabicParenR"/>
            </a:pPr>
            <a:endParaRPr lang="en-US" baseline="0" dirty="0"/>
          </a:p>
          <a:p>
            <a:pPr marL="0" indent="0">
              <a:buNone/>
            </a:pPr>
            <a:r>
              <a:rPr lang="en-US" baseline="0" dirty="0"/>
              <a:t>3) Cardiometabolic Health and Weight Management</a:t>
            </a:r>
          </a:p>
          <a:p>
            <a:pPr marL="171450" indent="-171450">
              <a:buFont typeface="Arial" panose="020B0604020202020204" pitchFamily="34" charset="0"/>
              <a:buChar char="•"/>
            </a:pPr>
            <a:r>
              <a:rPr lang="en-US" baseline="0" dirty="0"/>
              <a:t>Decrease LDL cholesterol and triglycerides</a:t>
            </a:r>
          </a:p>
          <a:p>
            <a:pPr marL="171450" indent="-171450">
              <a:buFont typeface="Arial" panose="020B0604020202020204" pitchFamily="34" charset="0"/>
              <a:buChar char="•"/>
            </a:pPr>
            <a:r>
              <a:rPr lang="en-US" baseline="0" dirty="0"/>
              <a:t>Increase HDL Cholesterol</a:t>
            </a:r>
          </a:p>
          <a:p>
            <a:pPr marL="171450" indent="-171450">
              <a:buFont typeface="Arial" panose="020B0604020202020204" pitchFamily="34" charset="0"/>
              <a:buChar char="•"/>
            </a:pPr>
            <a:r>
              <a:rPr lang="en-US" baseline="0" dirty="0"/>
              <a:t>Decrease Insulin Resistance which is a great risk decrease for Type 2 diabetes</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25F51D8-13A1-48F5-AA4E-1D28C59B4BDB}" type="slidenum">
              <a:rPr lang="en-US" smtClean="0"/>
              <a:t>3</a:t>
            </a:fld>
            <a:endParaRPr lang="en-US"/>
          </a:p>
        </p:txBody>
      </p:sp>
    </p:spTree>
    <p:extLst>
      <p:ext uri="{BB962C8B-B14F-4D97-AF65-F5344CB8AC3E}">
        <p14:creationId xmlns:p14="http://schemas.microsoft.com/office/powerpoint/2010/main" val="1048457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Acute Benefits:</a:t>
            </a:r>
          </a:p>
          <a:p>
            <a:pPr marL="171450" indent="-171450">
              <a:buFont typeface="Arial" panose="020B0604020202020204" pitchFamily="34" charset="0"/>
              <a:buChar char="•"/>
            </a:pPr>
            <a:r>
              <a:rPr lang="en-US" dirty="0"/>
              <a:t>Anxiety – Activity can help divert you from current anxiety,</a:t>
            </a:r>
            <a:r>
              <a:rPr lang="en-US" baseline="0" dirty="0"/>
              <a:t> can decrease muscle tension, and increases heart rate which releases neurochemicals (serotonin, brain-derived neurotrophic factor (BDNF), and other anxiety reducing neurotransmitters. Mood Boosts</a:t>
            </a:r>
            <a:endParaRPr lang="en-US" dirty="0"/>
          </a:p>
          <a:p>
            <a:pPr marL="171450" indent="-171450">
              <a:buFont typeface="Arial" panose="020B0604020202020204" pitchFamily="34" charset="0"/>
              <a:buChar char="•"/>
            </a:pPr>
            <a:r>
              <a:rPr lang="en-US" dirty="0"/>
              <a:t>Sleep – Helps to decrease sleep onset (time takes to fall asleep)</a:t>
            </a:r>
          </a:p>
          <a:p>
            <a:pPr marL="171450" indent="-171450">
              <a:buFont typeface="Arial" panose="020B0604020202020204" pitchFamily="34" charset="0"/>
              <a:buChar char="•"/>
            </a:pPr>
            <a:r>
              <a:rPr lang="en-US" dirty="0"/>
              <a:t>Cognitive</a:t>
            </a:r>
            <a:r>
              <a:rPr lang="en-US" baseline="0" dirty="0"/>
              <a:t> Function – Helps to activate frontal regions of the brain responsible for executive function (memory and cognitive skills).</a:t>
            </a:r>
          </a:p>
          <a:p>
            <a:pPr marL="171450" indent="-171450">
              <a:buFont typeface="Arial" panose="020B0604020202020204" pitchFamily="34" charset="0"/>
              <a:buChar char="•"/>
            </a:pPr>
            <a:r>
              <a:rPr lang="en-US" baseline="0" dirty="0"/>
              <a:t>Brain Fog – This is not a technical term, but many studies show increases in many executive functions that can help decrease the feeling of </a:t>
            </a:r>
            <a:r>
              <a:rPr lang="en-US" baseline="0" dirty="0" err="1"/>
              <a:t>lethegy</a:t>
            </a:r>
            <a:r>
              <a:rPr lang="en-US" baseline="0" dirty="0"/>
              <a:t>, confused, or disorganized thoughts.</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endParaRPr lang="en-US" baseline="0" dirty="0"/>
          </a:p>
          <a:p>
            <a:pPr marL="0" indent="0">
              <a:buFont typeface="Arial" panose="020B0604020202020204" pitchFamily="34" charset="0"/>
              <a:buNone/>
            </a:pPr>
            <a:r>
              <a:rPr lang="en-US" baseline="0" dirty="0"/>
              <a:t>Long Term (Habitual):</a:t>
            </a:r>
          </a:p>
          <a:p>
            <a:pPr marL="171450" indent="-171450">
              <a:buFont typeface="Arial" panose="020B0604020202020204" pitchFamily="34" charset="0"/>
              <a:buChar char="•"/>
            </a:pPr>
            <a:r>
              <a:rPr lang="en-US" baseline="0" dirty="0"/>
              <a:t>Trait Anxiety</a:t>
            </a:r>
          </a:p>
          <a:p>
            <a:pPr marL="171450" indent="-171450">
              <a:buFont typeface="Arial" panose="020B0604020202020204" pitchFamily="34" charset="0"/>
              <a:buChar char="•"/>
            </a:pPr>
            <a:r>
              <a:rPr lang="en-US" baseline="0" dirty="0"/>
              <a:t>Deep Sleep</a:t>
            </a:r>
          </a:p>
          <a:p>
            <a:pPr marL="171450" indent="-171450">
              <a:buFont typeface="Arial" panose="020B0604020202020204" pitchFamily="34" charset="0"/>
              <a:buChar char="•"/>
            </a:pPr>
            <a:r>
              <a:rPr lang="en-US" baseline="0" dirty="0"/>
              <a:t>Executive Function – Prefrontal Cortex and Memory Improvement – Hippocampus and brain cell improvements.</a:t>
            </a:r>
          </a:p>
          <a:p>
            <a:pPr marL="171450" indent="-171450">
              <a:buFont typeface="Arial" panose="020B0604020202020204" pitchFamily="34" charset="0"/>
              <a:buChar char="•"/>
            </a:pPr>
            <a:r>
              <a:rPr lang="en-US" baseline="0" dirty="0"/>
              <a:t>Risk of Dementia – protective effects on the Prefrontal Cortex and Hippocampus.</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25F51D8-13A1-48F5-AA4E-1D28C59B4BDB}" type="slidenum">
              <a:rPr lang="en-US" smtClean="0"/>
              <a:t>4</a:t>
            </a:fld>
            <a:endParaRPr lang="en-US"/>
          </a:p>
        </p:txBody>
      </p:sp>
    </p:spTree>
    <p:extLst>
      <p:ext uri="{BB962C8B-B14F-4D97-AF65-F5344CB8AC3E}">
        <p14:creationId xmlns:p14="http://schemas.microsoft.com/office/powerpoint/2010/main" val="3994353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Reducing Sedentary Behavior is important but it is also important to remember that people are never going to be able to reduce sedentary behavior to zero. </a:t>
            </a:r>
          </a:p>
          <a:p>
            <a:r>
              <a:rPr lang="en-US" dirty="0"/>
              <a:t>Research shows that overall as a person moves more in-general and reduces sitting time (sedentary behavior) risk of all-cause mortality goes down. </a:t>
            </a:r>
          </a:p>
          <a:p>
            <a:endParaRPr lang="en-US" dirty="0"/>
          </a:p>
          <a:p>
            <a:r>
              <a:rPr lang="en-US" dirty="0"/>
              <a:t>Defined as anything</a:t>
            </a:r>
            <a:r>
              <a:rPr lang="en-US" baseline="0" dirty="0"/>
              <a:t> below 1.5 MET’s outside of sleeping habits. A large amount of research around sitting time during the day and increased risk of all-cause mortality. </a:t>
            </a:r>
          </a:p>
          <a:p>
            <a:endParaRPr lang="en-US" baseline="0" dirty="0"/>
          </a:p>
          <a:p>
            <a:r>
              <a:rPr lang="en-US" baseline="0" dirty="0"/>
              <a:t>Whether it is small bouts or large bouts of movement, trying to break up long stretches of sedentary behavior is important and helpful for overall fitness.</a:t>
            </a:r>
            <a:endParaRPr lang="en-US" dirty="0"/>
          </a:p>
          <a:p>
            <a:endParaRPr lang="en-US" dirty="0"/>
          </a:p>
        </p:txBody>
      </p:sp>
      <p:sp>
        <p:nvSpPr>
          <p:cNvPr id="4" name="Slide Number Placeholder 3"/>
          <p:cNvSpPr>
            <a:spLocks noGrp="1"/>
          </p:cNvSpPr>
          <p:nvPr>
            <p:ph type="sldNum" sz="quarter" idx="10"/>
          </p:nvPr>
        </p:nvSpPr>
        <p:spPr/>
        <p:txBody>
          <a:bodyPr/>
          <a:lstStyle/>
          <a:p>
            <a:fld id="{325F51D8-13A1-48F5-AA4E-1D28C59B4BDB}" type="slidenum">
              <a:rPr lang="en-US" smtClean="0"/>
              <a:t>5</a:t>
            </a:fld>
            <a:endParaRPr lang="en-US"/>
          </a:p>
        </p:txBody>
      </p:sp>
    </p:spTree>
    <p:extLst>
      <p:ext uri="{BB962C8B-B14F-4D97-AF65-F5344CB8AC3E}">
        <p14:creationId xmlns:p14="http://schemas.microsoft.com/office/powerpoint/2010/main" val="22371161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 about Intuitive Movement</a:t>
            </a:r>
            <a:r>
              <a:rPr lang="en-US" baseline="0" dirty="0"/>
              <a:t> and finding ways to break sedentary routines.</a:t>
            </a:r>
          </a:p>
          <a:p>
            <a:endParaRPr lang="en-US" baseline="0" dirty="0"/>
          </a:p>
          <a:p>
            <a:r>
              <a:rPr lang="en-US" baseline="0" dirty="0"/>
              <a:t>Unlinking many different things that are associated with “perceived fit bodies”</a:t>
            </a:r>
          </a:p>
          <a:p>
            <a:r>
              <a:rPr lang="en-US" baseline="0" dirty="0"/>
              <a:t>This can often start to tease the boundaries of what I/we (PT’s) are certified to do. This is why you are seeing many primarily fitness based organizations start to offer specializations in behavior change, nutrition, counseling, and mental health.</a:t>
            </a:r>
            <a:endParaRPr lang="en-US" dirty="0"/>
          </a:p>
        </p:txBody>
      </p:sp>
      <p:sp>
        <p:nvSpPr>
          <p:cNvPr id="4" name="Slide Number Placeholder 3"/>
          <p:cNvSpPr>
            <a:spLocks noGrp="1"/>
          </p:cNvSpPr>
          <p:nvPr>
            <p:ph type="sldNum" sz="quarter" idx="10"/>
          </p:nvPr>
        </p:nvSpPr>
        <p:spPr/>
        <p:txBody>
          <a:bodyPr/>
          <a:lstStyle/>
          <a:p>
            <a:fld id="{325F51D8-13A1-48F5-AA4E-1D28C59B4BDB}" type="slidenum">
              <a:rPr lang="en-US" smtClean="0"/>
              <a:t>6</a:t>
            </a:fld>
            <a:endParaRPr lang="en-US"/>
          </a:p>
        </p:txBody>
      </p:sp>
    </p:spTree>
    <p:extLst>
      <p:ext uri="{BB962C8B-B14F-4D97-AF65-F5344CB8AC3E}">
        <p14:creationId xmlns:p14="http://schemas.microsoft.com/office/powerpoint/2010/main" val="39367628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2008, substantially more information documents the value of reducing inactivity even if youth or adults</a:t>
            </a:r>
          </a:p>
          <a:p>
            <a:r>
              <a:rPr lang="en-US" dirty="0"/>
              <a:t>do not achieve the recommended target range.</a:t>
            </a:r>
          </a:p>
          <a:p>
            <a:endParaRPr lang="en-US" baseline="0" dirty="0"/>
          </a:p>
          <a:p>
            <a:r>
              <a:rPr lang="en-US" dirty="0"/>
              <a:t>The scientific evidence continues to build—physical activity is linked with even more positive health outcomes than we previously thought. And, even better, benefits can start accumulating with small amounts of, and immediately after doing, physical activity.</a:t>
            </a:r>
          </a:p>
          <a:p>
            <a:endParaRPr lang="en-US" dirty="0"/>
          </a:p>
          <a:p>
            <a:r>
              <a:rPr lang="en-US" dirty="0"/>
              <a:t>Base Movement (activities</a:t>
            </a:r>
            <a:r>
              <a:rPr lang="en-US" baseline="0" dirty="0"/>
              <a:t> of daily living)</a:t>
            </a:r>
            <a:r>
              <a:rPr lang="en-US" dirty="0"/>
              <a:t> vs. Fitness (Athletic</a:t>
            </a:r>
            <a:r>
              <a:rPr lang="en-US" baseline="0" dirty="0"/>
              <a:t> Performance) – This is a discussion among many professionals. </a:t>
            </a:r>
          </a:p>
          <a:p>
            <a:pPr marL="0" indent="0">
              <a:buFont typeface="Arial" panose="020B0604020202020204" pitchFamily="34" charset="0"/>
              <a:buNone/>
            </a:pPr>
            <a:r>
              <a:rPr lang="en-US" baseline="0" dirty="0"/>
              <a:t>Important points:</a:t>
            </a:r>
          </a:p>
          <a:p>
            <a:pPr marL="628650" lvl="1" indent="-171450">
              <a:buFont typeface="Arial" panose="020B0604020202020204" pitchFamily="34" charset="0"/>
              <a:buChar char="•"/>
            </a:pPr>
            <a:r>
              <a:rPr lang="en-US" baseline="0" dirty="0"/>
              <a:t>ACE-IFT (Integrated Fitness Training) – Three levels (Functional-Base, Fitness, Performance), as a trainer I usually only encounter people in the first two phases of this model. </a:t>
            </a:r>
          </a:p>
          <a:p>
            <a:pPr marL="628650" lvl="1" indent="-171450">
              <a:buFont typeface="Arial" panose="020B0604020202020204" pitchFamily="34" charset="0"/>
              <a:buChar char="•"/>
            </a:pPr>
            <a:r>
              <a:rPr lang="en-US" baseline="0" dirty="0"/>
              <a:t>The word fitness can be intimidating and can hinder/misinform people about what is required for benefits from habitual movement.</a:t>
            </a:r>
          </a:p>
          <a:p>
            <a:pPr marL="628650" lvl="1" indent="-171450">
              <a:buFont typeface="Arial" panose="020B0604020202020204" pitchFamily="34" charset="0"/>
              <a:buChar char="•"/>
            </a:pPr>
            <a:r>
              <a:rPr lang="en-US" baseline="0" dirty="0"/>
              <a:t>Intuitive Movement is also important to bring up because it allows people to target movement that is more enjoyable to them and that structured “fitness/workouts” are not the only way to gain health benefits.</a:t>
            </a:r>
          </a:p>
          <a:p>
            <a:pPr marL="628650" lvl="1" indent="-171450">
              <a:buFont typeface="Arial" panose="020B0604020202020204" pitchFamily="34" charset="0"/>
              <a:buChar char="•"/>
            </a:pPr>
            <a:r>
              <a:rPr lang="en-US" baseline="0" dirty="0"/>
              <a:t>I believe that there is a space for both of these words and training mentalities in wellness. With research showing that some is better than none, the more you move the better, expressing that movement is for everyone is very important. </a:t>
            </a:r>
          </a:p>
          <a:p>
            <a:pPr marL="628650" lvl="1" indent="-171450">
              <a:buFont typeface="Arial" panose="020B0604020202020204" pitchFamily="34" charset="0"/>
              <a:buChar char="•"/>
            </a:pPr>
            <a:r>
              <a:rPr lang="en-US" baseline="0" dirty="0"/>
              <a:t>Behavior Management research and science tells us that acute benefits help to keep people more invested in the day to day movement behaviors that are helpful for maintaining long-term habitual movement patterns. 	</a:t>
            </a:r>
            <a:endParaRPr lang="en-US" dirty="0"/>
          </a:p>
        </p:txBody>
      </p:sp>
      <p:sp>
        <p:nvSpPr>
          <p:cNvPr id="4" name="Slide Number Placeholder 3"/>
          <p:cNvSpPr>
            <a:spLocks noGrp="1"/>
          </p:cNvSpPr>
          <p:nvPr>
            <p:ph type="sldNum" sz="quarter" idx="10"/>
          </p:nvPr>
        </p:nvSpPr>
        <p:spPr/>
        <p:txBody>
          <a:bodyPr/>
          <a:lstStyle/>
          <a:p>
            <a:fld id="{325F51D8-13A1-48F5-AA4E-1D28C59B4BDB}" type="slidenum">
              <a:rPr lang="en-US" smtClean="0"/>
              <a:t>7</a:t>
            </a:fld>
            <a:endParaRPr lang="en-US"/>
          </a:p>
        </p:txBody>
      </p:sp>
    </p:spTree>
    <p:extLst>
      <p:ext uri="{BB962C8B-B14F-4D97-AF65-F5344CB8AC3E}">
        <p14:creationId xmlns:p14="http://schemas.microsoft.com/office/powerpoint/2010/main" val="2899874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5F51D8-13A1-48F5-AA4E-1D28C59B4BDB}" type="slidenum">
              <a:rPr lang="en-US" smtClean="0"/>
              <a:t>9</a:t>
            </a:fld>
            <a:endParaRPr lang="en-US"/>
          </a:p>
        </p:txBody>
      </p:sp>
    </p:spTree>
    <p:extLst>
      <p:ext uri="{BB962C8B-B14F-4D97-AF65-F5344CB8AC3E}">
        <p14:creationId xmlns:p14="http://schemas.microsoft.com/office/powerpoint/2010/main" val="301466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Intensity:</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Light-intensity activity is non-sedentary waking</a:t>
            </a:r>
            <a:r>
              <a:rPr lang="en-US" baseline="0" dirty="0"/>
              <a:t> </a:t>
            </a:r>
            <a:r>
              <a:rPr lang="en-US" dirty="0"/>
              <a:t>behavior</a:t>
            </a:r>
            <a:r>
              <a:rPr lang="en-US" baseline="0" dirty="0"/>
              <a:t> </a:t>
            </a:r>
            <a:r>
              <a:rPr lang="en-US" dirty="0"/>
              <a:t>that requires less than 3.0</a:t>
            </a:r>
          </a:p>
          <a:p>
            <a:r>
              <a:rPr lang="en-US" dirty="0"/>
              <a:t>METs; examples include walking at a slow or leisurely</a:t>
            </a:r>
          </a:p>
          <a:p>
            <a:r>
              <a:rPr lang="en-US" dirty="0"/>
              <a:t>pace (2 mph or less), cooking activities, or light</a:t>
            </a:r>
          </a:p>
          <a:p>
            <a:r>
              <a:rPr lang="en-US" dirty="0"/>
              <a:t>household chores.</a:t>
            </a:r>
          </a:p>
          <a:p>
            <a:endParaRPr lang="en-US" dirty="0"/>
          </a:p>
          <a:p>
            <a:r>
              <a:rPr lang="en-US" dirty="0"/>
              <a:t>• Moderate-intensity activity requires 3.0 to less than</a:t>
            </a:r>
            <a:r>
              <a:rPr lang="en-US" baseline="0" dirty="0"/>
              <a:t> </a:t>
            </a:r>
            <a:r>
              <a:rPr lang="en-US" dirty="0"/>
              <a:t>6.0 METs; examples include walking briskly (2.5 to 4</a:t>
            </a:r>
          </a:p>
          <a:p>
            <a:r>
              <a:rPr lang="en-US" dirty="0"/>
              <a:t>mph), playing doubles tennis, or raking the yard.</a:t>
            </a:r>
          </a:p>
          <a:p>
            <a:endParaRPr lang="en-US" dirty="0"/>
          </a:p>
          <a:p>
            <a:r>
              <a:rPr lang="en-US" dirty="0"/>
              <a:t>• Vigorous-intensity activity requires 6.0 or more METs; examples include jogging, running, carrying</a:t>
            </a:r>
          </a:p>
          <a:p>
            <a:r>
              <a:rPr lang="en-US" dirty="0"/>
              <a:t>heavy groceries or other loads upstairs, shoveling snow, or participating in a strenuous fitness class.</a:t>
            </a:r>
          </a:p>
          <a:p>
            <a:r>
              <a:rPr lang="en-US" dirty="0"/>
              <a:t>Many adults do no vigorous-intensity physical activity.</a:t>
            </a:r>
          </a:p>
          <a:p>
            <a:endParaRPr lang="en-US" dirty="0"/>
          </a:p>
          <a:p>
            <a:r>
              <a:rPr lang="en-US" dirty="0"/>
              <a:t>Mode: Trying new types</a:t>
            </a:r>
            <a:r>
              <a:rPr lang="en-US" baseline="0" dirty="0"/>
              <a:t> of movement that are foreign to you can also be very helpful with neuroplasticity (the ability of the brain to wire and rewire) </a:t>
            </a:r>
            <a:endParaRPr lang="en-US" dirty="0"/>
          </a:p>
        </p:txBody>
      </p:sp>
      <p:sp>
        <p:nvSpPr>
          <p:cNvPr id="4" name="Slide Number Placeholder 3"/>
          <p:cNvSpPr>
            <a:spLocks noGrp="1"/>
          </p:cNvSpPr>
          <p:nvPr>
            <p:ph type="sldNum" sz="quarter" idx="10"/>
          </p:nvPr>
        </p:nvSpPr>
        <p:spPr/>
        <p:txBody>
          <a:bodyPr/>
          <a:lstStyle/>
          <a:p>
            <a:fld id="{325F51D8-13A1-48F5-AA4E-1D28C59B4BDB}" type="slidenum">
              <a:rPr lang="en-US" smtClean="0"/>
              <a:t>10</a:t>
            </a:fld>
            <a:endParaRPr lang="en-US"/>
          </a:p>
        </p:txBody>
      </p:sp>
    </p:spTree>
    <p:extLst>
      <p:ext uri="{BB962C8B-B14F-4D97-AF65-F5344CB8AC3E}">
        <p14:creationId xmlns:p14="http://schemas.microsoft.com/office/powerpoint/2010/main" val="7297943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SMART Goals:</a:t>
            </a:r>
          </a:p>
          <a:p>
            <a:pPr marL="171450" indent="-171450">
              <a:buFont typeface="Arial" panose="020B0604020202020204" pitchFamily="34" charset="0"/>
              <a:buChar char="•"/>
            </a:pPr>
            <a:r>
              <a:rPr lang="en-US" dirty="0"/>
              <a:t>Specific – Be exact.</a:t>
            </a:r>
            <a:r>
              <a:rPr lang="en-US" baseline="0" dirty="0"/>
              <a:t> Write down what you hope to achieve. Example: “I will attempt to take 4 movement breaks for 5 minutes during my 8 hours of work.</a:t>
            </a:r>
          </a:p>
          <a:p>
            <a:pPr marL="171450" indent="-171450">
              <a:buFont typeface="Arial" panose="020B0604020202020204" pitchFamily="34" charset="0"/>
              <a:buChar char="•"/>
            </a:pPr>
            <a:r>
              <a:rPr lang="en-US" baseline="0" dirty="0"/>
              <a:t>Measureable – Include amounts, times, days, and other measurable milestones for gauging success.</a:t>
            </a:r>
          </a:p>
          <a:p>
            <a:pPr marL="171450" indent="-171450">
              <a:buFont typeface="Arial" panose="020B0604020202020204" pitchFamily="34" charset="0"/>
              <a:buChar char="•"/>
            </a:pPr>
            <a:r>
              <a:rPr lang="en-US" baseline="0" dirty="0"/>
              <a:t>Achievable – Set goals that are reasonable within the amount of time you have listed.</a:t>
            </a:r>
          </a:p>
          <a:p>
            <a:pPr marL="171450" indent="-171450">
              <a:buFont typeface="Arial" panose="020B0604020202020204" pitchFamily="34" charset="0"/>
              <a:buChar char="•"/>
            </a:pPr>
            <a:r>
              <a:rPr lang="en-US" baseline="0" dirty="0"/>
              <a:t>Relevant – YOU are the most important. While there are many people who are important to you, these are your goals.</a:t>
            </a:r>
          </a:p>
          <a:p>
            <a:pPr marL="171450" indent="-171450">
              <a:buFont typeface="Arial" panose="020B0604020202020204" pitchFamily="34" charset="0"/>
              <a:buChar char="•"/>
            </a:pPr>
            <a:r>
              <a:rPr lang="en-US" baseline="0" dirty="0"/>
              <a:t>Time Specific – Setting a date or multiple dates to check in on progress can be helpful for motivation and re-evaluation. </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25F51D8-13A1-48F5-AA4E-1D28C59B4BDB}" type="slidenum">
              <a:rPr lang="en-US" smtClean="0"/>
              <a:t>11</a:t>
            </a:fld>
            <a:endParaRPr lang="en-US"/>
          </a:p>
        </p:txBody>
      </p:sp>
    </p:spTree>
    <p:extLst>
      <p:ext uri="{BB962C8B-B14F-4D97-AF65-F5344CB8AC3E}">
        <p14:creationId xmlns:p14="http://schemas.microsoft.com/office/powerpoint/2010/main" val="7980415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ectangle 15"/>
          <p:cNvSpPr/>
          <p:nvPr userDrawn="1"/>
        </p:nvSpPr>
        <p:spPr>
          <a:xfrm>
            <a:off x="0" y="0"/>
            <a:ext cx="9144000" cy="5638800"/>
          </a:xfrm>
          <a:prstGeom prst="rect">
            <a:avLst/>
          </a:prstGeom>
          <a:solidFill>
            <a:srgbClr val="0013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2616053"/>
            <a:ext cx="7772400" cy="1470025"/>
          </a:xfrm>
        </p:spPr>
        <p:txBody>
          <a:bodyPr>
            <a:normAutofit/>
          </a:bodyPr>
          <a:lstStyle>
            <a:lvl1pPr>
              <a:defRPr sz="4000" b="0">
                <a:solidFill>
                  <a:srgbClr val="FFCB05"/>
                </a:solidFill>
              </a:defRPr>
            </a:lvl1pPr>
          </a:lstStyle>
          <a:p>
            <a:r>
              <a:rPr lang="en-US" dirty="0"/>
              <a:t>Click to edit Master title style</a:t>
            </a:r>
          </a:p>
        </p:txBody>
      </p:sp>
      <p:sp>
        <p:nvSpPr>
          <p:cNvPr id="3" name="Subtitle 2"/>
          <p:cNvSpPr>
            <a:spLocks noGrp="1"/>
          </p:cNvSpPr>
          <p:nvPr>
            <p:ph type="subTitle" idx="1"/>
          </p:nvPr>
        </p:nvSpPr>
        <p:spPr>
          <a:xfrm>
            <a:off x="1371600" y="5950568"/>
            <a:ext cx="6400800" cy="972804"/>
          </a:xfrm>
        </p:spPr>
        <p:txBody>
          <a:bodyPr>
            <a:normAutofit/>
          </a:bodyPr>
          <a:lstStyle>
            <a:lvl1pPr marL="0" indent="0" algn="ctr">
              <a:buNone/>
              <a:defRPr sz="2500">
                <a:solidFill>
                  <a:srgbClr val="00274C"/>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17" name="Picture 16" descr="MHEALTHY-nobluebox.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60485" y="346518"/>
            <a:ext cx="1628231" cy="1633367"/>
          </a:xfrm>
          <a:prstGeom prst="rect">
            <a:avLst/>
          </a:prstGeom>
        </p:spPr>
      </p:pic>
    </p:spTree>
    <p:extLst>
      <p:ext uri="{BB962C8B-B14F-4D97-AF65-F5344CB8AC3E}">
        <p14:creationId xmlns:p14="http://schemas.microsoft.com/office/powerpoint/2010/main" val="567784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1AF77-0D94-4E40-9DFB-3E1802F6A723}"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A62F64-2018-894A-BCAC-DB770AF7AE26}" type="slidenum">
              <a:rPr lang="en-US" smtClean="0"/>
              <a:t>‹#›</a:t>
            </a:fld>
            <a:endParaRPr lang="en-US"/>
          </a:p>
        </p:txBody>
      </p:sp>
    </p:spTree>
    <p:extLst>
      <p:ext uri="{BB962C8B-B14F-4D97-AF65-F5344CB8AC3E}">
        <p14:creationId xmlns:p14="http://schemas.microsoft.com/office/powerpoint/2010/main" val="3055370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1AF77-0D94-4E40-9DFB-3E1802F6A723}"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A62F64-2018-894A-BCAC-DB770AF7AE26}" type="slidenum">
              <a:rPr lang="en-US" smtClean="0"/>
              <a:t>‹#›</a:t>
            </a:fld>
            <a:endParaRPr lang="en-US"/>
          </a:p>
        </p:txBody>
      </p:sp>
    </p:spTree>
    <p:extLst>
      <p:ext uri="{BB962C8B-B14F-4D97-AF65-F5344CB8AC3E}">
        <p14:creationId xmlns:p14="http://schemas.microsoft.com/office/powerpoint/2010/main" val="36362188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F9C500-A4F5-FC40-9FAF-8C6C311FFEBE}"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703589-7620-F64E-8361-2AF1F76CA747}" type="slidenum">
              <a:rPr lang="en-US" smtClean="0"/>
              <a:t>‹#›</a:t>
            </a:fld>
            <a:endParaRPr lang="en-US"/>
          </a:p>
        </p:txBody>
      </p:sp>
    </p:spTree>
    <p:extLst>
      <p:ext uri="{BB962C8B-B14F-4D97-AF65-F5344CB8AC3E}">
        <p14:creationId xmlns:p14="http://schemas.microsoft.com/office/powerpoint/2010/main" val="26482370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F9C500-A4F5-FC40-9FAF-8C6C311FFEBE}"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703589-7620-F64E-8361-2AF1F76CA747}" type="slidenum">
              <a:rPr lang="en-US" smtClean="0"/>
              <a:t>‹#›</a:t>
            </a:fld>
            <a:endParaRPr lang="en-US"/>
          </a:p>
        </p:txBody>
      </p:sp>
    </p:spTree>
    <p:extLst>
      <p:ext uri="{BB962C8B-B14F-4D97-AF65-F5344CB8AC3E}">
        <p14:creationId xmlns:p14="http://schemas.microsoft.com/office/powerpoint/2010/main" val="32782158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F9C500-A4F5-FC40-9FAF-8C6C311FFEBE}" type="datetimeFigureOut">
              <a:rPr lang="en-US" smtClean="0"/>
              <a:t>10/13/2021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703589-7620-F64E-8361-2AF1F76CA747}" type="slidenum">
              <a:rPr lang="en-US" smtClean="0"/>
              <a:t>‹#›</a:t>
            </a:fld>
            <a:endParaRPr lang="en-US"/>
          </a:p>
        </p:txBody>
      </p:sp>
    </p:spTree>
    <p:extLst>
      <p:ext uri="{BB962C8B-B14F-4D97-AF65-F5344CB8AC3E}">
        <p14:creationId xmlns:p14="http://schemas.microsoft.com/office/powerpoint/2010/main" val="9644087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F9C500-A4F5-FC40-9FAF-8C6C311FFEBE}" type="datetimeFigureOut">
              <a:rPr lang="en-US" smtClean="0"/>
              <a:t>10/13/2021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703589-7620-F64E-8361-2AF1F76CA747}" type="slidenum">
              <a:rPr lang="en-US" smtClean="0"/>
              <a:t>‹#›</a:t>
            </a:fld>
            <a:endParaRPr lang="en-US"/>
          </a:p>
        </p:txBody>
      </p:sp>
    </p:spTree>
    <p:extLst>
      <p:ext uri="{BB962C8B-B14F-4D97-AF65-F5344CB8AC3E}">
        <p14:creationId xmlns:p14="http://schemas.microsoft.com/office/powerpoint/2010/main" val="1893833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1F9C500-A4F5-FC40-9FAF-8C6C311FFEBE}" type="datetimeFigureOut">
              <a:rPr lang="en-US" smtClean="0"/>
              <a:t>10/13/2021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703589-7620-F64E-8361-2AF1F76CA747}" type="slidenum">
              <a:rPr lang="en-US" smtClean="0"/>
              <a:t>‹#›</a:t>
            </a:fld>
            <a:endParaRPr lang="en-US"/>
          </a:p>
        </p:txBody>
      </p:sp>
    </p:spTree>
    <p:extLst>
      <p:ext uri="{BB962C8B-B14F-4D97-AF65-F5344CB8AC3E}">
        <p14:creationId xmlns:p14="http://schemas.microsoft.com/office/powerpoint/2010/main" val="35280322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F9C500-A4F5-FC40-9FAF-8C6C311FFEBE}" type="datetimeFigureOut">
              <a:rPr lang="en-US" smtClean="0"/>
              <a:t>10/13/2021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703589-7620-F64E-8361-2AF1F76CA747}" type="slidenum">
              <a:rPr lang="en-US" smtClean="0"/>
              <a:t>‹#›</a:t>
            </a:fld>
            <a:endParaRPr lang="en-US"/>
          </a:p>
        </p:txBody>
      </p:sp>
    </p:spTree>
    <p:extLst>
      <p:ext uri="{BB962C8B-B14F-4D97-AF65-F5344CB8AC3E}">
        <p14:creationId xmlns:p14="http://schemas.microsoft.com/office/powerpoint/2010/main" val="21577599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F9C500-A4F5-FC40-9FAF-8C6C311FFEBE}" type="datetimeFigureOut">
              <a:rPr lang="en-US" smtClean="0"/>
              <a:t>10/13/2021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703589-7620-F64E-8361-2AF1F76CA747}" type="slidenum">
              <a:rPr lang="en-US" smtClean="0"/>
              <a:t>‹#›</a:t>
            </a:fld>
            <a:endParaRPr lang="en-US"/>
          </a:p>
        </p:txBody>
      </p:sp>
    </p:spTree>
    <p:extLst>
      <p:ext uri="{BB962C8B-B14F-4D97-AF65-F5344CB8AC3E}">
        <p14:creationId xmlns:p14="http://schemas.microsoft.com/office/powerpoint/2010/main" val="28117563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F9C500-A4F5-FC40-9FAF-8C6C311FFEBE}" type="datetimeFigureOut">
              <a:rPr lang="en-US" smtClean="0"/>
              <a:t>10/13/2021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703589-7620-F64E-8361-2AF1F76CA747}" type="slidenum">
              <a:rPr lang="en-US" smtClean="0"/>
              <a:t>‹#›</a:t>
            </a:fld>
            <a:endParaRPr lang="en-US"/>
          </a:p>
        </p:txBody>
      </p:sp>
    </p:spTree>
    <p:extLst>
      <p:ext uri="{BB962C8B-B14F-4D97-AF65-F5344CB8AC3E}">
        <p14:creationId xmlns:p14="http://schemas.microsoft.com/office/powerpoint/2010/main" val="586332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1AF77-0D94-4E40-9DFB-3E1802F6A723}"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A62F64-2018-894A-BCAC-DB770AF7AE26}" type="slidenum">
              <a:rPr lang="en-US" smtClean="0"/>
              <a:t>‹#›</a:t>
            </a:fld>
            <a:endParaRPr lang="en-US"/>
          </a:p>
        </p:txBody>
      </p:sp>
    </p:spTree>
    <p:extLst>
      <p:ext uri="{BB962C8B-B14F-4D97-AF65-F5344CB8AC3E}">
        <p14:creationId xmlns:p14="http://schemas.microsoft.com/office/powerpoint/2010/main" val="12731044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F9C500-A4F5-FC40-9FAF-8C6C311FFEBE}"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703589-7620-F64E-8361-2AF1F76CA747}" type="slidenum">
              <a:rPr lang="en-US" smtClean="0"/>
              <a:t>‹#›</a:t>
            </a:fld>
            <a:endParaRPr lang="en-US"/>
          </a:p>
        </p:txBody>
      </p:sp>
    </p:spTree>
    <p:extLst>
      <p:ext uri="{BB962C8B-B14F-4D97-AF65-F5344CB8AC3E}">
        <p14:creationId xmlns:p14="http://schemas.microsoft.com/office/powerpoint/2010/main" val="9270831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F9C500-A4F5-FC40-9FAF-8C6C311FFEBE}"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703589-7620-F64E-8361-2AF1F76CA747}" type="slidenum">
              <a:rPr lang="en-US" smtClean="0"/>
              <a:t>‹#›</a:t>
            </a:fld>
            <a:endParaRPr lang="en-US"/>
          </a:p>
        </p:txBody>
      </p:sp>
    </p:spTree>
    <p:extLst>
      <p:ext uri="{BB962C8B-B14F-4D97-AF65-F5344CB8AC3E}">
        <p14:creationId xmlns:p14="http://schemas.microsoft.com/office/powerpoint/2010/main" val="299330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61AF77-0D94-4E40-9DFB-3E1802F6A723}"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A62F64-2018-894A-BCAC-DB770AF7AE26}" type="slidenum">
              <a:rPr lang="en-US" smtClean="0"/>
              <a:t>‹#›</a:t>
            </a:fld>
            <a:endParaRPr lang="en-US"/>
          </a:p>
        </p:txBody>
      </p:sp>
    </p:spTree>
    <p:extLst>
      <p:ext uri="{BB962C8B-B14F-4D97-AF65-F5344CB8AC3E}">
        <p14:creationId xmlns:p14="http://schemas.microsoft.com/office/powerpoint/2010/main" val="88845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61AF77-0D94-4E40-9DFB-3E1802F6A723}" type="datetimeFigureOut">
              <a:rPr lang="en-US" smtClean="0"/>
              <a:t>10/13/2021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A62F64-2018-894A-BCAC-DB770AF7AE26}" type="slidenum">
              <a:rPr lang="en-US" smtClean="0"/>
              <a:t>‹#›</a:t>
            </a:fld>
            <a:endParaRPr lang="en-US"/>
          </a:p>
        </p:txBody>
      </p:sp>
    </p:spTree>
    <p:extLst>
      <p:ext uri="{BB962C8B-B14F-4D97-AF65-F5344CB8AC3E}">
        <p14:creationId xmlns:p14="http://schemas.microsoft.com/office/powerpoint/2010/main" val="3961738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B61AF77-0D94-4E40-9DFB-3E1802F6A723}" type="datetimeFigureOut">
              <a:rPr lang="en-US" smtClean="0"/>
              <a:t>10/13/2021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A62F64-2018-894A-BCAC-DB770AF7AE26}" type="slidenum">
              <a:rPr lang="en-US" smtClean="0"/>
              <a:t>‹#›</a:t>
            </a:fld>
            <a:endParaRPr lang="en-US"/>
          </a:p>
        </p:txBody>
      </p:sp>
    </p:spTree>
    <p:extLst>
      <p:ext uri="{BB962C8B-B14F-4D97-AF65-F5344CB8AC3E}">
        <p14:creationId xmlns:p14="http://schemas.microsoft.com/office/powerpoint/2010/main" val="4073875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B61AF77-0D94-4E40-9DFB-3E1802F6A723}" type="datetimeFigureOut">
              <a:rPr lang="en-US" smtClean="0"/>
              <a:t>10/13/2021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A62F64-2018-894A-BCAC-DB770AF7AE26}" type="slidenum">
              <a:rPr lang="en-US" smtClean="0"/>
              <a:t>‹#›</a:t>
            </a:fld>
            <a:endParaRPr lang="en-US"/>
          </a:p>
        </p:txBody>
      </p:sp>
    </p:spTree>
    <p:extLst>
      <p:ext uri="{BB962C8B-B14F-4D97-AF65-F5344CB8AC3E}">
        <p14:creationId xmlns:p14="http://schemas.microsoft.com/office/powerpoint/2010/main" val="2065935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61AF77-0D94-4E40-9DFB-3E1802F6A723}" type="datetimeFigureOut">
              <a:rPr lang="en-US" smtClean="0"/>
              <a:t>10/13/2021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A62F64-2018-894A-BCAC-DB770AF7AE26}" type="slidenum">
              <a:rPr lang="en-US" smtClean="0"/>
              <a:t>‹#›</a:t>
            </a:fld>
            <a:endParaRPr lang="en-US"/>
          </a:p>
        </p:txBody>
      </p:sp>
    </p:spTree>
    <p:extLst>
      <p:ext uri="{BB962C8B-B14F-4D97-AF65-F5344CB8AC3E}">
        <p14:creationId xmlns:p14="http://schemas.microsoft.com/office/powerpoint/2010/main" val="1744043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61AF77-0D94-4E40-9DFB-3E1802F6A723}" type="datetimeFigureOut">
              <a:rPr lang="en-US" smtClean="0"/>
              <a:t>10/13/2021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A62F64-2018-894A-BCAC-DB770AF7AE26}" type="slidenum">
              <a:rPr lang="en-US" smtClean="0"/>
              <a:t>‹#›</a:t>
            </a:fld>
            <a:endParaRPr lang="en-US"/>
          </a:p>
        </p:txBody>
      </p:sp>
    </p:spTree>
    <p:extLst>
      <p:ext uri="{BB962C8B-B14F-4D97-AF65-F5344CB8AC3E}">
        <p14:creationId xmlns:p14="http://schemas.microsoft.com/office/powerpoint/2010/main" val="3826828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61AF77-0D94-4E40-9DFB-3E1802F6A723}" type="datetimeFigureOut">
              <a:rPr lang="en-US" smtClean="0"/>
              <a:t>10/13/2021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A62F64-2018-894A-BCAC-DB770AF7AE26}" type="slidenum">
              <a:rPr lang="en-US" smtClean="0"/>
              <a:t>‹#›</a:t>
            </a:fld>
            <a:endParaRPr lang="en-US"/>
          </a:p>
        </p:txBody>
      </p:sp>
    </p:spTree>
    <p:extLst>
      <p:ext uri="{BB962C8B-B14F-4D97-AF65-F5344CB8AC3E}">
        <p14:creationId xmlns:p14="http://schemas.microsoft.com/office/powerpoint/2010/main" val="2068701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35190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61AF77-0D94-4E40-9DFB-3E1802F6A723}" type="datetimeFigureOut">
              <a:rPr lang="en-US" smtClean="0"/>
              <a:t>10/13/2021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62F64-2018-894A-BCAC-DB770AF7AE26}" type="slidenum">
              <a:rPr lang="en-US" smtClean="0"/>
              <a:t>‹#›</a:t>
            </a:fld>
            <a:endParaRPr lang="en-US"/>
          </a:p>
        </p:txBody>
      </p:sp>
      <p:sp>
        <p:nvSpPr>
          <p:cNvPr id="7" name="Rectangle 6"/>
          <p:cNvSpPr/>
          <p:nvPr userDrawn="1"/>
        </p:nvSpPr>
        <p:spPr>
          <a:xfrm>
            <a:off x="-1" y="6089932"/>
            <a:ext cx="9321515" cy="781723"/>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descr="MHealthy-horizontal-maize-white.eps"/>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32142" y="6270957"/>
            <a:ext cx="2212175" cy="425844"/>
          </a:xfrm>
          <a:prstGeom prst="rect">
            <a:avLst/>
          </a:prstGeom>
        </p:spPr>
      </p:pic>
    </p:spTree>
    <p:extLst>
      <p:ext uri="{BB962C8B-B14F-4D97-AF65-F5344CB8AC3E}">
        <p14:creationId xmlns:p14="http://schemas.microsoft.com/office/powerpoint/2010/main" val="467082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F9C500-A4F5-FC40-9FAF-8C6C311FFEBE}" type="datetimeFigureOut">
              <a:rPr lang="en-US" smtClean="0"/>
              <a:t>10/13/2021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703589-7620-F64E-8361-2AF1F76CA747}" type="slidenum">
              <a:rPr lang="en-US" smtClean="0"/>
              <a:t>‹#›</a:t>
            </a:fld>
            <a:endParaRPr lang="en-US"/>
          </a:p>
        </p:txBody>
      </p:sp>
    </p:spTree>
    <p:extLst>
      <p:ext uri="{BB962C8B-B14F-4D97-AF65-F5344CB8AC3E}">
        <p14:creationId xmlns:p14="http://schemas.microsoft.com/office/powerpoint/2010/main" val="291859396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acefitness.org/education-and-resources/lifestyle/exercise-library/135/bodyweight-squat/" TargetMode="External"/><Relationship Id="rId2" Type="http://schemas.openxmlformats.org/officeDocument/2006/relationships/hyperlink" Target="https://www.acefitness.org/education-and-resources/lifestyle/exercise-library/" TargetMode="External"/><Relationship Id="rId1" Type="http://schemas.openxmlformats.org/officeDocument/2006/relationships/slideLayout" Target="../slideLayouts/slideLayout2.xml"/><Relationship Id="rId6" Type="http://schemas.openxmlformats.org/officeDocument/2006/relationships/hyperlink" Target="https://www.acefitness.org/education-and-resources/lifestyle/exercise-library/94/forward-lunge/" TargetMode="External"/><Relationship Id="rId5" Type="http://schemas.openxmlformats.org/officeDocument/2006/relationships/hyperlink" Target="https://www.acefitness.org/education-and-resources/lifestyle/exercise-library/13/bent-knee-push-up/" TargetMode="External"/><Relationship Id="rId4" Type="http://schemas.openxmlformats.org/officeDocument/2006/relationships/hyperlink" Target="https://www.acefitness.org/education-and-resources/lifestyle/exercise-library/317/romanian-deadlift/"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acefitness.org/education-and-resources/lifestyle/exercise-library/"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www.acefitness.org/education-and-resources/lifestyle/exercise-library/126/single-arm-row/" TargetMode="External"/><Relationship Id="rId4" Type="http://schemas.openxmlformats.org/officeDocument/2006/relationships/hyperlink" Target="https://www.acefitness.org/education-and-resources/lifestyle/exercise-library/106/standing-trunk-rot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Physical Activity and Health</a:t>
            </a:r>
          </a:p>
        </p:txBody>
      </p:sp>
      <p:sp>
        <p:nvSpPr>
          <p:cNvPr id="3" name="Subtitle 2"/>
          <p:cNvSpPr>
            <a:spLocks noGrp="1"/>
          </p:cNvSpPr>
          <p:nvPr>
            <p:ph type="subTitle" idx="1"/>
          </p:nvPr>
        </p:nvSpPr>
        <p:spPr/>
        <p:txBody>
          <a:bodyPr/>
          <a:lstStyle/>
          <a:p>
            <a:r>
              <a:rPr lang="en-US" dirty="0"/>
              <a:t>How much is enough to get the benefits?</a:t>
            </a:r>
          </a:p>
        </p:txBody>
      </p:sp>
    </p:spTree>
    <p:extLst>
      <p:ext uri="{BB962C8B-B14F-4D97-AF65-F5344CB8AC3E}">
        <p14:creationId xmlns:p14="http://schemas.microsoft.com/office/powerpoint/2010/main" val="3056843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Remaining Active</a:t>
            </a:r>
          </a:p>
        </p:txBody>
      </p:sp>
      <p:sp>
        <p:nvSpPr>
          <p:cNvPr id="7" name="Content Placeholder 6"/>
          <p:cNvSpPr>
            <a:spLocks noGrp="1"/>
          </p:cNvSpPr>
          <p:nvPr>
            <p:ph idx="1"/>
          </p:nvPr>
        </p:nvSpPr>
        <p:spPr/>
        <p:txBody>
          <a:bodyPr/>
          <a:lstStyle/>
          <a:p>
            <a:r>
              <a:rPr lang="en-US" dirty="0"/>
              <a:t>FITT Principle</a:t>
            </a:r>
          </a:p>
          <a:p>
            <a:pPr lvl="1"/>
            <a:r>
              <a:rPr lang="en-US" dirty="0"/>
              <a:t>Frequency – How many days of structured movement?</a:t>
            </a:r>
          </a:p>
          <a:p>
            <a:pPr lvl="1"/>
            <a:r>
              <a:rPr lang="en-US" dirty="0"/>
              <a:t>Intensity – How hard am I working? </a:t>
            </a:r>
          </a:p>
          <a:p>
            <a:pPr lvl="1"/>
            <a:r>
              <a:rPr lang="en-US" dirty="0"/>
              <a:t>Time – How long are my structure movement sessions</a:t>
            </a:r>
          </a:p>
          <a:p>
            <a:pPr lvl="1"/>
            <a:r>
              <a:rPr lang="en-US" dirty="0"/>
              <a:t>Type – What am I doing? (mode of movement)</a:t>
            </a:r>
          </a:p>
          <a:p>
            <a:pPr marL="457200" lvl="1" indent="0">
              <a:buNone/>
            </a:pPr>
            <a:endParaRPr lang="en-US" dirty="0"/>
          </a:p>
        </p:txBody>
      </p:sp>
    </p:spTree>
    <p:extLst>
      <p:ext uri="{BB962C8B-B14F-4D97-AF65-F5344CB8AC3E}">
        <p14:creationId xmlns:p14="http://schemas.microsoft.com/office/powerpoint/2010/main" val="1319104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Designing a Plan</a:t>
            </a:r>
          </a:p>
        </p:txBody>
      </p:sp>
      <p:sp>
        <p:nvSpPr>
          <p:cNvPr id="3" name="Content Placeholder 2"/>
          <p:cNvSpPr>
            <a:spLocks noGrp="1"/>
          </p:cNvSpPr>
          <p:nvPr>
            <p:ph idx="1"/>
          </p:nvPr>
        </p:nvSpPr>
        <p:spPr/>
        <p:txBody>
          <a:bodyPr/>
          <a:lstStyle/>
          <a:p>
            <a:r>
              <a:rPr lang="en-US" dirty="0"/>
              <a:t>SMART goals</a:t>
            </a:r>
          </a:p>
          <a:p>
            <a:pPr lvl="1"/>
            <a:r>
              <a:rPr lang="en-US" dirty="0"/>
              <a:t>Specific</a:t>
            </a:r>
          </a:p>
          <a:p>
            <a:pPr lvl="1"/>
            <a:r>
              <a:rPr lang="en-US" dirty="0"/>
              <a:t>Measureable</a:t>
            </a:r>
          </a:p>
          <a:p>
            <a:pPr lvl="1"/>
            <a:r>
              <a:rPr lang="en-US" dirty="0"/>
              <a:t>Achievable</a:t>
            </a:r>
          </a:p>
          <a:p>
            <a:pPr lvl="1"/>
            <a:r>
              <a:rPr lang="en-US" dirty="0"/>
              <a:t>Relevant</a:t>
            </a:r>
          </a:p>
          <a:p>
            <a:pPr lvl="1"/>
            <a:r>
              <a:rPr lang="en-US" dirty="0"/>
              <a:t>Time Specific</a:t>
            </a:r>
          </a:p>
          <a:p>
            <a:pPr lvl="1"/>
            <a:endParaRPr lang="en-US" dirty="0"/>
          </a:p>
          <a:p>
            <a:endParaRPr lang="en-US" dirty="0"/>
          </a:p>
          <a:p>
            <a:endParaRPr lang="en-US" dirty="0"/>
          </a:p>
        </p:txBody>
      </p:sp>
    </p:spTree>
    <p:extLst>
      <p:ext uri="{BB962C8B-B14F-4D97-AF65-F5344CB8AC3E}">
        <p14:creationId xmlns:p14="http://schemas.microsoft.com/office/powerpoint/2010/main" val="4150371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 Activity is Essential</a:t>
            </a:r>
          </a:p>
        </p:txBody>
      </p:sp>
      <p:sp>
        <p:nvSpPr>
          <p:cNvPr id="3" name="Content Placeholder 2"/>
          <p:cNvSpPr>
            <a:spLocks noGrp="1"/>
          </p:cNvSpPr>
          <p:nvPr>
            <p:ph idx="1"/>
          </p:nvPr>
        </p:nvSpPr>
        <p:spPr/>
        <p:txBody>
          <a:bodyPr>
            <a:normAutofit fontScale="92500"/>
          </a:bodyPr>
          <a:lstStyle/>
          <a:p>
            <a:r>
              <a:rPr lang="en-US" sz="2400" dirty="0"/>
              <a:t>What really counts as Physical Activity?</a:t>
            </a:r>
          </a:p>
          <a:p>
            <a:pPr lvl="1"/>
            <a:r>
              <a:rPr lang="en-US" sz="2400" dirty="0"/>
              <a:t>Answer: Anything that gets your body moving and is safe for the individual.</a:t>
            </a:r>
          </a:p>
          <a:p>
            <a:pPr lvl="1"/>
            <a:endParaRPr lang="en-US" sz="2400" dirty="0"/>
          </a:p>
          <a:p>
            <a:r>
              <a:rPr lang="en-US" sz="2400" dirty="0"/>
              <a:t>How much do I really have to do?</a:t>
            </a:r>
          </a:p>
          <a:p>
            <a:pPr lvl="1"/>
            <a:r>
              <a:rPr lang="en-US" sz="2400" dirty="0"/>
              <a:t>Answer: As much as possible, but if you need a number 150-300 minutes of moderate activity per week.</a:t>
            </a:r>
          </a:p>
          <a:p>
            <a:pPr lvl="1"/>
            <a:endParaRPr lang="en-US" sz="2400" dirty="0"/>
          </a:p>
          <a:p>
            <a:r>
              <a:rPr lang="en-US" sz="2400" dirty="0"/>
              <a:t>How long till I see results?</a:t>
            </a:r>
          </a:p>
          <a:p>
            <a:pPr lvl="1"/>
            <a:r>
              <a:rPr lang="en-US" sz="2400" dirty="0"/>
              <a:t>Answer: Research show some benefits are immediate (acute) and other’s take time (habitual).</a:t>
            </a:r>
          </a:p>
          <a:p>
            <a:endParaRPr lang="en-US" sz="2400" dirty="0"/>
          </a:p>
          <a:p>
            <a:endParaRPr lang="en-US" sz="2400" dirty="0"/>
          </a:p>
          <a:p>
            <a:endParaRPr lang="en-US" dirty="0"/>
          </a:p>
        </p:txBody>
      </p:sp>
    </p:spTree>
    <p:extLst>
      <p:ext uri="{BB962C8B-B14F-4D97-AF65-F5344CB8AC3E}">
        <p14:creationId xmlns:p14="http://schemas.microsoft.com/office/powerpoint/2010/main" val="54533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Physical Activity </a:t>
            </a:r>
          </a:p>
        </p:txBody>
      </p:sp>
      <p:sp>
        <p:nvSpPr>
          <p:cNvPr id="3" name="Content Placeholder 2"/>
          <p:cNvSpPr>
            <a:spLocks noGrp="1"/>
          </p:cNvSpPr>
          <p:nvPr>
            <p:ph idx="1"/>
          </p:nvPr>
        </p:nvSpPr>
        <p:spPr/>
        <p:txBody>
          <a:bodyPr/>
          <a:lstStyle/>
          <a:p>
            <a:r>
              <a:rPr lang="en-US" sz="2400" dirty="0"/>
              <a:t>Decreased risk of Cardiorespiratory Disease</a:t>
            </a:r>
          </a:p>
          <a:p>
            <a:pPr lvl="1"/>
            <a:r>
              <a:rPr lang="en-US" sz="2400" dirty="0"/>
              <a:t>Most extensively researched benefit</a:t>
            </a:r>
          </a:p>
          <a:p>
            <a:pPr lvl="1"/>
            <a:endParaRPr lang="en-US" sz="2400" dirty="0"/>
          </a:p>
          <a:p>
            <a:r>
              <a:rPr lang="en-US" sz="2400" dirty="0"/>
              <a:t>Increased Bone and Musculoskeletal Health</a:t>
            </a:r>
          </a:p>
          <a:p>
            <a:pPr lvl="1"/>
            <a:r>
              <a:rPr lang="en-US" sz="2400" dirty="0"/>
              <a:t>Helps with many of the activities of daily living</a:t>
            </a:r>
          </a:p>
          <a:p>
            <a:pPr lvl="1"/>
            <a:endParaRPr lang="en-US" sz="2400" dirty="0"/>
          </a:p>
          <a:p>
            <a:r>
              <a:rPr lang="en-US" sz="2400" dirty="0"/>
              <a:t>Cadiometabolic Health and Weight Management</a:t>
            </a:r>
          </a:p>
          <a:p>
            <a:pPr lvl="1"/>
            <a:endParaRPr lang="en-US" sz="2000" dirty="0"/>
          </a:p>
          <a:p>
            <a:pPr lvl="1"/>
            <a:endParaRPr lang="en-US" sz="2000" dirty="0"/>
          </a:p>
          <a:p>
            <a:pPr lvl="1"/>
            <a:endParaRPr lang="en-US" sz="2000" dirty="0"/>
          </a:p>
          <a:p>
            <a:pPr lvl="1"/>
            <a:endParaRPr lang="en-US" sz="2400"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968472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Physical Activity and Brain Health</a:t>
            </a:r>
          </a:p>
        </p:txBody>
      </p:sp>
      <p:sp>
        <p:nvSpPr>
          <p:cNvPr id="4" name="Text Placeholder 3"/>
          <p:cNvSpPr>
            <a:spLocks noGrp="1"/>
          </p:cNvSpPr>
          <p:nvPr>
            <p:ph type="body" idx="1"/>
          </p:nvPr>
        </p:nvSpPr>
        <p:spPr/>
        <p:txBody>
          <a:bodyPr/>
          <a:lstStyle/>
          <a:p>
            <a:pPr algn="ctr"/>
            <a:r>
              <a:rPr lang="en-US" dirty="0"/>
              <a:t>Acute Benefits	</a:t>
            </a:r>
          </a:p>
        </p:txBody>
      </p:sp>
      <p:sp>
        <p:nvSpPr>
          <p:cNvPr id="5" name="Content Placeholder 4"/>
          <p:cNvSpPr>
            <a:spLocks noGrp="1"/>
          </p:cNvSpPr>
          <p:nvPr>
            <p:ph sz="half" idx="2"/>
          </p:nvPr>
        </p:nvSpPr>
        <p:spPr/>
        <p:txBody>
          <a:bodyPr/>
          <a:lstStyle/>
          <a:p>
            <a:r>
              <a:rPr lang="en-US" dirty="0"/>
              <a:t>Reduced feeling of state anxiety</a:t>
            </a:r>
          </a:p>
          <a:p>
            <a:r>
              <a:rPr lang="en-US" dirty="0"/>
              <a:t>Improved sleep</a:t>
            </a:r>
          </a:p>
          <a:p>
            <a:r>
              <a:rPr lang="en-US" dirty="0"/>
              <a:t>Improved aspects of cognitive function</a:t>
            </a:r>
          </a:p>
          <a:p>
            <a:r>
              <a:rPr lang="en-US" dirty="0"/>
              <a:t>Helpful for “Brain Fog”</a:t>
            </a:r>
          </a:p>
          <a:p>
            <a:endParaRPr lang="en-US" dirty="0"/>
          </a:p>
        </p:txBody>
      </p:sp>
      <p:sp>
        <p:nvSpPr>
          <p:cNvPr id="6" name="Text Placeholder 5"/>
          <p:cNvSpPr>
            <a:spLocks noGrp="1"/>
          </p:cNvSpPr>
          <p:nvPr>
            <p:ph type="body" sz="quarter" idx="3"/>
          </p:nvPr>
        </p:nvSpPr>
        <p:spPr/>
        <p:txBody>
          <a:bodyPr>
            <a:normAutofit fontScale="92500" lnSpcReduction="20000"/>
          </a:bodyPr>
          <a:lstStyle/>
          <a:p>
            <a:pPr algn="ctr"/>
            <a:r>
              <a:rPr lang="en-US" dirty="0"/>
              <a:t>Long Term (Habitual) Benefits</a:t>
            </a:r>
          </a:p>
        </p:txBody>
      </p:sp>
      <p:sp>
        <p:nvSpPr>
          <p:cNvPr id="7" name="Content Placeholder 6"/>
          <p:cNvSpPr>
            <a:spLocks noGrp="1"/>
          </p:cNvSpPr>
          <p:nvPr>
            <p:ph sz="quarter" idx="4"/>
          </p:nvPr>
        </p:nvSpPr>
        <p:spPr/>
        <p:txBody>
          <a:bodyPr/>
          <a:lstStyle/>
          <a:p>
            <a:r>
              <a:rPr lang="en-US" dirty="0"/>
              <a:t>Reduced feeling of trait anxiety</a:t>
            </a:r>
          </a:p>
          <a:p>
            <a:r>
              <a:rPr lang="en-US" dirty="0"/>
              <a:t>Deep Sleep</a:t>
            </a:r>
          </a:p>
          <a:p>
            <a:r>
              <a:rPr lang="en-US" dirty="0"/>
              <a:t>Improvements in Executive Function </a:t>
            </a:r>
          </a:p>
          <a:p>
            <a:r>
              <a:rPr lang="en-US" dirty="0"/>
              <a:t>Decrease Risk of Dementia in adults</a:t>
            </a:r>
          </a:p>
          <a:p>
            <a:endParaRPr lang="en-US" dirty="0"/>
          </a:p>
        </p:txBody>
      </p:sp>
    </p:spTree>
    <p:extLst>
      <p:ext uri="{BB962C8B-B14F-4D97-AF65-F5344CB8AC3E}">
        <p14:creationId xmlns:p14="http://schemas.microsoft.com/office/powerpoint/2010/main" val="3351747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Sedentary Behavior</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3253" y="1254602"/>
            <a:ext cx="4363297" cy="3272472"/>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82521" y="1432475"/>
            <a:ext cx="3478486" cy="3094599"/>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61676" y="3693318"/>
            <a:ext cx="4048876" cy="2287615"/>
          </a:xfrm>
          <a:prstGeom prst="rect">
            <a:avLst/>
          </a:prstGeom>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66550" y="3830196"/>
            <a:ext cx="2013857" cy="2013857"/>
          </a:xfrm>
          <a:prstGeom prst="rect">
            <a:avLst/>
          </a:prstGeom>
        </p:spPr>
      </p:pic>
    </p:spTree>
    <p:extLst>
      <p:ext uri="{BB962C8B-B14F-4D97-AF65-F5344CB8AC3E}">
        <p14:creationId xmlns:p14="http://schemas.microsoft.com/office/powerpoint/2010/main" val="2005612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768927" y="1417638"/>
            <a:ext cx="6795655" cy="3999705"/>
          </a:xfrm>
          <a:prstGeom prst="rect">
            <a:avLst/>
          </a:prstGeom>
        </p:spPr>
      </p:pic>
      <p:sp>
        <p:nvSpPr>
          <p:cNvPr id="7" name="TextBox 6"/>
          <p:cNvSpPr txBox="1"/>
          <p:nvPr/>
        </p:nvSpPr>
        <p:spPr>
          <a:xfrm>
            <a:off x="457200" y="5688819"/>
            <a:ext cx="8401665" cy="276999"/>
          </a:xfrm>
          <a:prstGeom prst="rect">
            <a:avLst/>
          </a:prstGeom>
          <a:noFill/>
        </p:spPr>
        <p:txBody>
          <a:bodyPr wrap="square" rtlCol="0">
            <a:spAutoFit/>
          </a:bodyPr>
          <a:lstStyle/>
          <a:p>
            <a:r>
              <a:rPr lang="en-US" sz="1200" dirty="0"/>
              <a:t>Graph from: Physical Activity Guideline for Americans 2</a:t>
            </a:r>
            <a:r>
              <a:rPr lang="en-US" sz="1200" baseline="30000" dirty="0"/>
              <a:t>nd</a:t>
            </a:r>
            <a:r>
              <a:rPr lang="en-US" sz="1200" dirty="0"/>
              <a:t> Edition, Department of Health and Human Services – U.S.A.</a:t>
            </a:r>
          </a:p>
        </p:txBody>
      </p:sp>
      <p:sp>
        <p:nvSpPr>
          <p:cNvPr id="2" name="Title 1">
            <a:extLst>
              <a:ext uri="{FF2B5EF4-FFF2-40B4-BE49-F238E27FC236}">
                <a16:creationId xmlns:a16="http://schemas.microsoft.com/office/drawing/2014/main" id="{333D7D9B-6082-47F0-AC90-1B997C99679B}"/>
              </a:ext>
            </a:extLst>
          </p:cNvPr>
          <p:cNvSpPr>
            <a:spLocks noGrp="1"/>
          </p:cNvSpPr>
          <p:nvPr>
            <p:ph type="title"/>
          </p:nvPr>
        </p:nvSpPr>
        <p:spPr/>
        <p:txBody>
          <a:bodyPr/>
          <a:lstStyle/>
          <a:p>
            <a:r>
              <a:rPr lang="en-US" dirty="0"/>
              <a:t>Sedentary Behavior</a:t>
            </a:r>
          </a:p>
        </p:txBody>
      </p:sp>
    </p:spTree>
    <p:extLst>
      <p:ext uri="{BB962C8B-B14F-4D97-AF65-F5344CB8AC3E}">
        <p14:creationId xmlns:p14="http://schemas.microsoft.com/office/powerpoint/2010/main" val="88717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Getting Started</a:t>
            </a:r>
          </a:p>
        </p:txBody>
      </p:sp>
      <p:sp>
        <p:nvSpPr>
          <p:cNvPr id="7" name="Content Placeholder 6"/>
          <p:cNvSpPr>
            <a:spLocks noGrp="1"/>
          </p:cNvSpPr>
          <p:nvPr>
            <p:ph idx="1"/>
          </p:nvPr>
        </p:nvSpPr>
        <p:spPr/>
        <p:txBody>
          <a:bodyPr/>
          <a:lstStyle/>
          <a:p>
            <a:r>
              <a:rPr lang="en-US" dirty="0"/>
              <a:t>Finding movement that is right for you</a:t>
            </a:r>
          </a:p>
          <a:p>
            <a:pPr lvl="1"/>
            <a:r>
              <a:rPr lang="en-US" dirty="0"/>
              <a:t>All movement counts – reduce sedentary behaviors</a:t>
            </a:r>
          </a:p>
          <a:p>
            <a:pPr lvl="1"/>
            <a:endParaRPr lang="en-US" dirty="0"/>
          </a:p>
          <a:p>
            <a:r>
              <a:rPr lang="en-US" dirty="0"/>
              <a:t>Health benefits are not the only reason for increasing everyday movement.</a:t>
            </a:r>
          </a:p>
          <a:p>
            <a:pPr lvl="1"/>
            <a:endParaRPr lang="en-US" dirty="0"/>
          </a:p>
          <a:p>
            <a:endParaRPr lang="en-US" dirty="0"/>
          </a:p>
          <a:p>
            <a:pPr lvl="1"/>
            <a:endParaRPr lang="en-US" dirty="0"/>
          </a:p>
          <a:p>
            <a:endParaRPr lang="en-US" dirty="0"/>
          </a:p>
          <a:p>
            <a:pPr lvl="1"/>
            <a:endParaRPr lang="en-US" dirty="0"/>
          </a:p>
        </p:txBody>
      </p:sp>
    </p:spTree>
    <p:extLst>
      <p:ext uri="{BB962C8B-B14F-4D97-AF65-F5344CB8AC3E}">
        <p14:creationId xmlns:p14="http://schemas.microsoft.com/office/powerpoint/2010/main" val="1928500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E5AE5-93B1-45A9-8CDD-94EB1B975787}"/>
              </a:ext>
            </a:extLst>
          </p:cNvPr>
          <p:cNvSpPr>
            <a:spLocks noGrp="1"/>
          </p:cNvSpPr>
          <p:nvPr>
            <p:ph type="title"/>
          </p:nvPr>
        </p:nvSpPr>
        <p:spPr/>
        <p:txBody>
          <a:bodyPr/>
          <a:lstStyle/>
          <a:p>
            <a:r>
              <a:rPr lang="en-US" dirty="0">
                <a:hlinkClick r:id="rId2"/>
              </a:rPr>
              <a:t>Movement Pattern Practice</a:t>
            </a:r>
            <a:endParaRPr lang="en-US" dirty="0"/>
          </a:p>
        </p:txBody>
      </p:sp>
      <p:sp>
        <p:nvSpPr>
          <p:cNvPr id="3" name="Content Placeholder 2">
            <a:extLst>
              <a:ext uri="{FF2B5EF4-FFF2-40B4-BE49-F238E27FC236}">
                <a16:creationId xmlns:a16="http://schemas.microsoft.com/office/drawing/2014/main" id="{407E7B9E-D95E-422F-B353-7CD9919B158A}"/>
              </a:ext>
            </a:extLst>
          </p:cNvPr>
          <p:cNvSpPr>
            <a:spLocks noGrp="1"/>
          </p:cNvSpPr>
          <p:nvPr>
            <p:ph idx="1"/>
          </p:nvPr>
        </p:nvSpPr>
        <p:spPr/>
        <p:txBody>
          <a:bodyPr>
            <a:normAutofit fontScale="85000" lnSpcReduction="20000"/>
          </a:bodyPr>
          <a:lstStyle/>
          <a:p>
            <a:r>
              <a:rPr lang="en-US" dirty="0">
                <a:hlinkClick r:id="rId3"/>
              </a:rPr>
              <a:t>Squat</a:t>
            </a:r>
            <a:r>
              <a:rPr lang="en-US" dirty="0"/>
              <a:t> – Lower body exercise which includes a hip-hinge and knee bend while keeping you core tight. </a:t>
            </a:r>
          </a:p>
          <a:p>
            <a:endParaRPr lang="en-US" dirty="0"/>
          </a:p>
          <a:p>
            <a:r>
              <a:rPr lang="en-US" dirty="0">
                <a:hlinkClick r:id="rId4"/>
              </a:rPr>
              <a:t>Deadlift</a:t>
            </a:r>
            <a:r>
              <a:rPr lang="en-US" dirty="0"/>
              <a:t> – Lower body exercise with focus on back and core strength</a:t>
            </a:r>
          </a:p>
          <a:p>
            <a:endParaRPr lang="en-US" dirty="0"/>
          </a:p>
          <a:p>
            <a:r>
              <a:rPr lang="en-US" dirty="0">
                <a:hlinkClick r:id="rId5"/>
              </a:rPr>
              <a:t>Push-up</a:t>
            </a:r>
            <a:r>
              <a:rPr lang="en-US" dirty="0"/>
              <a:t> – Upper body exercise with focus on chest, shoulder, and arms.</a:t>
            </a:r>
          </a:p>
          <a:p>
            <a:endParaRPr lang="en-US" dirty="0"/>
          </a:p>
          <a:p>
            <a:r>
              <a:rPr lang="en-US" dirty="0">
                <a:hlinkClick r:id="rId6"/>
              </a:rPr>
              <a:t>Lunge</a:t>
            </a:r>
            <a:r>
              <a:rPr lang="en-US" dirty="0"/>
              <a:t> – Lower body exercise with focus on directional movement</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492956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70B37-D601-4BB1-8FE3-403386ACEF42}"/>
              </a:ext>
            </a:extLst>
          </p:cNvPr>
          <p:cNvSpPr>
            <a:spLocks noGrp="1"/>
          </p:cNvSpPr>
          <p:nvPr>
            <p:ph type="title"/>
          </p:nvPr>
        </p:nvSpPr>
        <p:spPr/>
        <p:txBody>
          <a:bodyPr/>
          <a:lstStyle/>
          <a:p>
            <a:r>
              <a:rPr lang="en-US" dirty="0">
                <a:hlinkClick r:id="rId3"/>
              </a:rPr>
              <a:t>Movement Pattern Practice</a:t>
            </a:r>
            <a:endParaRPr lang="en-US" dirty="0"/>
          </a:p>
        </p:txBody>
      </p:sp>
      <p:sp>
        <p:nvSpPr>
          <p:cNvPr id="3" name="Content Placeholder 2">
            <a:extLst>
              <a:ext uri="{FF2B5EF4-FFF2-40B4-BE49-F238E27FC236}">
                <a16:creationId xmlns:a16="http://schemas.microsoft.com/office/drawing/2014/main" id="{EC30F0D0-3732-4B96-846D-627476228F07}"/>
              </a:ext>
            </a:extLst>
          </p:cNvPr>
          <p:cNvSpPr>
            <a:spLocks noGrp="1"/>
          </p:cNvSpPr>
          <p:nvPr>
            <p:ph idx="1"/>
          </p:nvPr>
        </p:nvSpPr>
        <p:spPr/>
        <p:txBody>
          <a:bodyPr>
            <a:normAutofit fontScale="85000" lnSpcReduction="20000"/>
          </a:bodyPr>
          <a:lstStyle/>
          <a:p>
            <a:r>
              <a:rPr lang="en-US" dirty="0">
                <a:hlinkClick r:id="rId4"/>
              </a:rPr>
              <a:t>Rotation</a:t>
            </a:r>
            <a:r>
              <a:rPr lang="en-US" dirty="0"/>
              <a:t> – Upper body movement with focus on movement of the core and spine from side to side.</a:t>
            </a:r>
          </a:p>
          <a:p>
            <a:endParaRPr lang="en-US" dirty="0"/>
          </a:p>
          <a:p>
            <a:r>
              <a:rPr lang="en-US" dirty="0">
                <a:hlinkClick r:id="rId5"/>
              </a:rPr>
              <a:t>Pull (Row) </a:t>
            </a:r>
            <a:r>
              <a:rPr lang="en-US" dirty="0"/>
              <a:t>– Upper body exercise focused on upper/mid back, arms, and shoulders. </a:t>
            </a:r>
          </a:p>
          <a:p>
            <a:endParaRPr lang="en-US" dirty="0"/>
          </a:p>
          <a:p>
            <a:r>
              <a:rPr lang="en-US" dirty="0">
                <a:hlinkClick r:id="rId5"/>
              </a:rPr>
              <a:t>Plank</a:t>
            </a:r>
            <a:r>
              <a:rPr lang="en-US" dirty="0"/>
              <a:t> – Full body exercise focused on core strength.</a:t>
            </a:r>
          </a:p>
          <a:p>
            <a:endParaRPr lang="en-US" dirty="0"/>
          </a:p>
          <a:p>
            <a:r>
              <a:rPr lang="en-US" dirty="0"/>
              <a:t>Combinations - often we combine 2 or more of these movement in every day life.</a:t>
            </a:r>
          </a:p>
        </p:txBody>
      </p:sp>
    </p:spTree>
    <p:extLst>
      <p:ext uri="{BB962C8B-B14F-4D97-AF65-F5344CB8AC3E}">
        <p14:creationId xmlns:p14="http://schemas.microsoft.com/office/powerpoint/2010/main" val="576447440"/>
      </p:ext>
    </p:extLst>
  </p:cSld>
  <p:clrMapOvr>
    <a:masterClrMapping/>
  </p:clrMapOvr>
</p:sld>
</file>

<file path=ppt/theme/theme1.xml><?xml version="1.0" encoding="utf-8"?>
<a:theme xmlns:a="http://schemas.openxmlformats.org/drawingml/2006/main" name="Office Theme">
  <a:themeElements>
    <a:clrScheme name="Custom 1">
      <a:dk1>
        <a:srgbClr val="00274C"/>
      </a:dk1>
      <a:lt1>
        <a:sysClr val="window" lastClr="FFFFFF"/>
      </a:lt1>
      <a:dk2>
        <a:srgbClr val="00274C"/>
      </a:dk2>
      <a:lt2>
        <a:srgbClr val="FFFFFF"/>
      </a:lt2>
      <a:accent1>
        <a:srgbClr val="FFCB05"/>
      </a:accent1>
      <a:accent2>
        <a:srgbClr val="C0504D"/>
      </a:accent2>
      <a:accent3>
        <a:srgbClr val="9BBB59"/>
      </a:accent3>
      <a:accent4>
        <a:srgbClr val="8064A2"/>
      </a:accent4>
      <a:accent5>
        <a:srgbClr val="4BACC6"/>
      </a:accent5>
      <a:accent6>
        <a:srgbClr val="F79646"/>
      </a:accent6>
      <a:hlink>
        <a:srgbClr val="587ABC"/>
      </a:hlink>
      <a:folHlink>
        <a:srgbClr val="587AB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2507</TotalTime>
  <Words>1843</Words>
  <Application>Microsoft Office PowerPoint</Application>
  <PresentationFormat>On-screen Show (4:3)</PresentationFormat>
  <Paragraphs>179</Paragraphs>
  <Slides>11</Slides>
  <Notes>9</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11</vt:i4>
      </vt:variant>
    </vt:vector>
  </HeadingPairs>
  <TitlesOfParts>
    <vt:vector size="15" baseType="lpstr">
      <vt:lpstr>Arial</vt:lpstr>
      <vt:lpstr>Calibri</vt:lpstr>
      <vt:lpstr>Office Theme</vt:lpstr>
      <vt:lpstr>Custom Design</vt:lpstr>
      <vt:lpstr>Physical Activity and Health</vt:lpstr>
      <vt:lpstr>Physical Activity is Essential</vt:lpstr>
      <vt:lpstr>Benefits of Physical Activity </vt:lpstr>
      <vt:lpstr>Physical Activity and Brain Health</vt:lpstr>
      <vt:lpstr>Sedentary Behavior</vt:lpstr>
      <vt:lpstr>Sedentary Behavior</vt:lpstr>
      <vt:lpstr>Getting Started</vt:lpstr>
      <vt:lpstr>Movement Pattern Practice</vt:lpstr>
      <vt:lpstr>Movement Pattern Practice</vt:lpstr>
      <vt:lpstr>Remaining Active</vt:lpstr>
      <vt:lpstr>Designing a Plan</vt:lpstr>
    </vt:vector>
  </TitlesOfParts>
  <Company>University of Michigan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Weil, Nicole</dc:creator>
  <cp:lastModifiedBy>amarcink</cp:lastModifiedBy>
  <cp:revision>71</cp:revision>
  <dcterms:created xsi:type="dcterms:W3CDTF">2016-01-14T23:53:31Z</dcterms:created>
  <dcterms:modified xsi:type="dcterms:W3CDTF">2021-10-13T21:30:21Z</dcterms:modified>
</cp:coreProperties>
</file>