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95" r:id="rId6"/>
    <p:sldId id="274" r:id="rId7"/>
    <p:sldId id="277" r:id="rId8"/>
    <p:sldId id="299" r:id="rId9"/>
    <p:sldId id="398" r:id="rId10"/>
    <p:sldId id="276" r:id="rId11"/>
    <p:sldId id="301" r:id="rId12"/>
    <p:sldId id="280" r:id="rId13"/>
    <p:sldId id="292" r:id="rId14"/>
    <p:sldId id="297" r:id="rId15"/>
    <p:sldId id="279" r:id="rId16"/>
    <p:sldId id="300" r:id="rId17"/>
    <p:sldId id="298" r:id="rId18"/>
    <p:sldId id="261" r:id="rId19"/>
    <p:sldId id="25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E2"/>
    <a:srgbClr val="7A5665"/>
    <a:srgbClr val="846C75"/>
    <a:srgbClr val="BCBAE2"/>
    <a:srgbClr val="948FD5"/>
    <a:srgbClr val="5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F41FE-BAE2-4FFF-88A2-D999B3F7E339}" v="3" dt="2021-09-10T16:23:57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792" autoAdjust="0"/>
  </p:normalViewPr>
  <p:slideViewPr>
    <p:cSldViewPr snapToGrid="0">
      <p:cViewPr varScale="1">
        <p:scale>
          <a:sx n="73" d="100"/>
          <a:sy n="73" d="100"/>
        </p:scale>
        <p:origin x="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Yanik" userId="S::kyanik@aaa1b.com::9e9339f5-60c6-43e2-8f40-69bb75fdc164" providerId="AD" clId="Web-{953F41FE-BAE2-4FFF-88A2-D999B3F7E339}"/>
    <pc:docChg chg="modSld">
      <pc:chgData name="Kathleen Yanik" userId="S::kyanik@aaa1b.com::9e9339f5-60c6-43e2-8f40-69bb75fdc164" providerId="AD" clId="Web-{953F41FE-BAE2-4FFF-88A2-D999B3F7E339}" dt="2021-09-10T16:22:30.120" v="0" actId="20577"/>
      <pc:docMkLst>
        <pc:docMk/>
      </pc:docMkLst>
      <pc:sldChg chg="modSp">
        <pc:chgData name="Kathleen Yanik" userId="S::kyanik@aaa1b.com::9e9339f5-60c6-43e2-8f40-69bb75fdc164" providerId="AD" clId="Web-{953F41FE-BAE2-4FFF-88A2-D999B3F7E339}" dt="2021-09-10T16:22:30.120" v="0" actId="20577"/>
        <pc:sldMkLst>
          <pc:docMk/>
          <pc:sldMk cId="867797508" sldId="276"/>
        </pc:sldMkLst>
        <pc:spChg chg="mod">
          <ac:chgData name="Kathleen Yanik" userId="S::kyanik@aaa1b.com::9e9339f5-60c6-43e2-8f40-69bb75fdc164" providerId="AD" clId="Web-{953F41FE-BAE2-4FFF-88A2-D999B3F7E339}" dt="2021-09-10T16:22:30.120" v="0" actId="20577"/>
          <ac:spMkLst>
            <pc:docMk/>
            <pc:sldMk cId="867797508" sldId="276"/>
            <ac:spMk id="8" creationId="{BB27C8B1-B09C-4739-AD29-4876D4AF668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CE2F8-82C9-4342-8DCE-68371D86F7C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9D1D0-8847-4A86-8D34-3DC54602E4F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dirty="0"/>
            <a:t>Free phone help line for seniors and their families.</a:t>
          </a:r>
        </a:p>
      </dgm:t>
    </dgm:pt>
    <dgm:pt modelId="{B067A81D-051B-4212-A27C-51418C5383EC}" type="parTrans" cxnId="{774153AB-AE85-465C-9BA1-8F5EC0947D57}">
      <dgm:prSet/>
      <dgm:spPr/>
      <dgm:t>
        <a:bodyPr/>
        <a:lstStyle/>
        <a:p>
          <a:endParaRPr lang="en-US"/>
        </a:p>
      </dgm:t>
    </dgm:pt>
    <dgm:pt modelId="{5E8DCA06-795B-47FF-B9FE-BA13CDB2736B}" type="sibTrans" cxnId="{774153AB-AE85-465C-9BA1-8F5EC0947D57}">
      <dgm:prSet/>
      <dgm:spPr/>
      <dgm:t>
        <a:bodyPr/>
        <a:lstStyle/>
        <a:p>
          <a:endParaRPr lang="en-US"/>
        </a:p>
      </dgm:t>
    </dgm:pt>
    <dgm:pt modelId="{00B9DD14-9386-4E28-9885-FDC0A1736205}">
      <dgm:prSet/>
      <dgm:spPr/>
      <dgm:t>
        <a:bodyPr/>
        <a:lstStyle/>
        <a:p>
          <a:endParaRPr lang="en-US"/>
        </a:p>
      </dgm:t>
    </dgm:pt>
    <dgm:pt modelId="{094185C1-E54D-4223-B749-BB12947615A9}" type="parTrans" cxnId="{BE30D8A0-A466-4A8E-9B0C-686573609B8C}">
      <dgm:prSet/>
      <dgm:spPr/>
      <dgm:t>
        <a:bodyPr/>
        <a:lstStyle/>
        <a:p>
          <a:endParaRPr lang="en-US"/>
        </a:p>
      </dgm:t>
    </dgm:pt>
    <dgm:pt modelId="{F0FF4701-F98B-4C3A-8DE2-2216A6F5F4EA}" type="sibTrans" cxnId="{BE30D8A0-A466-4A8E-9B0C-686573609B8C}">
      <dgm:prSet/>
      <dgm:spPr/>
      <dgm:t>
        <a:bodyPr/>
        <a:lstStyle/>
        <a:p>
          <a:endParaRPr lang="en-US"/>
        </a:p>
      </dgm:t>
    </dgm:pt>
    <dgm:pt modelId="{C8A93581-2B33-410D-8ACD-D98EA57ED54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dirty="0"/>
            <a:t>See if you qualify for one of our programs or get referrals to other programs.</a:t>
          </a:r>
        </a:p>
      </dgm:t>
    </dgm:pt>
    <dgm:pt modelId="{17691506-943A-4A29-8307-DB3ECB041325}" type="parTrans" cxnId="{960B6FFA-74A3-4DEF-9EF3-2716BF4D27B1}">
      <dgm:prSet/>
      <dgm:spPr/>
      <dgm:t>
        <a:bodyPr/>
        <a:lstStyle/>
        <a:p>
          <a:endParaRPr lang="en-US"/>
        </a:p>
      </dgm:t>
    </dgm:pt>
    <dgm:pt modelId="{F9A76EF7-DE06-4558-9A05-871DAAAE58FC}" type="sibTrans" cxnId="{960B6FFA-74A3-4DEF-9EF3-2716BF4D27B1}">
      <dgm:prSet/>
      <dgm:spPr/>
      <dgm:t>
        <a:bodyPr/>
        <a:lstStyle/>
        <a:p>
          <a:endParaRPr lang="en-US"/>
        </a:p>
      </dgm:t>
    </dgm:pt>
    <dgm:pt modelId="{119D54D3-92E3-4AEB-B1FA-369E069ABCDC}" type="pres">
      <dgm:prSet presAssocID="{C22CE2F8-82C9-4342-8DCE-68371D86F7C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9D46C3-B66E-41BC-9866-D6BA114A8C8F}" type="pres">
      <dgm:prSet presAssocID="{DAE9D1D0-8847-4A86-8D34-3DC54602E4F8}" presName="compNode" presStyleCnt="0"/>
      <dgm:spPr/>
    </dgm:pt>
    <dgm:pt modelId="{6FFBFD2A-2D4C-4F29-8D10-06F128853231}" type="pres">
      <dgm:prSet presAssocID="{DAE9D1D0-8847-4A86-8D34-3DC54602E4F8}" presName="iconRect" presStyleLbl="node1" presStyleIdx="0" presStyleCnt="2" custScaleX="200565" custScaleY="155197" custLinFactX="-175661" custLinFactNeighborX="-200000" custLinFactNeighborY="48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CD487BA6-F842-44BE-8819-0D4ACA0D272B}" type="pres">
      <dgm:prSet presAssocID="{DAE9D1D0-8847-4A86-8D34-3DC54602E4F8}" presName="spaceRect" presStyleCnt="0"/>
      <dgm:spPr/>
    </dgm:pt>
    <dgm:pt modelId="{BF816676-4870-4210-A86D-A76EF68D73FB}" type="pres">
      <dgm:prSet presAssocID="{DAE9D1D0-8847-4A86-8D34-3DC54602E4F8}" presName="textRect" presStyleLbl="revTx" presStyleIdx="0" presStyleCnt="2" custScaleX="307947" custLinFactY="-42006" custLinFactNeighborX="50349" custLinFactNeighborY="-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5F2300-3D07-4DD7-9CDD-625B4CE53BCE}" type="pres">
      <dgm:prSet presAssocID="{5E8DCA06-795B-47FF-B9FE-BA13CDB2736B}" presName="sibTrans" presStyleCnt="0"/>
      <dgm:spPr/>
    </dgm:pt>
    <dgm:pt modelId="{1EAF110C-EB5B-48FE-AB30-7210144C8B48}" type="pres">
      <dgm:prSet presAssocID="{C8A93581-2B33-410D-8ACD-D98EA57ED543}" presName="compNode" presStyleCnt="0"/>
      <dgm:spPr/>
    </dgm:pt>
    <dgm:pt modelId="{CF6D03DE-F367-4804-8294-24F182D5F473}" type="pres">
      <dgm:prSet presAssocID="{C8A93581-2B33-410D-8ACD-D98EA57ED543}" presName="iconRect" presStyleLbl="node1" presStyleIdx="1" presStyleCnt="2" custScaleX="102441" custScaleY="112208" custLinFactX="-175036" custLinFactNeighborX="-200000" custLinFactNeighborY="-9672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3729F55-DFD4-4D80-802F-A086D526618F}" type="pres">
      <dgm:prSet presAssocID="{C8A93581-2B33-410D-8ACD-D98EA57ED543}" presName="spaceRect" presStyleCnt="0"/>
      <dgm:spPr/>
    </dgm:pt>
    <dgm:pt modelId="{CF890F39-D6D9-445B-9B2D-29BA4D59CC17}" type="pres">
      <dgm:prSet presAssocID="{C8A93581-2B33-410D-8ACD-D98EA57ED543}" presName="textRect" presStyleLbl="revTx" presStyleIdx="1" presStyleCnt="2" custScaleX="307825" custScaleY="192077" custLinFactY="-100000" custLinFactNeighborX="44524" custLinFactNeighborY="-13923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FF1C9-DE28-4D8A-BE27-4A327D5D3B6A}" type="presOf" srcId="{DAE9D1D0-8847-4A86-8D34-3DC54602E4F8}" destId="{BF816676-4870-4210-A86D-A76EF68D73FB}" srcOrd="0" destOrd="0" presId="urn:microsoft.com/office/officeart/2018/2/layout/IconLabelList"/>
    <dgm:cxn modelId="{21E0654E-9F57-424A-B757-C9A2053D5053}" type="presOf" srcId="{C22CE2F8-82C9-4342-8DCE-68371D86F7C4}" destId="{119D54D3-92E3-4AEB-B1FA-369E069ABCDC}" srcOrd="0" destOrd="0" presId="urn:microsoft.com/office/officeart/2018/2/layout/IconLabelList"/>
    <dgm:cxn modelId="{960B6FFA-74A3-4DEF-9EF3-2716BF4D27B1}" srcId="{C22CE2F8-82C9-4342-8DCE-68371D86F7C4}" destId="{C8A93581-2B33-410D-8ACD-D98EA57ED543}" srcOrd="1" destOrd="0" parTransId="{17691506-943A-4A29-8307-DB3ECB041325}" sibTransId="{F9A76EF7-DE06-4558-9A05-871DAAAE58FC}"/>
    <dgm:cxn modelId="{AEDC0862-47D2-44C6-BD21-08CD0E2E5F9F}" type="presOf" srcId="{C8A93581-2B33-410D-8ACD-D98EA57ED543}" destId="{CF890F39-D6D9-445B-9B2D-29BA4D59CC17}" srcOrd="0" destOrd="0" presId="urn:microsoft.com/office/officeart/2018/2/layout/IconLabelList"/>
    <dgm:cxn modelId="{BE30D8A0-A466-4A8E-9B0C-686573609B8C}" srcId="{DAE9D1D0-8847-4A86-8D34-3DC54602E4F8}" destId="{00B9DD14-9386-4E28-9885-FDC0A1736205}" srcOrd="0" destOrd="0" parTransId="{094185C1-E54D-4223-B749-BB12947615A9}" sibTransId="{F0FF4701-F98B-4C3A-8DE2-2216A6F5F4EA}"/>
    <dgm:cxn modelId="{774153AB-AE85-465C-9BA1-8F5EC0947D57}" srcId="{C22CE2F8-82C9-4342-8DCE-68371D86F7C4}" destId="{DAE9D1D0-8847-4A86-8D34-3DC54602E4F8}" srcOrd="0" destOrd="0" parTransId="{B067A81D-051B-4212-A27C-51418C5383EC}" sibTransId="{5E8DCA06-795B-47FF-B9FE-BA13CDB2736B}"/>
    <dgm:cxn modelId="{FCBED2D4-A912-4DCE-9745-059AC54249AB}" type="presParOf" srcId="{119D54D3-92E3-4AEB-B1FA-369E069ABCDC}" destId="{459D46C3-B66E-41BC-9866-D6BA114A8C8F}" srcOrd="0" destOrd="0" presId="urn:microsoft.com/office/officeart/2018/2/layout/IconLabelList"/>
    <dgm:cxn modelId="{2F317C1A-EBE3-4F42-9FAB-0448772C746E}" type="presParOf" srcId="{459D46C3-B66E-41BC-9866-D6BA114A8C8F}" destId="{6FFBFD2A-2D4C-4F29-8D10-06F128853231}" srcOrd="0" destOrd="0" presId="urn:microsoft.com/office/officeart/2018/2/layout/IconLabelList"/>
    <dgm:cxn modelId="{B15FF83E-8039-4106-85E4-1248A097EE0A}" type="presParOf" srcId="{459D46C3-B66E-41BC-9866-D6BA114A8C8F}" destId="{CD487BA6-F842-44BE-8819-0D4ACA0D272B}" srcOrd="1" destOrd="0" presId="urn:microsoft.com/office/officeart/2018/2/layout/IconLabelList"/>
    <dgm:cxn modelId="{9A43B268-DF1C-4A4D-B3E4-18A1E32D30B9}" type="presParOf" srcId="{459D46C3-B66E-41BC-9866-D6BA114A8C8F}" destId="{BF816676-4870-4210-A86D-A76EF68D73FB}" srcOrd="2" destOrd="0" presId="urn:microsoft.com/office/officeart/2018/2/layout/IconLabelList"/>
    <dgm:cxn modelId="{54272D96-52D3-4360-9F6A-F2B084BE45DB}" type="presParOf" srcId="{119D54D3-92E3-4AEB-B1FA-369E069ABCDC}" destId="{4C5F2300-3D07-4DD7-9CDD-625B4CE53BCE}" srcOrd="1" destOrd="0" presId="urn:microsoft.com/office/officeart/2018/2/layout/IconLabelList"/>
    <dgm:cxn modelId="{8835773D-F4BD-4DBF-8B96-D15D359919C2}" type="presParOf" srcId="{119D54D3-92E3-4AEB-B1FA-369E069ABCDC}" destId="{1EAF110C-EB5B-48FE-AB30-7210144C8B48}" srcOrd="2" destOrd="0" presId="urn:microsoft.com/office/officeart/2018/2/layout/IconLabelList"/>
    <dgm:cxn modelId="{CD6AA67E-13DF-4BFF-9640-CD72D07BAEF7}" type="presParOf" srcId="{1EAF110C-EB5B-48FE-AB30-7210144C8B48}" destId="{CF6D03DE-F367-4804-8294-24F182D5F473}" srcOrd="0" destOrd="0" presId="urn:microsoft.com/office/officeart/2018/2/layout/IconLabelList"/>
    <dgm:cxn modelId="{4471A597-7A04-4270-99D3-6FA1CCF1D238}" type="presParOf" srcId="{1EAF110C-EB5B-48FE-AB30-7210144C8B48}" destId="{53729F55-DFD4-4D80-802F-A086D526618F}" srcOrd="1" destOrd="0" presId="urn:microsoft.com/office/officeart/2018/2/layout/IconLabelList"/>
    <dgm:cxn modelId="{C89F4244-1C9F-46D6-9957-F40BFBFC3BF0}" type="presParOf" srcId="{1EAF110C-EB5B-48FE-AB30-7210144C8B48}" destId="{CF890F39-D6D9-445B-9B2D-29BA4D59CC1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FD2A-2D4C-4F29-8D10-06F128853231}">
      <dsp:nvSpPr>
        <dsp:cNvPr id="0" name=""/>
        <dsp:cNvSpPr/>
      </dsp:nvSpPr>
      <dsp:spPr>
        <a:xfrm>
          <a:off x="1" y="144328"/>
          <a:ext cx="1078820" cy="8347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16676-4870-4210-A86D-A76EF68D73FB}">
      <dsp:nvSpPr>
        <dsp:cNvPr id="0" name=""/>
        <dsp:cNvSpPr/>
      </dsp:nvSpPr>
      <dsp:spPr>
        <a:xfrm>
          <a:off x="1321419" y="267499"/>
          <a:ext cx="3680928" cy="52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Free phone help line for seniors and their families.</a:t>
          </a:r>
        </a:p>
      </dsp:txBody>
      <dsp:txXfrm>
        <a:off x="1321419" y="267499"/>
        <a:ext cx="3680928" cy="524364"/>
      </dsp:txXfrm>
    </dsp:sp>
    <dsp:sp modelId="{CF6D03DE-F367-4804-8294-24F182D5F473}">
      <dsp:nvSpPr>
        <dsp:cNvPr id="0" name=""/>
        <dsp:cNvSpPr/>
      </dsp:nvSpPr>
      <dsp:spPr>
        <a:xfrm>
          <a:off x="267262" y="1315057"/>
          <a:ext cx="551020" cy="60355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90F39-D6D9-445B-9B2D-29BA4D59CC17}">
      <dsp:nvSpPr>
        <dsp:cNvPr id="0" name=""/>
        <dsp:cNvSpPr/>
      </dsp:nvSpPr>
      <dsp:spPr>
        <a:xfrm>
          <a:off x="1252522" y="1117552"/>
          <a:ext cx="3679470" cy="100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See if you qualify for one of our programs or get referrals to other programs.</a:t>
          </a:r>
        </a:p>
      </dsp:txBody>
      <dsp:txXfrm>
        <a:off x="1252522" y="1117552"/>
        <a:ext cx="3679470" cy="100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7236-E2CB-4A7F-85BC-0108B9C9B87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EC68E-3E5D-4BEC-89C8-3EB13FD3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C68E-3E5D-4BEC-89C8-3EB13FD307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3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Choice eligibility is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$2,349 or less in monthly income. Individual assets limited to $2,000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MI Choice program available throughout state.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If your loved does not qualify, consider paying out of pocket for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C68E-3E5D-4BEC-89C8-3EB13FD307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9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Choice eligibility is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$2,349 or less in monthly income. Individual assets limited to $2,000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MI Choice program available throughout state.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If your loved does not qualify, consider paying out of pocket for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C68E-3E5D-4BEC-89C8-3EB13FD307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0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C68E-3E5D-4BEC-89C8-3EB13FD307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3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C68E-3E5D-4BEC-89C8-3EB13FD307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1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53AD-ECE8-4CDF-B89D-23EAF27A0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4BA98-D91F-4EFA-8108-8AAE06F3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6E84C-BF1D-471C-BC9F-C241B81E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69CB-4F8D-4520-A2EC-5688BA3A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A0C2-9749-4517-AD07-C9739210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8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08ED-FAE7-447E-BD15-CD31D644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AACE2-F97A-411B-A2C9-656CF96BC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7618A-ACF5-4A30-AAA0-0445628C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48B7-CD83-4DFF-A1D1-24C95432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517C-3E8A-4EF4-A59F-3574253D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8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1D118-8346-4029-B97F-94CC1A3F4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784A5-9746-4AFA-AAE2-ACB9E9016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99B7-8868-452F-A51B-755636A5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3E0E-8166-472D-B336-4512F47C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50F01-5FCB-4D3E-A614-F6DED3A7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67B6-42BA-4E9C-BFA2-829D9E7F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50D8-BDEC-4D97-A0CB-77265DA1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0F902-4392-4069-A53D-4EF04CED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62BE3-FFE5-46D0-98D7-98346EA7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99183-6306-4890-A178-ACC3A8D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9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94E-5BFF-4025-B4F8-FAD8C57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C1EC3-8774-4FDD-8F26-899C1F848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E4BAF-7673-4F1E-9ACB-FF9865F9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DDFE-0BF2-4C46-BC9C-35658F83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6D1E5-2210-4409-85AF-E9FE09BB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0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69F-F24F-4A95-AEBA-16073026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0ACC-A40C-4E93-AC92-B17AB12C2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A2AE9-F600-4349-BAA2-901B49196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8C1D4-5536-4361-9F47-70F3A14B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3BC08-1CFE-4525-92A5-FEA5C056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09B8A-4BB4-43DF-B8BD-BDF2716B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2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C54F-0680-4123-9BDB-9A366BA1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34F30-3D58-420C-B69F-328AB2D1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990EE-8277-4F06-876E-A0C393AF9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558AF-7A62-4E97-B509-73277B3E0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30F69-0CB0-4FE4-A29E-7F42368F5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046BB-04CD-4308-8BF0-DD4D6540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A037-E28D-42B7-BD8B-4D1B01FF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278BB-7331-48B9-9985-3441CB96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5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B625-6F12-432D-9E36-B65E593D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47D95-ADD3-465C-9F89-A988BF8A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4861D-E460-490E-A4C0-B30D2A91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8C9CB-977A-4929-AFAC-AFBC06A6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1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1D04-59B6-42F3-B9BD-7F76D58B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7FF96-0621-4AC5-A97C-06C5ACBE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BCE3-D4A5-46F1-8B31-ADF43951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4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0928-FDF4-4779-BB9F-8BC268F0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05F85-69E9-40D1-B4D7-9B7475F0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6D1E0-A10F-4392-B605-23BEF2881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E131-86AD-4060-AEA2-E3325320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F9368-6F75-4F95-958B-F55E8B16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0FDF8-8B92-47B5-A0A9-CD34D4C8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8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EE98-BB93-4DAB-A5A6-93B1260E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8A1EE-CFCF-444E-97C0-A045FC339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2DC7B-5874-45E8-9074-CCC38B569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E5D90-D049-47E0-98E4-6603DB90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5DAD-028D-4014-8C6E-87B30747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D8BDC-1A3E-4180-B0C0-62158A9F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9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423FC-9A1D-4F26-A26E-5DD7410E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D2497-190F-485F-9957-ACD058C6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7FE4-8DBE-4BC3-9C58-5009AE229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216B-4C8D-4B1E-BB41-34F8A0D4D322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8766A-D558-46AD-ACE7-3DE5A0EEA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6112-14C5-4CD7-AA6C-2AA20D9D8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0D93-11D2-417D-A747-ADE33EDD9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sv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EFDE5C-44AC-452A-85D2-0F817352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0088"/>
            <a:ext cx="10515600" cy="8223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Caring for Family Caregivers 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EF006BF-245A-4629-8F3D-2DF454D34B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18537"/>
          <a:stretch/>
        </p:blipFill>
        <p:spPr>
          <a:xfrm>
            <a:off x="-1" y="0"/>
            <a:ext cx="12192001" cy="5468922"/>
          </a:xfrm>
          <a:prstGeom prst="rect">
            <a:avLst/>
          </a:prstGeom>
        </p:spPr>
      </p:pic>
      <p:sp>
        <p:nvSpPr>
          <p:cNvPr id="25" name="Title 6">
            <a:extLst>
              <a:ext uri="{FF2B5EF4-FFF2-40B4-BE49-F238E27FC236}">
                <a16:creationId xmlns:a16="http://schemas.microsoft.com/office/drawing/2014/main" id="{FA9C6F12-2CDA-4513-A252-C24B5FBC7469}"/>
              </a:ext>
            </a:extLst>
          </p:cNvPr>
          <p:cNvSpPr txBox="1">
            <a:spLocks/>
          </p:cNvSpPr>
          <p:nvPr/>
        </p:nvSpPr>
        <p:spPr>
          <a:xfrm>
            <a:off x="-1" y="6012201"/>
            <a:ext cx="12192001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Area Agency on Aging 1-B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  <a:cs typeface="Aharoni" panose="02010803020104030203" pitchFamily="2" charset="-79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0B4F89D-15D6-49C7-8B78-A02D041036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4" y="253127"/>
            <a:ext cx="2045408" cy="11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"/>
    </mc:Choice>
    <mc:Fallback xmlns="">
      <p:transition spd="slow" advTm="106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6968470" y="623686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700" dirty="0"/>
              <a:t>              </a:t>
            </a:r>
            <a:r>
              <a:rPr lang="en-US" sz="3700" i="1" dirty="0"/>
              <a:t>MMAP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6589103" y="2316480"/>
            <a:ext cx="5120115" cy="3952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FREE Medicare Medicaid Assistance Program (MMAP) provides unbiased help with Medicare and Medicaid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team of certified volunteers: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Answers questions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Troubleshoots problems 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Helps people understand their plan choices.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 you understand  if your loved one is eligible for programs that can reduce Medicare costs.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BC588-34C9-4365-83FE-BDF652714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7" r="19357"/>
          <a:stretch/>
        </p:blipFill>
        <p:spPr>
          <a:xfrm>
            <a:off x="-103413" y="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8CC872-6703-4521-BC77-17E6D36B049A}"/>
              </a:ext>
            </a:extLst>
          </p:cNvPr>
          <p:cNvCxnSpPr/>
          <p:nvPr/>
        </p:nvCxnSpPr>
        <p:spPr>
          <a:xfrm>
            <a:off x="7111406" y="2048087"/>
            <a:ext cx="45228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4D7CCE0-EC5B-4DA2-86E9-14900C3BAE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70" y="81596"/>
            <a:ext cx="1756428" cy="981914"/>
          </a:xfrm>
          <a:prstGeom prst="rect">
            <a:avLst/>
          </a:prstGeom>
        </p:spPr>
      </p:pic>
      <p:sp>
        <p:nvSpPr>
          <p:cNvPr id="8" name="Rectangle 7" descr="Speaker Phone">
            <a:extLst>
              <a:ext uri="{FF2B5EF4-FFF2-40B4-BE49-F238E27FC236}">
                <a16:creationId xmlns:a16="http://schemas.microsoft.com/office/drawing/2014/main" id="{F14DAA42-B5E1-48A5-8864-A232BA8D0744}"/>
              </a:ext>
            </a:extLst>
          </p:cNvPr>
          <p:cNvSpPr/>
          <p:nvPr/>
        </p:nvSpPr>
        <p:spPr>
          <a:xfrm>
            <a:off x="5602898" y="5702639"/>
            <a:ext cx="1078820" cy="8347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EDBAC-D0DA-4DA0-A405-9CAF11814BF1}"/>
              </a:ext>
            </a:extLst>
          </p:cNvPr>
          <p:cNvSpPr txBox="1"/>
          <p:nvPr/>
        </p:nvSpPr>
        <p:spPr>
          <a:xfrm>
            <a:off x="7056157" y="5827646"/>
            <a:ext cx="354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800-803-7174</a:t>
            </a:r>
          </a:p>
        </p:txBody>
      </p:sp>
    </p:spTree>
    <p:extLst>
      <p:ext uri="{BB962C8B-B14F-4D97-AF65-F5344CB8AC3E}">
        <p14:creationId xmlns:p14="http://schemas.microsoft.com/office/powerpoint/2010/main" val="8239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5942550" y="2514601"/>
            <a:ext cx="6156317" cy="396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Regular, weekday care for older adults who can’t be left alone or unsupervised. </a:t>
            </a:r>
          </a:p>
          <a:p>
            <a:pPr marL="342900" indent="-34290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Perfect for caregivers who work or want to have a regular, planned respite. </a:t>
            </a:r>
          </a:p>
          <a:p>
            <a:pPr marL="342900" indent="-34290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Includes stimulating activities, like art and music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Visit the AAA 1-B website, or call 800-852-7795, to find a center near you. </a:t>
            </a: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12961-4F45-4035-A2B4-00AF9465F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r="21997"/>
          <a:stretch/>
        </p:blipFill>
        <p:spPr>
          <a:xfrm flipH="1">
            <a:off x="0" y="13"/>
            <a:ext cx="575733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6083247" y="772855"/>
            <a:ext cx="5383548" cy="167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700" dirty="0"/>
              <a:t>              </a:t>
            </a:r>
            <a:r>
              <a:rPr lang="en-US" sz="3700" i="1" dirty="0"/>
              <a:t>Adult Day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12B64A-B743-46A0-8C06-A56F972724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963"/>
            <a:ext cx="1756428" cy="98191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DDB868-63B0-4D18-85DB-13F73636C98A}"/>
              </a:ext>
            </a:extLst>
          </p:cNvPr>
          <p:cNvCxnSpPr/>
          <p:nvPr/>
        </p:nvCxnSpPr>
        <p:spPr>
          <a:xfrm>
            <a:off x="6239933" y="2269067"/>
            <a:ext cx="5037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6968470" y="987480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b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500" i="1" dirty="0"/>
              <a:t>Powerful Tools for Caregivers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6714446" y="2928393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Six-week program helps caregivers learn strategies to take care of themselves.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Classes are small—with only 8 to 12 people.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Going through the class together helps people get to know and learn from each other.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Now offering virtual classes</a:t>
            </a:r>
            <a:r>
              <a:rPr lang="en-US" sz="2000" dirty="0"/>
              <a:t>! Visit aaa1b.org for a full class schedule.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1-day workshops for caregivers, as well.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052DD-3627-46CF-B9F8-09B5F6C9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19294"/>
          <a:stretch/>
        </p:blipFill>
        <p:spPr>
          <a:xfrm>
            <a:off x="0" y="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34A48-0218-4C58-A706-8E1F63F022B2}"/>
              </a:ext>
            </a:extLst>
          </p:cNvPr>
          <p:cNvCxnSpPr/>
          <p:nvPr/>
        </p:nvCxnSpPr>
        <p:spPr>
          <a:xfrm>
            <a:off x="6986271" y="2680274"/>
            <a:ext cx="45228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A616ABD-5625-4648-9076-B4BCAFEA11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70" y="156662"/>
            <a:ext cx="1756428" cy="9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6968470" y="987480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r>
              <a:rPr lang="en-US" sz="3700" b="1" dirty="0">
                <a:solidFill>
                  <a:srgbClr val="8FAAE2"/>
                </a:solidFill>
              </a:rPr>
              <a:t/>
            </a:r>
            <a:br>
              <a:rPr lang="en-US" sz="3700" b="1" dirty="0">
                <a:solidFill>
                  <a:srgbClr val="8FAAE2"/>
                </a:solidFill>
              </a:rPr>
            </a:br>
            <a:r>
              <a:rPr lang="en-US" sz="3500" i="1" dirty="0"/>
              <a:t>Caregiver Coaching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6986271" y="2918454"/>
            <a:ext cx="4881051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Free program that matches family caregivers with knowledgeable and  empathic volunteers for 1-on-1 support.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Listening ear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 find resources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 sort through hard decisions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Meet as often or as little as the caregiver needs/wants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34A48-0218-4C58-A706-8E1F63F022B2}"/>
              </a:ext>
            </a:extLst>
          </p:cNvPr>
          <p:cNvCxnSpPr/>
          <p:nvPr/>
        </p:nvCxnSpPr>
        <p:spPr>
          <a:xfrm>
            <a:off x="6986271" y="2680274"/>
            <a:ext cx="45228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A616ABD-5625-4648-9076-B4BCAFEA11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70" y="156662"/>
            <a:ext cx="1756428" cy="981914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D1DA495-6C9A-4297-989A-DF406FB1CD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4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381263" y="861688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b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500" i="1" dirty="0"/>
              <a:t>connect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509489" y="3074797"/>
            <a:ext cx="5998328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Information and resource guide.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Articles on long-term care, caregiving and aging</a:t>
            </a:r>
          </a:p>
          <a:p>
            <a:pPr marL="285750" indent="-285750">
              <a:lnSpc>
                <a:spcPct val="9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Local resource listings for each of the six counties we serve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Download at aaa1b.org/connect. 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A616ABD-5625-4648-9076-B4BCAFEA11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7" y="262919"/>
            <a:ext cx="1756428" cy="981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F9A89-97C6-4130-8CA8-DA263470C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3149" y="1588"/>
            <a:ext cx="5443358" cy="69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B53BB-C8F5-4ACE-AA7E-958CE2C84283}"/>
              </a:ext>
            </a:extLst>
          </p:cNvPr>
          <p:cNvSpPr txBox="1"/>
          <p:nvPr/>
        </p:nvSpPr>
        <p:spPr>
          <a:xfrm>
            <a:off x="1071562" y="2108786"/>
            <a:ext cx="1004887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Almost everything will work again if you unplug it for a few minutes, including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FBA83-392D-4218-A2A7-4B21435AB581}"/>
              </a:ext>
            </a:extLst>
          </p:cNvPr>
          <p:cNvSpPr txBox="1"/>
          <p:nvPr/>
        </p:nvSpPr>
        <p:spPr>
          <a:xfrm>
            <a:off x="8296631" y="4617818"/>
            <a:ext cx="21952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-Anne Lamott</a:t>
            </a:r>
          </a:p>
        </p:txBody>
      </p:sp>
    </p:spTree>
    <p:extLst>
      <p:ext uri="{BB962C8B-B14F-4D97-AF65-F5344CB8AC3E}">
        <p14:creationId xmlns:p14="http://schemas.microsoft.com/office/powerpoint/2010/main" val="17758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7"/>
    </mc:Choice>
    <mc:Fallback xmlns="">
      <p:transition spd="slow" advTm="160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472A0F-4E45-475D-88F8-20EDEF977C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3" y="781232"/>
            <a:ext cx="2717074" cy="1518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4406B-8F54-4EC3-8717-F8FF7D4B43A0}"/>
              </a:ext>
            </a:extLst>
          </p:cNvPr>
          <p:cNvSpPr txBox="1"/>
          <p:nvPr/>
        </p:nvSpPr>
        <p:spPr>
          <a:xfrm>
            <a:off x="4184136" y="1440456"/>
            <a:ext cx="786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Call Us! And Keep in Touch! 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FF9B4AC-8660-46AE-9522-4619837B0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29413"/>
              </p:ext>
            </p:extLst>
          </p:nvPr>
        </p:nvGraphicFramePr>
        <p:xfrm>
          <a:off x="341883" y="3047889"/>
          <a:ext cx="10964088" cy="230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022">
                  <a:extLst>
                    <a:ext uri="{9D8B030D-6E8A-4147-A177-3AD203B41FA5}">
                      <a16:colId xmlns:a16="http://schemas.microsoft.com/office/drawing/2014/main" val="1649967086"/>
                    </a:ext>
                  </a:extLst>
                </a:gridCol>
                <a:gridCol w="2741022">
                  <a:extLst>
                    <a:ext uri="{9D8B030D-6E8A-4147-A177-3AD203B41FA5}">
                      <a16:colId xmlns:a16="http://schemas.microsoft.com/office/drawing/2014/main" val="1503085484"/>
                    </a:ext>
                  </a:extLst>
                </a:gridCol>
                <a:gridCol w="2741022">
                  <a:extLst>
                    <a:ext uri="{9D8B030D-6E8A-4147-A177-3AD203B41FA5}">
                      <a16:colId xmlns:a16="http://schemas.microsoft.com/office/drawing/2014/main" val="514597367"/>
                    </a:ext>
                  </a:extLst>
                </a:gridCol>
                <a:gridCol w="2741022">
                  <a:extLst>
                    <a:ext uri="{9D8B030D-6E8A-4147-A177-3AD203B41FA5}">
                      <a16:colId xmlns:a16="http://schemas.microsoft.com/office/drawing/2014/main" val="304485879"/>
                    </a:ext>
                  </a:extLst>
                </a:gridCol>
              </a:tblGrid>
              <a:tr h="23030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Phone: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800-852-7795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Online: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aaa1b.org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Email: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Subscribe to our e-news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Social: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Connect on </a:t>
                      </a:r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facebook</a:t>
                      </a: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and Twitter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4030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B45C054-496E-4B83-9050-04332404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0" y="4009445"/>
            <a:ext cx="1071054" cy="1013931"/>
          </a:xfrm>
          <a:prstGeom prst="rect">
            <a:avLst/>
          </a:prstGeom>
        </p:spPr>
      </p:pic>
      <p:pic>
        <p:nvPicPr>
          <p:cNvPr id="16" name="Picture 15" descr="A picture containing room&#10;&#10;Description automatically generated">
            <a:extLst>
              <a:ext uri="{FF2B5EF4-FFF2-40B4-BE49-F238E27FC236}">
                <a16:creationId xmlns:a16="http://schemas.microsoft.com/office/drawing/2014/main" id="{75FC3A2F-5570-4003-8843-C6A97480D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74" y="3997297"/>
            <a:ext cx="1128713" cy="103822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D4A4FE4-0C16-4BF1-A768-74A82A51A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50" y="4007689"/>
            <a:ext cx="1043122" cy="1038225"/>
          </a:xfrm>
          <a:prstGeom prst="rect">
            <a:avLst/>
          </a:prstGeom>
        </p:spPr>
      </p:pic>
      <p:pic>
        <p:nvPicPr>
          <p:cNvPr id="22" name="Picture 21" descr="A close up of a stop sign&#10;&#10;Description automatically generated">
            <a:extLst>
              <a:ext uri="{FF2B5EF4-FFF2-40B4-BE49-F238E27FC236}">
                <a16:creationId xmlns:a16="http://schemas.microsoft.com/office/drawing/2014/main" id="{429B21B2-23D6-474C-A2C0-DFA8D7B336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71" y="4139097"/>
            <a:ext cx="953607" cy="9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568120" y="2784685"/>
            <a:ext cx="5578789" cy="403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Nonprofit with a wide variety of services and supports to help older adults and their families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Serve Livingston, Macomb, Monroe, Oakland, St. Clair and Washtenaw counties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 of a national network.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Two separate Area Agencies on Aging serve Wayne county.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Eldercare Locator website to find the AAA serving where your loved one lives.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12B64A-B743-46A0-8C06-A56F972724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8" y="666861"/>
            <a:ext cx="2445991" cy="1367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03B97-8F0E-4B77-8705-E9D615AD15A7}"/>
              </a:ext>
            </a:extLst>
          </p:cNvPr>
          <p:cNvSpPr txBox="1"/>
          <p:nvPr/>
        </p:nvSpPr>
        <p:spPr>
          <a:xfrm>
            <a:off x="3372606" y="1222238"/>
            <a:ext cx="708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Helping Seniors and Their Families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B65F6-7230-42B2-A8CB-F02A13815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2962369"/>
            <a:ext cx="1251065" cy="1251065"/>
          </a:xfrm>
          <a:prstGeom prst="rect">
            <a:avLst/>
          </a:prstGeom>
        </p:spPr>
      </p:pic>
      <p:pic>
        <p:nvPicPr>
          <p:cNvPr id="10" name="Picture 2" descr="C:\Users\Yanikk\AppData\Local\Microsoft\Windows\Temporary Internet Files\Content.IE5\87Z53HLD\website-icon-md[1].png">
            <a:extLst>
              <a:ext uri="{FF2B5EF4-FFF2-40B4-BE49-F238E27FC236}">
                <a16:creationId xmlns:a16="http://schemas.microsoft.com/office/drawing/2014/main" id="{C2371F46-8EE3-41D6-B05B-6E1B57D3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4" y="4577664"/>
            <a:ext cx="1221489" cy="11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726710-B871-4846-8F83-7245AD649186}"/>
              </a:ext>
            </a:extLst>
          </p:cNvPr>
          <p:cNvSpPr txBox="1">
            <a:spLocks/>
          </p:cNvSpPr>
          <p:nvPr/>
        </p:nvSpPr>
        <p:spPr>
          <a:xfrm>
            <a:off x="9026434" y="3164698"/>
            <a:ext cx="2612572" cy="150495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chemeClr val="tx2"/>
                </a:solidFill>
              </a:rPr>
              <a:t>800-852-7795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832DA4-61B2-4BE5-870B-856060C1820C}"/>
              </a:ext>
            </a:extLst>
          </p:cNvPr>
          <p:cNvCxnSpPr>
            <a:cxnSpLocks/>
          </p:cNvCxnSpPr>
          <p:nvPr/>
        </p:nvCxnSpPr>
        <p:spPr>
          <a:xfrm>
            <a:off x="6683828" y="2784685"/>
            <a:ext cx="0" cy="338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B89936-1D97-4A62-9F8F-A688C0E79959}"/>
              </a:ext>
            </a:extLst>
          </p:cNvPr>
          <p:cNvSpPr txBox="1"/>
          <p:nvPr/>
        </p:nvSpPr>
        <p:spPr>
          <a:xfrm>
            <a:off x="9026434" y="4881709"/>
            <a:ext cx="2730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+mn-lt"/>
              </a:rPr>
              <a:t>www.aaa1b.org</a:t>
            </a:r>
          </a:p>
        </p:txBody>
      </p:sp>
    </p:spTree>
    <p:extLst>
      <p:ext uri="{BB962C8B-B14F-4D97-AF65-F5344CB8AC3E}">
        <p14:creationId xmlns:p14="http://schemas.microsoft.com/office/powerpoint/2010/main" val="3325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6824817" y="1347383"/>
            <a:ext cx="5120114" cy="9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 dirty="0"/>
              <a:t>Programs That Can Help:</a:t>
            </a:r>
            <a:br>
              <a:rPr lang="en-US" sz="3700" b="1" dirty="0"/>
            </a:br>
            <a:r>
              <a:rPr lang="en-US" sz="3700" dirty="0"/>
              <a:t>   </a:t>
            </a:r>
            <a:r>
              <a:rPr lang="en-US" sz="3200" i="1" dirty="0"/>
              <a:t>Information and Assistance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12B64A-B743-46A0-8C06-A56F972724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189267"/>
            <a:ext cx="1756428" cy="981914"/>
          </a:xfrm>
          <a:prstGeom prst="rect">
            <a:avLst/>
          </a:prstGeom>
        </p:spPr>
      </p:pic>
      <p:graphicFrame>
        <p:nvGraphicFramePr>
          <p:cNvPr id="26" name="TextBox 6">
            <a:extLst>
              <a:ext uri="{FF2B5EF4-FFF2-40B4-BE49-F238E27FC236}">
                <a16:creationId xmlns:a16="http://schemas.microsoft.com/office/drawing/2014/main" id="{3D2312ED-23FB-48B2-865F-BF783E991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799259"/>
              </p:ext>
            </p:extLst>
          </p:nvPr>
        </p:nvGraphicFramePr>
        <p:xfrm>
          <a:off x="6557555" y="2727334"/>
          <a:ext cx="5120113" cy="349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5683E5-F35F-46EF-96FF-5994E0C88BF5}"/>
              </a:ext>
            </a:extLst>
          </p:cNvPr>
          <p:cNvSpPr txBox="1"/>
          <p:nvPr/>
        </p:nvSpPr>
        <p:spPr>
          <a:xfrm>
            <a:off x="7724933" y="5057418"/>
            <a:ext cx="375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place to call when you or a loved one need help</a:t>
            </a:r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51D153F7-ABC4-4E2F-8417-CC5DCCE64A4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24817" y="5157920"/>
            <a:ext cx="705393" cy="7053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F0B419-25DA-465C-A355-FAA366F0FF1F}"/>
              </a:ext>
            </a:extLst>
          </p:cNvPr>
          <p:cNvCxnSpPr>
            <a:cxnSpLocks/>
          </p:cNvCxnSpPr>
          <p:nvPr/>
        </p:nvCxnSpPr>
        <p:spPr>
          <a:xfrm>
            <a:off x="7391400" y="2540000"/>
            <a:ext cx="37253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40E823-2171-46C4-8307-FA6C9A33EBB9}"/>
              </a:ext>
            </a:extLst>
          </p:cNvPr>
          <p:cNvSpPr txBox="1"/>
          <p:nvPr/>
        </p:nvSpPr>
        <p:spPr>
          <a:xfrm>
            <a:off x="8038821" y="5703749"/>
            <a:ext cx="354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800-852-7795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301E9-9AE4-4DAF-9F30-D0830291D9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485" y="0"/>
            <a:ext cx="6474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655320" y="901361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r>
              <a:rPr lang="en-US" sz="3700" b="1" dirty="0"/>
              <a:t/>
            </a:r>
            <a:br>
              <a:rPr lang="en-US" sz="3700" b="1" dirty="0"/>
            </a:br>
            <a:r>
              <a:rPr lang="en-US" sz="3700" b="1" dirty="0"/>
              <a:t>          </a:t>
            </a:r>
            <a:r>
              <a:rPr lang="en-US" sz="3700" i="1" dirty="0"/>
              <a:t>In-home Care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619134" y="2849355"/>
            <a:ext cx="5120113" cy="257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 AAA 1-B offers two government-funded programs that can bring care into the home: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MI-Choice Medicaid Waiver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Community Living Program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Eligibility requirements apply to both programs.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01642-0710-42EB-9B94-3FBAB797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1929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37544D8-072F-4CB7-91FD-19DC31517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4" y="253128"/>
            <a:ext cx="1756428" cy="981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1131D-4264-4661-95C6-9F7C2FA2B07A}"/>
              </a:ext>
            </a:extLst>
          </p:cNvPr>
          <p:cNvSpPr txBox="1"/>
          <p:nvPr/>
        </p:nvSpPr>
        <p:spPr>
          <a:xfrm>
            <a:off x="1694383" y="5431810"/>
            <a:ext cx="210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800-852-7795</a:t>
            </a:r>
          </a:p>
        </p:txBody>
      </p:sp>
      <p:sp>
        <p:nvSpPr>
          <p:cNvPr id="8" name="Rectangle 7" descr="Speaker Phone">
            <a:extLst>
              <a:ext uri="{FF2B5EF4-FFF2-40B4-BE49-F238E27FC236}">
                <a16:creationId xmlns:a16="http://schemas.microsoft.com/office/drawing/2014/main" id="{06536E78-54A9-4AD3-BE90-1001A3EB159A}"/>
              </a:ext>
            </a:extLst>
          </p:cNvPr>
          <p:cNvSpPr/>
          <p:nvPr/>
        </p:nvSpPr>
        <p:spPr>
          <a:xfrm>
            <a:off x="544712" y="5069341"/>
            <a:ext cx="1078820" cy="8347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52218-56A2-4674-B1F4-3EBF7641CBFA}"/>
              </a:ext>
            </a:extLst>
          </p:cNvPr>
          <p:cNvSpPr txBox="1"/>
          <p:nvPr/>
        </p:nvSpPr>
        <p:spPr>
          <a:xfrm>
            <a:off x="1694383" y="5123795"/>
            <a:ext cx="534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Call to see if your loved one might be eligible.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707028" y="882240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r>
              <a:rPr lang="en-US" sz="2400" b="1" dirty="0"/>
              <a:t>  </a:t>
            </a:r>
            <a:r>
              <a:rPr lang="en-US" sz="2800" i="1" dirty="0"/>
              <a:t>MI Choice: Medicaid Waiver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265891" y="2417165"/>
            <a:ext cx="6313149" cy="273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marL="5715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Alternative to entering a nursing home</a:t>
            </a:r>
          </a:p>
          <a:p>
            <a:pPr marL="5715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Comprehensive care at home</a:t>
            </a:r>
          </a:p>
          <a:p>
            <a:pPr marL="5715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Can help support family caregivers</a:t>
            </a:r>
            <a:endParaRPr lang="en-US" dirty="0"/>
          </a:p>
          <a:p>
            <a:pPr marL="5715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Available to seniors 65+ and adults with disabilities</a:t>
            </a:r>
          </a:p>
          <a:p>
            <a:pPr marL="5715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Must need nursing home level care</a:t>
            </a:r>
          </a:p>
          <a:p>
            <a:pPr marL="5715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eligibility: $2,382 or less in monthly income/$2,000 or less in assets</a:t>
            </a:r>
            <a:endParaRPr lang="en-US" b="0" i="0" u="none" strike="noStrike" baseline="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>
              <a:lnSpc>
                <a:spcPct val="90000"/>
              </a:lnSpc>
            </a:pPr>
            <a:endParaRPr lang="en-US" b="0" i="0" u="none" strike="noStrike" baseline="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D081E-888A-48C6-9E96-3AEFA1F6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1929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37544D8-072F-4CB7-91FD-19DC31517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4" y="253128"/>
            <a:ext cx="1756428" cy="981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1131D-4264-4661-95C6-9F7C2FA2B07A}"/>
              </a:ext>
            </a:extLst>
          </p:cNvPr>
          <p:cNvSpPr txBox="1"/>
          <p:nvPr/>
        </p:nvSpPr>
        <p:spPr>
          <a:xfrm>
            <a:off x="1538062" y="5185740"/>
            <a:ext cx="210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800-852-7795</a:t>
            </a:r>
          </a:p>
        </p:txBody>
      </p:sp>
      <p:sp>
        <p:nvSpPr>
          <p:cNvPr id="8" name="Rectangle 7" descr="Speaker Phone">
            <a:extLst>
              <a:ext uri="{FF2B5EF4-FFF2-40B4-BE49-F238E27FC236}">
                <a16:creationId xmlns:a16="http://schemas.microsoft.com/office/drawing/2014/main" id="{06536E78-54A9-4AD3-BE90-1001A3EB159A}"/>
              </a:ext>
            </a:extLst>
          </p:cNvPr>
          <p:cNvSpPr/>
          <p:nvPr/>
        </p:nvSpPr>
        <p:spPr>
          <a:xfrm>
            <a:off x="567379" y="5256975"/>
            <a:ext cx="1078820" cy="8347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52218-56A2-4674-B1F4-3EBF7641CBFA}"/>
              </a:ext>
            </a:extLst>
          </p:cNvPr>
          <p:cNvSpPr txBox="1"/>
          <p:nvPr/>
        </p:nvSpPr>
        <p:spPr>
          <a:xfrm>
            <a:off x="1538062" y="5514615"/>
            <a:ext cx="53424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AAA 1-B has reduced its waitlist. Professionals encourage to refer!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072"/>
            <a:ext cx="10515600" cy="1325563"/>
          </a:xfrm>
        </p:spPr>
        <p:txBody>
          <a:bodyPr/>
          <a:lstStyle/>
          <a:p>
            <a:r>
              <a:rPr lang="en-US" sz="3600" b="1" dirty="0"/>
              <a:t>MI Choice Services May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4747" y="1935603"/>
            <a:ext cx="4267200" cy="46133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Personal Care</a:t>
            </a:r>
          </a:p>
          <a:p>
            <a:r>
              <a:rPr lang="en-US" dirty="0"/>
              <a:t>Homemaking</a:t>
            </a:r>
          </a:p>
          <a:p>
            <a:r>
              <a:rPr lang="en-US" dirty="0"/>
              <a:t>Caregiver Respite (breaks)</a:t>
            </a:r>
          </a:p>
          <a:p>
            <a:r>
              <a:rPr lang="en-US" dirty="0"/>
              <a:t>Adult Day Services</a:t>
            </a:r>
          </a:p>
          <a:p>
            <a:r>
              <a:rPr lang="en-US" dirty="0"/>
              <a:t>Meal Preparation</a:t>
            </a:r>
          </a:p>
          <a:p>
            <a:r>
              <a:rPr lang="en-US" dirty="0"/>
              <a:t>Personal Emergency Response </a:t>
            </a:r>
          </a:p>
          <a:p>
            <a:r>
              <a:rPr lang="en-US" dirty="0"/>
              <a:t>Respite services</a:t>
            </a:r>
          </a:p>
          <a:p>
            <a:r>
              <a:rPr lang="en-US" dirty="0"/>
              <a:t>Environmental modifications</a:t>
            </a:r>
          </a:p>
          <a:p>
            <a:r>
              <a:rPr lang="en-US" dirty="0"/>
              <a:t>Non-medical transportation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7223" y="1938889"/>
            <a:ext cx="4191000" cy="4388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Medical supplies and equipment not covered under the Medicaid State Plan</a:t>
            </a:r>
          </a:p>
          <a:p>
            <a:r>
              <a:rPr lang="en-US" dirty="0"/>
              <a:t>Chore services</a:t>
            </a:r>
          </a:p>
          <a:p>
            <a:r>
              <a:rPr lang="en-US" dirty="0"/>
              <a:t>Private duty nursing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Home delivered meals</a:t>
            </a:r>
          </a:p>
          <a:p>
            <a:r>
              <a:rPr lang="en-US" dirty="0"/>
              <a:t>Training in a variety of independent living skills</a:t>
            </a:r>
          </a:p>
          <a:p>
            <a:r>
              <a:rPr lang="en-US" dirty="0"/>
              <a:t>Supports coordination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A9136F9-326A-4C25-8BDC-2A5E868087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4" y="253128"/>
            <a:ext cx="1756428" cy="9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5F136-AEBA-4A33-A964-6C56E360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48" y="845771"/>
            <a:ext cx="5552733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        </a:t>
            </a:r>
            <a:r>
              <a:rPr lang="en-US" sz="3700" i="1" dirty="0"/>
              <a:t>Meals on Wheels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7C8B1-B09C-4739-AD29-4876D4AF668A}"/>
              </a:ext>
            </a:extLst>
          </p:cNvPr>
          <p:cNvSpPr/>
          <p:nvPr/>
        </p:nvSpPr>
        <p:spPr>
          <a:xfrm>
            <a:off x="6485848" y="3045407"/>
            <a:ext cx="5352647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/>
              <a:t>Weekday meals for those 60 and over who are homebound (unable to leave the home without assistance) 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 financial eligibility. Voluntary donations accepted.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Area Agency on Aging 1-B helps support the Meals on Wheels program in six counties here in southeast Michigan (Livingston, Macomb, Monroe, Oakland, St Clair and Washtenaw).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6FDA6-FBAB-4376-B439-3F50D428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19294"/>
          <a:stretch/>
        </p:blipFill>
        <p:spPr>
          <a:xfrm>
            <a:off x="0" y="0"/>
            <a:ext cx="6313159" cy="685799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scene3d>
            <a:camera prst="orthographicFront">
              <a:rot lat="300000" lon="10800000" rev="0"/>
            </a:camera>
            <a:lightRig rig="threePt" dir="t"/>
          </a:scene3d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0111F6-EC34-4346-BEA5-C57B737BB1D8}"/>
              </a:ext>
            </a:extLst>
          </p:cNvPr>
          <p:cNvCxnSpPr/>
          <p:nvPr/>
        </p:nvCxnSpPr>
        <p:spPr>
          <a:xfrm>
            <a:off x="6823587" y="2694039"/>
            <a:ext cx="45228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21C1503-F645-4158-8A06-343D29FD80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48" y="85877"/>
            <a:ext cx="1756428" cy="9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6"/>
    </mc:Choice>
    <mc:Fallback xmlns="">
      <p:transition spd="slow" advTm="310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A421A-C32E-4E70-81D1-086879FA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r="6472"/>
          <a:stretch/>
        </p:blipFill>
        <p:spPr>
          <a:xfrm>
            <a:off x="3404741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371856" y="1589551"/>
            <a:ext cx="3438144" cy="112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 </a:t>
            </a:r>
            <a:r>
              <a:rPr lang="en-US" sz="2200" i="1" dirty="0"/>
              <a:t>Health and Wellness Classes</a:t>
            </a:r>
            <a:endParaRPr kumimoji="0" lang="en-US" sz="22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371094" y="3429000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Being offered virtually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/>
              <a:t>Going all summer long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Matter of Balance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Diabetes PATH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Chronic Pain PATH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/>
              <a:t>Aging Mastery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96796DE-BA6D-4DBC-BCF9-5C1F9DD85E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52" y="448589"/>
            <a:ext cx="1756428" cy="9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247DEF0-4374-443B-8360-FF288C33BC34}"/>
              </a:ext>
            </a:extLst>
          </p:cNvPr>
          <p:cNvSpPr txBox="1">
            <a:spLocks/>
          </p:cNvSpPr>
          <p:nvPr/>
        </p:nvSpPr>
        <p:spPr>
          <a:xfrm>
            <a:off x="432971" y="752964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Programs That Can Help: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700" dirty="0"/>
              <a:t>              </a:t>
            </a:r>
            <a:r>
              <a:rPr lang="en-US" sz="3700" i="1" dirty="0"/>
              <a:t>myride2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E1F2C0-2106-49C7-82B4-07E371D1C42A}"/>
              </a:ext>
            </a:extLst>
          </p:cNvPr>
          <p:cNvSpPr txBox="1"/>
          <p:nvPr/>
        </p:nvSpPr>
        <p:spPr>
          <a:xfrm>
            <a:off x="655321" y="2575034"/>
            <a:ext cx="5120113" cy="2465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Helps you understand your mobility options.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Helps to arrange rides.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Helps you to plan for “driving retirement.”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Offers training to help you understand how to use public transportation.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Serves Macomb, Oakland, Wayne and Washtenaw counites.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Now offering Lyft program!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5BDB0-8ECC-4D92-8135-69BCD7EB5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 b="9264"/>
          <a:stretch/>
        </p:blipFill>
        <p:spPr>
          <a:xfrm>
            <a:off x="6004703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96796DE-BA6D-4DBC-BCF9-5C1F9DD85E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97122"/>
            <a:ext cx="1756428" cy="9819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01C9D9-D092-4107-B956-EEE024832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5170272"/>
            <a:ext cx="866990" cy="866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A1CA2-A3D7-4B87-AC3E-8F3BA9EA1B2E}"/>
              </a:ext>
            </a:extLst>
          </p:cNvPr>
          <p:cNvSpPr txBox="1"/>
          <p:nvPr/>
        </p:nvSpPr>
        <p:spPr>
          <a:xfrm>
            <a:off x="1654510" y="5419101"/>
            <a:ext cx="166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855-697-4332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189BC-E4A9-49F2-9B86-A9457744A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225" y="5170270"/>
            <a:ext cx="807755" cy="837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134985-BF1B-4F92-A2EF-6B2A7656BB24}"/>
              </a:ext>
            </a:extLst>
          </p:cNvPr>
          <p:cNvSpPr txBox="1"/>
          <p:nvPr/>
        </p:nvSpPr>
        <p:spPr>
          <a:xfrm>
            <a:off x="4430249" y="5419101"/>
            <a:ext cx="166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myride2.com</a:t>
            </a:r>
          </a:p>
        </p:txBody>
      </p:sp>
    </p:spTree>
    <p:extLst>
      <p:ext uri="{BB962C8B-B14F-4D97-AF65-F5344CB8AC3E}">
        <p14:creationId xmlns:p14="http://schemas.microsoft.com/office/powerpoint/2010/main" val="13584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"/>
    </mc:Choice>
    <mc:Fallback xmlns="">
      <p:transition spd="slow" advTm="3096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041D6137ECA4EB34266110C872975" ma:contentTypeVersion="11" ma:contentTypeDescription="Create a new document." ma:contentTypeScope="" ma:versionID="db0b4b866531549e6047b499aba117f3">
  <xsd:schema xmlns:xsd="http://www.w3.org/2001/XMLSchema" xmlns:xs="http://www.w3.org/2001/XMLSchema" xmlns:p="http://schemas.microsoft.com/office/2006/metadata/properties" xmlns:ns2="59dd4731-d97c-46f5-a34c-4650ee76824a" xmlns:ns3="cae2aad6-7a26-4866-9327-7b7d2c851683" targetNamespace="http://schemas.microsoft.com/office/2006/metadata/properties" ma:root="true" ma:fieldsID="34e1a9d6ae65dabb6196187047d43c41" ns2:_="" ns3:_="">
    <xsd:import namespace="59dd4731-d97c-46f5-a34c-4650ee76824a"/>
    <xsd:import namespace="cae2aad6-7a26-4866-9327-7b7d2c851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d4731-d97c-46f5-a34c-4650ee768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2aad6-7a26-4866-9327-7b7d2c851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23A472-8283-48C6-A88A-22582E39ACF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ae2aad6-7a26-4866-9327-7b7d2c851683"/>
    <ds:schemaRef ds:uri="http://purl.org/dc/elements/1.1/"/>
    <ds:schemaRef ds:uri="http://schemas.microsoft.com/office/2006/metadata/properties"/>
    <ds:schemaRef ds:uri="http://schemas.microsoft.com/office/infopath/2007/PartnerControls"/>
    <ds:schemaRef ds:uri="59dd4731-d97c-46f5-a34c-4650ee7682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C4029C-76A7-4B60-AF9A-18DE8BB42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F3032-7C42-4809-A8AF-01FF60518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d4731-d97c-46f5-a34c-4650ee76824a"/>
    <ds:schemaRef ds:uri="cae2aad6-7a26-4866-9327-7b7d2c851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869</Words>
  <Application>Microsoft Office PowerPoint</Application>
  <PresentationFormat>Widescreen</PresentationFormat>
  <Paragraphs>133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Devanagari</vt:lpstr>
      <vt:lpstr>Aharoni</vt:lpstr>
      <vt:lpstr>Arial</vt:lpstr>
      <vt:lpstr>Brush Script MT</vt:lpstr>
      <vt:lpstr>Calibri</vt:lpstr>
      <vt:lpstr>Calibri Light</vt:lpstr>
      <vt:lpstr>Open Sans</vt:lpstr>
      <vt:lpstr>Office Theme</vt:lpstr>
      <vt:lpstr>Caring for Family Caregivers  </vt:lpstr>
      <vt:lpstr>PowerPoint Presentation</vt:lpstr>
      <vt:lpstr>PowerPoint Presentation</vt:lpstr>
      <vt:lpstr>PowerPoint Presentation</vt:lpstr>
      <vt:lpstr>PowerPoint Presentation</vt:lpstr>
      <vt:lpstr>MI Choice Services May Include</vt:lpstr>
      <vt:lpstr>Programs That Can Help:         Meals on Wheels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Family Caregivers</dc:title>
  <dc:creator>Kathleen Yanik</dc:creator>
  <cp:lastModifiedBy>amarcink</cp:lastModifiedBy>
  <cp:revision>39</cp:revision>
  <dcterms:created xsi:type="dcterms:W3CDTF">2020-09-24T21:35:38Z</dcterms:created>
  <dcterms:modified xsi:type="dcterms:W3CDTF">2021-10-14T21:05:08Z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0x0101008AC041D6137ECA4EB34266110C872975</vt:lpwstr>
  </property>
</Properties>
</file>