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1.xml"/><Relationship Id="rId12" Type="http://schemas.openxmlformats.org/officeDocument/2006/relationships/slideLayout" Target="../slideLayouts/slideLayout11.xml"/><Relationship Id="rId13" Type="http://schemas.openxmlformats.org/officeDocument/2006/relationships/theme" Target="../theme/theme1.xml"/><Relationship Id="rId1" Type="http://schemas.openxmlformats.org/officeDocument/2006/relationships/image" Target="../media/image01.jpg"/><Relationship Id="rId4" Type="http://schemas.openxmlformats.org/officeDocument/2006/relationships/slideLayout" Target="../slideLayouts/slideLayout3.xml"/><Relationship Id="rId10" Type="http://schemas.openxmlformats.org/officeDocument/2006/relationships/slideLayout" Target="../slideLayouts/slideLayout9.xml"/><Relationship Id="rId3" Type="http://schemas.openxmlformats.org/officeDocument/2006/relationships/slideLayout" Target="../slideLayouts/slideLayout2.xml"/><Relationship Id="rId11" Type="http://schemas.openxmlformats.org/officeDocument/2006/relationships/slideLayout" Target="../slideLayouts/slideLayout10.xml"/><Relationship Id="rId9" Type="http://schemas.openxmlformats.org/officeDocument/2006/relationships/slideLayout" Target="../slideLayouts/slideLayout8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slideLayout" Target="../slideLayouts/slideLayout7.xml"/><Relationship Id="rId7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2.jp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685800" y="2667000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Part Two: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THE DESIGN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3048000" y="15240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Designing For Success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381000" y="1752600"/>
            <a:ext cx="83819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ALL regular staff – all campuses, all job types – to share this opportunity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Individuals will be able to volunteer for service, </a:t>
            </a:r>
            <a:r>
              <a:rPr b="0" baseline="0" i="1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with the support of their supervisor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Design must respect the value of staff time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Agenda should be set in collaboration with administration: Executive Officers participate in and approve selection </a:t>
            </a:r>
            <a:b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of topics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Voices of the Staff will be a “microcosm” of U-M’s overall staff population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VOICES Structure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381000" y="1752600"/>
            <a:ext cx="85343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Approximately 100 staff members from all areas of the University community serve on Network Teams focused on six key topics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Network Teams of 15-20 members meet once a month for 1.5 hours to discuss their team’s topic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Network Team members are chosen annually from a pool of applicants, representing a microcosm of the U-M community based on work location, gender, ethnicity, etc. 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Volunteers must have supervisor approval to participate and at least one year of U-M service in good standing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VOICES Structure</a:t>
            </a:r>
          </a:p>
        </p:txBody>
      </p:sp>
      <p:grpSp>
        <p:nvGrpSpPr>
          <p:cNvPr id="149" name="Shape 149"/>
          <p:cNvGrpSpPr/>
          <p:nvPr/>
        </p:nvGrpSpPr>
        <p:grpSpPr>
          <a:xfrm>
            <a:off x="228600" y="1676400"/>
            <a:ext cx="8686800" cy="4876800"/>
            <a:chOff x="0" y="0"/>
            <a:chExt cx="2147483647" cy="2147483646"/>
          </a:xfrm>
        </p:grpSpPr>
        <p:sp>
          <p:nvSpPr>
            <p:cNvPr id="150" name="Shape 150"/>
            <p:cNvSpPr txBox="1"/>
            <p:nvPr/>
          </p:nvSpPr>
          <p:spPr>
            <a:xfrm>
              <a:off x="0" y="0"/>
              <a:ext cx="339076364" cy="436207598"/>
            </a:xfrm>
            <a:prstGeom prst="rect">
              <a:avLst/>
            </a:prstGeom>
            <a:solidFill>
              <a:srgbClr val="6699FF"/>
            </a:solidFill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200" u="sng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Network Team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1" baseline="0" i="0" sz="1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Career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Development</a:t>
              </a:r>
            </a:p>
          </p:txBody>
        </p:sp>
        <p:sp>
          <p:nvSpPr>
            <p:cNvPr id="151" name="Shape 151"/>
            <p:cNvSpPr txBox="1"/>
            <p:nvPr/>
          </p:nvSpPr>
          <p:spPr>
            <a:xfrm>
              <a:off x="357913944" y="0"/>
              <a:ext cx="339076364" cy="436207598"/>
            </a:xfrm>
            <a:prstGeom prst="rect">
              <a:avLst/>
            </a:prstGeom>
            <a:solidFill>
              <a:srgbClr val="6699FF"/>
            </a:solidFill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200" u="sng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Network Team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Diversity, 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Equity &amp; Inclusion</a:t>
              </a:r>
            </a:p>
          </p:txBody>
        </p:sp>
        <p:sp>
          <p:nvSpPr>
            <p:cNvPr id="152" name="Shape 152"/>
            <p:cNvSpPr txBox="1"/>
            <p:nvPr/>
          </p:nvSpPr>
          <p:spPr>
            <a:xfrm>
              <a:off x="715827904" y="0"/>
              <a:ext cx="339076364" cy="436207598"/>
            </a:xfrm>
            <a:prstGeom prst="rect">
              <a:avLst/>
            </a:prstGeom>
            <a:solidFill>
              <a:srgbClr val="6699FF"/>
            </a:solidFill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200" u="sng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Network Team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1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Embracing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Change</a:t>
              </a:r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1073741770" y="0"/>
              <a:ext cx="376751525" cy="436207598"/>
            </a:xfrm>
            <a:prstGeom prst="rect">
              <a:avLst/>
            </a:prstGeom>
            <a:solidFill>
              <a:srgbClr val="6699FF"/>
            </a:solidFill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200" u="sng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Network Team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1" baseline="0" i="0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Ideal Work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Experience</a:t>
              </a:r>
            </a:p>
          </p:txBody>
        </p:sp>
        <p:sp>
          <p:nvSpPr>
            <p:cNvPr id="154" name="Shape 154"/>
            <p:cNvSpPr txBox="1"/>
            <p:nvPr/>
          </p:nvSpPr>
          <p:spPr>
            <a:xfrm>
              <a:off x="1469330882" y="0"/>
              <a:ext cx="339076364" cy="436207598"/>
            </a:xfrm>
            <a:prstGeom prst="rect">
              <a:avLst/>
            </a:prstGeom>
            <a:solidFill>
              <a:srgbClr val="6699FF"/>
            </a:solidFill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200" u="sng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Network Team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1" baseline="0" i="0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Leveraging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Technology</a:t>
              </a:r>
            </a:p>
          </p:txBody>
        </p:sp>
        <p:sp>
          <p:nvSpPr>
            <p:cNvPr id="155" name="Shape 155"/>
            <p:cNvSpPr txBox="1"/>
            <p:nvPr/>
          </p:nvSpPr>
          <p:spPr>
            <a:xfrm>
              <a:off x="1808407282" y="0"/>
              <a:ext cx="339076364" cy="436207598"/>
            </a:xfrm>
            <a:prstGeom prst="rect">
              <a:avLst/>
            </a:prstGeom>
            <a:solidFill>
              <a:srgbClr val="6699FF"/>
            </a:solidFill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200" u="sng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Network Team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1" baseline="0" i="0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Work/Life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Balance</a:t>
              </a:r>
            </a:p>
          </p:txBody>
        </p:sp>
        <p:sp>
          <p:nvSpPr>
            <p:cNvPr id="156" name="Shape 156"/>
            <p:cNvSpPr txBox="1"/>
            <p:nvPr/>
          </p:nvSpPr>
          <p:spPr>
            <a:xfrm>
              <a:off x="772340616" y="838860730"/>
              <a:ext cx="621639988" cy="402653159"/>
            </a:xfrm>
            <a:prstGeom prst="rect">
              <a:avLst/>
            </a:prstGeom>
            <a:solidFill>
              <a:srgbClr val="CC9900"/>
            </a:solidFill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baseline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Core Team</a:t>
              </a:r>
            </a:p>
          </p:txBody>
        </p:sp>
        <p:sp>
          <p:nvSpPr>
            <p:cNvPr id="157" name="Shape 157"/>
            <p:cNvSpPr/>
            <p:nvPr/>
          </p:nvSpPr>
          <p:spPr>
            <a:xfrm>
              <a:off x="791178208" y="1543503906"/>
              <a:ext cx="583964883" cy="603979740"/>
            </a:xfrm>
            <a:prstGeom prst="ellipse">
              <a:avLst/>
            </a:prstGeom>
            <a:solidFill>
              <a:srgbClr val="003366"/>
            </a:solidFill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1" baseline="0" i="0" lang="en-U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Laurita Thomas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1" baseline="0" i="0" lang="en-U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Associate  Vice President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1" baseline="0" i="0" lang="en-U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for Human Resources</a:t>
              </a:r>
            </a:p>
          </p:txBody>
        </p:sp>
        <p:sp>
          <p:nvSpPr>
            <p:cNvPr id="158" name="Shape 158"/>
            <p:cNvSpPr/>
            <p:nvPr/>
          </p:nvSpPr>
          <p:spPr>
            <a:xfrm>
              <a:off x="1525843719" y="1543503906"/>
              <a:ext cx="583964883" cy="603979740"/>
            </a:xfrm>
            <a:prstGeom prst="ellipse">
              <a:avLst/>
            </a:prstGeom>
            <a:solidFill>
              <a:srgbClr val="003366"/>
            </a:solidFill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1" baseline="0" i="0" lang="en-U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President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1" baseline="0" i="0" lang="en-U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Mark Schlissel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1" baseline="0" i="0" lang="en-U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&amp;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1" baseline="0" i="0" lang="en-U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Executive Officers</a:t>
              </a:r>
            </a:p>
          </p:txBody>
        </p:sp>
        <p:cxnSp>
          <p:nvCxnSpPr>
            <p:cNvPr id="159" name="Shape 159"/>
            <p:cNvCxnSpPr/>
            <p:nvPr/>
          </p:nvCxnSpPr>
          <p:spPr>
            <a:xfrm flipH="1" rot="-5400000">
              <a:off x="1365724242" y="738197432"/>
              <a:ext cx="169538182" cy="1308622795"/>
            </a:xfrm>
            <a:prstGeom prst="bentConnector3">
              <a:avLst>
                <a:gd fmla="val 50000" name="adj1"/>
              </a:avLst>
            </a:prstGeom>
            <a:noFill/>
            <a:ln cap="flat" cmpd="sng" w="31750">
              <a:solidFill>
                <a:srgbClr val="161645"/>
              </a:solidFill>
              <a:prstDash val="solid"/>
              <a:miter/>
              <a:headEnd len="med" w="med" type="none"/>
              <a:tailEnd len="lg" w="lg" type="triangle"/>
            </a:ln>
          </p:spPr>
        </p:cxnSp>
      </p:grpSp>
      <p:grpSp>
        <p:nvGrpSpPr>
          <p:cNvPr id="160" name="Shape 160"/>
          <p:cNvGrpSpPr/>
          <p:nvPr/>
        </p:nvGrpSpPr>
        <p:grpSpPr>
          <a:xfrm>
            <a:off x="925511" y="2666999"/>
            <a:ext cx="7315200" cy="914400"/>
            <a:chOff x="0" y="0"/>
            <a:chExt cx="2147483647" cy="2147483647"/>
          </a:xfrm>
        </p:grpSpPr>
        <p:cxnSp>
          <p:nvCxnSpPr>
            <p:cNvPr id="161" name="Shape 161"/>
            <p:cNvCxnSpPr/>
            <p:nvPr/>
          </p:nvCxnSpPr>
          <p:spPr>
            <a:xfrm rot="5400000">
              <a:off x="1481987437" y="-3176486217"/>
              <a:ext cx="268435446" cy="8500456081"/>
            </a:xfrm>
            <a:prstGeom prst="bentConnector3">
              <a:avLst>
                <a:gd fmla="val 50000" name="adj1"/>
              </a:avLst>
            </a:prstGeom>
            <a:noFill/>
            <a:ln cap="flat" cmpd="sng" w="31750">
              <a:solidFill>
                <a:srgbClr val="161645"/>
              </a:solidFill>
              <a:prstDash val="solid"/>
              <a:miter/>
              <a:headEnd len="med" w="med" type="none"/>
              <a:tailEnd len="lg" w="lg" type="triangle"/>
            </a:ln>
          </p:spPr>
        </p:cxnSp>
        <p:cxnSp>
          <p:nvCxnSpPr>
            <p:cNvPr id="162" name="Shape 162"/>
            <p:cNvCxnSpPr/>
            <p:nvPr/>
          </p:nvCxnSpPr>
          <p:spPr>
            <a:xfrm rot="5400000">
              <a:off x="1280660795" y="-1565873618"/>
              <a:ext cx="268435446" cy="5279230880"/>
            </a:xfrm>
            <a:prstGeom prst="bentConnector3">
              <a:avLst>
                <a:gd fmla="val 50000" name="adj1"/>
              </a:avLst>
            </a:prstGeom>
            <a:noFill/>
            <a:ln cap="flat" cmpd="sng" w="31750">
              <a:solidFill>
                <a:srgbClr val="161645"/>
              </a:solidFill>
              <a:prstDash val="solid"/>
              <a:miter/>
              <a:headEnd len="med" w="med" type="none"/>
              <a:tailEnd len="lg" w="lg" type="triangle"/>
            </a:ln>
          </p:spPr>
        </p:cxnSp>
        <p:cxnSp>
          <p:nvCxnSpPr>
            <p:cNvPr id="163" name="Shape 163"/>
            <p:cNvCxnSpPr/>
            <p:nvPr/>
          </p:nvCxnSpPr>
          <p:spPr>
            <a:xfrm rot="5400000">
              <a:off x="1056964525" y="223696200"/>
              <a:ext cx="268435446" cy="1700091242"/>
            </a:xfrm>
            <a:prstGeom prst="bentConnector3">
              <a:avLst>
                <a:gd fmla="val 50000" name="adj1"/>
              </a:avLst>
            </a:prstGeom>
            <a:noFill/>
            <a:ln cap="flat" cmpd="sng" w="31750">
              <a:solidFill>
                <a:srgbClr val="161645"/>
              </a:solidFill>
              <a:prstDash val="solid"/>
              <a:miter/>
              <a:headEnd len="med" w="med" type="none"/>
              <a:tailEnd len="lg" w="lg" type="triangle"/>
            </a:ln>
          </p:spPr>
        </p:cxnSp>
        <p:cxnSp>
          <p:nvCxnSpPr>
            <p:cNvPr id="164" name="Shape 164"/>
            <p:cNvCxnSpPr/>
            <p:nvPr/>
          </p:nvCxnSpPr>
          <p:spPr>
            <a:xfrm flipH="1" rot="-5400000">
              <a:off x="833268395" y="134217693"/>
              <a:ext cx="268435446" cy="1879048257"/>
            </a:xfrm>
            <a:prstGeom prst="bentConnector3">
              <a:avLst>
                <a:gd fmla="val 50000" name="adj1"/>
              </a:avLst>
            </a:prstGeom>
            <a:noFill/>
            <a:ln cap="flat" cmpd="sng" w="31750">
              <a:solidFill>
                <a:srgbClr val="161645"/>
              </a:solidFill>
              <a:prstDash val="solid"/>
              <a:miter/>
              <a:headEnd len="med" w="med" type="none"/>
              <a:tailEnd len="lg" w="lg" type="triangle"/>
            </a:ln>
          </p:spPr>
        </p:cxnSp>
        <p:cxnSp>
          <p:nvCxnSpPr>
            <p:cNvPr id="165" name="Shape 165"/>
            <p:cNvCxnSpPr/>
            <p:nvPr/>
          </p:nvCxnSpPr>
          <p:spPr>
            <a:xfrm flipH="1" rot="-5400000">
              <a:off x="620757026" y="-1565873618"/>
              <a:ext cx="268435446" cy="5279230880"/>
            </a:xfrm>
            <a:prstGeom prst="bentConnector3">
              <a:avLst>
                <a:gd fmla="val 50000" name="adj1"/>
              </a:avLst>
            </a:prstGeom>
            <a:noFill/>
            <a:ln cap="flat" cmpd="sng" w="31750">
              <a:solidFill>
                <a:srgbClr val="161645"/>
              </a:solidFill>
              <a:prstDash val="solid"/>
              <a:miter/>
              <a:headEnd len="med" w="med" type="none"/>
              <a:tailEnd len="lg" w="lg" type="triangle"/>
            </a:ln>
          </p:spPr>
        </p:cxnSp>
        <p:cxnSp>
          <p:nvCxnSpPr>
            <p:cNvPr id="166" name="Shape 166"/>
            <p:cNvCxnSpPr/>
            <p:nvPr/>
          </p:nvCxnSpPr>
          <p:spPr>
            <a:xfrm flipH="1" rot="-5400000">
              <a:off x="408245575" y="-3265964726"/>
              <a:ext cx="268435446" cy="8679413097"/>
            </a:xfrm>
            <a:prstGeom prst="bentConnector3">
              <a:avLst>
                <a:gd fmla="val 50000" name="adj1"/>
              </a:avLst>
            </a:prstGeom>
            <a:noFill/>
            <a:ln cap="flat" cmpd="sng" w="31750">
              <a:solidFill>
                <a:srgbClr val="161645"/>
              </a:solidFill>
              <a:prstDash val="solid"/>
              <a:miter/>
              <a:headEnd len="med" w="med" type="none"/>
              <a:tailEnd len="lg" w="lg" type="triangle"/>
            </a:ln>
          </p:spPr>
        </p:cxnSp>
      </p:grpSp>
      <p:cxnSp>
        <p:nvCxnSpPr>
          <p:cNvPr id="167" name="Shape 167"/>
          <p:cNvCxnSpPr/>
          <p:nvPr/>
        </p:nvCxnSpPr>
        <p:spPr>
          <a:xfrm rot="5400000">
            <a:off x="4267200" y="4838699"/>
            <a:ext cx="685799" cy="0"/>
          </a:xfrm>
          <a:prstGeom prst="straightConnector1">
            <a:avLst/>
          </a:prstGeom>
          <a:noFill/>
          <a:ln cap="flat" cmpd="sng" w="31750">
            <a:solidFill>
              <a:srgbClr val="161645"/>
            </a:solidFill>
            <a:prstDash val="solid"/>
            <a:miter/>
            <a:headEnd len="med" w="med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Network Teams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381000" y="1752600"/>
            <a:ext cx="83819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Attend monthly meetings for discussion and project work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Explore topics important to all staff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Create great ideas to build on strengths and advance U-M goals and missions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Gather information on best practices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Share ideas with appropriate departments, HR or Executive Officers to consider at the University level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Develop detailed proposals for new programs or ideas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Implement actions when in-scope and approved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Network Teams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228600" y="1600200"/>
            <a:ext cx="8686800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Current Network Teams: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Career Development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Diversity, Equity &amp; Inclusion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Embracing Change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Ideal Work Experience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Leveraging Technology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Work/Life Balance</a:t>
            </a:r>
          </a:p>
          <a:p>
            <a:pPr indent="-22860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900" u="none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Previous Team Topics (now alumni):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Benefits, Health &amp; Well-Being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Best Practices &amp; Technology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Leadership Development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Parking &amp; Transportation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Work Climate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Core Team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381000" y="1752600"/>
            <a:ext cx="83819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Each Network Team selects two members for the Core Team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Attend quarterly meetings with senior leadership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Share information about their team’s progress with the rest of the VOICES Network Teams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Provide input on campus-wide topics to leadership</a:t>
            </a:r>
          </a:p>
          <a:p>
            <a:pPr indent="-285750" lvl="1" marL="74295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Topics include:  stem cell research, M-Care, Michigan Difference campaign, pandemic planning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/>
        </p:nvSpPr>
        <p:spPr>
          <a:xfrm>
            <a:off x="685800" y="2667000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Part Three: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OUTCOMES &amp; SUCCESSES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Accomplishments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381000" y="1752600"/>
            <a:ext cx="83819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So Much – And in just a few short years!</a:t>
            </a:r>
          </a:p>
          <a:p>
            <a:pPr indent="-1651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800" u="none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sng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Building Better Career Development Service</a:t>
            </a: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: 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	Received sustained funding for a career development service for staff.  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The inaugural piece is a dedicated on-line self-help Web site </a:t>
            </a:r>
            <a:r>
              <a:rPr b="0" baseline="0" i="0" lang="en-US" sz="2400" u="sng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(www.hr.umich.edu/career/)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sng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sng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Assisting In Improving Your Benefits</a:t>
            </a: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: 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	Is partnering with the Benefits Office to develop the </a:t>
            </a:r>
            <a:b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best possible dental and medical care plans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Accomplishments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381000" y="1752600"/>
            <a:ext cx="84582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So Much – And in just a few short years!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sng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Improving Parking &amp; Transportation</a:t>
            </a: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: 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	Worked with the Parking &amp; Transportation service to improve parking: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125 parking spaces re-designated from “yellow” to the less expensive “orange,” easing commuter lot congestion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Parking area now reserved for “off-shift” employees in the Health System – people whose workday starts between 10am and 1:30pm, when parking lots are full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VOICES inspired the raffle for new employees who chose orange parking tags instead of blue ones, and kept them at least 3 months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subTitle"/>
          </p:nvPr>
        </p:nvSpPr>
        <p:spPr>
          <a:xfrm>
            <a:off x="1371600" y="3505200"/>
            <a:ext cx="6400799" cy="2133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An Introduction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3200" u="none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/>
          <p:nvPr>
            <p:ph type="ctrTitle"/>
          </p:nvPr>
        </p:nvSpPr>
        <p:spPr>
          <a:xfrm>
            <a:off x="685800" y="1981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VOICES of the Staff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Accomplishments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381000" y="1752600"/>
            <a:ext cx="84582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So Much – And in just a few short years!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800" u="none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sng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Information About Savings For You</a:t>
            </a: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: 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	Provided easy access to discounts you can use, by working with the M-Card office to improve the M-Card </a:t>
            </a:r>
            <a:b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Web site</a:t>
            </a:r>
          </a:p>
          <a:p>
            <a:pPr indent="-1905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sng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sng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Information About U-M For You</a:t>
            </a: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	Helped improve HR’s Uniquely Michigan Web site, a site designed to show you many perks and advantages you receive as a U-M employee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Accomplishments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381000" y="1752600"/>
            <a:ext cx="84582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So Much – And in just a few short years!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800" u="sng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sng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More Information About U-M For New Employees</a:t>
            </a: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	Received funding for a brand new video for New Employee Orientation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Will introduce staff to the mission and culture of this “premier public research University”</a:t>
            </a:r>
          </a:p>
          <a:p>
            <a:pPr indent="-1905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sng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sng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Improving Management/Supervisory Skills</a:t>
            </a: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: 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	Developed and presented a conference for nearly 200 managers and supervisors from all parts of the University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Accomplishments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381000" y="1752600"/>
            <a:ext cx="84582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So Much – And in just a few short years!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sng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sng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Got People Working At A Local Level:</a:t>
            </a: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	Inspired the first local spin-off organization, FAST Connections (FAculty-STaff Relationships Taskforce) </a:t>
            </a:r>
            <a:b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at the Ross School of Business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sng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More Information about Diversity at U-M: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	Received an award from the University of Michigan Diversity Council to produce a DVD that will showcase staff diversity and provide a recruitment tool to enhance diversity in the future.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Accomplishments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381000" y="1752600"/>
            <a:ext cx="84582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So Much – And in just a few short years!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sng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VOICES Honored with </a:t>
            </a:r>
            <a:r>
              <a:rPr b="1" baseline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Arbor Award for Excellence</a:t>
            </a:r>
            <a:r>
              <a:rPr b="0" baseline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March 2009, VOICES received this prestigious award recognizing organizations that have implemented innovative HR practices. </a:t>
            </a:r>
            <a:b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sng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Got Information Out About Recognition:</a:t>
            </a: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	Created a Supervisor training on Rewards &amp; Recognition to be piloted at the 2009 VOICES Supervisor’s Conference and included in HRD’s Foundations of Supervision program in the future.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/>
        </p:nvSpPr>
        <p:spPr>
          <a:xfrm>
            <a:off x="533400" y="2667000"/>
            <a:ext cx="8153399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Part Four: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WHAT THE FUTURE HOLDS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After VOICES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381000" y="1752600"/>
            <a:ext cx="83819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Following a Member’s Two-Year Term:</a:t>
            </a:r>
          </a:p>
          <a:p>
            <a:pPr indent="-285750" lvl="1" marL="74295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Commitment to monthly VOICES meetings and annual events comes to completion</a:t>
            </a:r>
          </a:p>
          <a:p>
            <a:pPr indent="-285750" lvl="1" marL="74295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Members transition to the VOICES Alumni Team</a:t>
            </a:r>
          </a:p>
          <a:p>
            <a:pPr indent="-285750" lvl="1" marL="74295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May be tapped as a resource for discussions, task force and group membership on a volunteer basis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The Future Vision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381000" y="1752600"/>
            <a:ext cx="83819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Focus energy on staff engagement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70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Extend VOICES’ reach and influence into the U-M community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70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Create broad and imaginative new channels of communication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70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Provide leadership so that all staff members have a clear and informed vision of, and commitment to, the multiple goals and missions of the University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70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Inspire the staff community to understand their own and each other’s value and talents, and to put their unique talents to work in support of U-M goals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381000" y="1752600"/>
            <a:ext cx="83819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Thank you for taking the time to learn</a:t>
            </a:r>
          </a:p>
          <a:p>
            <a:pPr indent="-342900" lvl="0" marL="342900" marR="0" rtl="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more about VOICES of the Staff today!</a:t>
            </a:r>
          </a:p>
          <a:p>
            <a:pPr indent="-342900" lvl="0" marL="342900" marR="0" rtl="0" algn="ctr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1200" u="none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1200" u="none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</a:p>
          <a:p>
            <a:pPr indent="-342900" lvl="0" marL="342900" marR="0" rtl="0" algn="ctr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1200" u="none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1200" u="none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Comments? </a:t>
            </a:r>
          </a:p>
          <a:p>
            <a:pPr indent="-342900" lvl="0" marL="342900" marR="0" rtl="0" algn="ctr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1200" u="none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1200" u="none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Thoughts?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idx="1" type="subTitle"/>
          </p:nvPr>
        </p:nvSpPr>
        <p:spPr>
          <a:xfrm>
            <a:off x="1371600" y="26670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 Black"/>
              <a:buNone/>
            </a:pPr>
            <a:r>
              <a:rPr b="0" baseline="0" i="0" lang="en-US" sz="4600" u="none" cap="none" strike="noStrike">
                <a:solidFill>
                  <a:srgbClr val="161645"/>
                </a:solidFill>
                <a:latin typeface="Arial Black"/>
                <a:ea typeface="Arial Black"/>
                <a:cs typeface="Arial Black"/>
                <a:sym typeface="Arial Black"/>
              </a:rPr>
              <a:t>INPUT. DIALOGUE.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 Black"/>
              <a:buNone/>
            </a:pPr>
            <a:r>
              <a:rPr b="0" baseline="0" i="0" lang="en-US" sz="4600" u="none" cap="none" strike="noStrike">
                <a:solidFill>
                  <a:srgbClr val="161645"/>
                </a:solidFill>
                <a:latin typeface="Arial Black"/>
                <a:ea typeface="Arial Black"/>
                <a:cs typeface="Arial Black"/>
                <a:sym typeface="Arial Black"/>
              </a:rPr>
              <a:t>RESULTS.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609600" y="2438400"/>
            <a:ext cx="80010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Where It All Began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The Design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Outcomes and Successes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What the Future Holds</a:t>
            </a: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1616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685800" y="16764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Overview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73162" y="2441575"/>
            <a:ext cx="6797674" cy="197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381000" y="1905000"/>
            <a:ext cx="83819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“…[staff] pointed out that there is no structured mechanism for staff to have a voice to the administration.  I want to recognize the importance of staff in our community – the work of staff supports every learning activity of this campus….We are looking forward to beginning work on a means by which staff interests can and will be more fully considered.”  </a:t>
            </a:r>
          </a:p>
          <a:p>
            <a:pPr indent="-2286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»"/>
            </a:pPr>
            <a:r>
              <a:rPr b="0" baseline="0" i="0" lang="en-US" sz="1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President Coleman</a:t>
            </a:r>
          </a:p>
          <a:p>
            <a:pPr indent="-2286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	Letter to Diversity Summit participants</a:t>
            </a:r>
          </a:p>
          <a:p>
            <a:pPr indent="-2286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    March 16, 2004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3124200" y="41275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35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The Spark That </a:t>
            </a:r>
            <a:br>
              <a:rPr b="1" baseline="0" i="0" lang="en-US" sz="35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baseline="0" i="0" lang="en-US" sz="35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Started It All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3276600" y="635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35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The Concept That </a:t>
            </a:r>
            <a:br>
              <a:rPr b="1" baseline="0" i="0" lang="en-US" sz="35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baseline="0" i="0" lang="en-US" sz="35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Moved It Forward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381000" y="1905000"/>
            <a:ext cx="83819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April 2004:  President Coleman asks Assoc VP Laurita Thomas to propose a structure that would:</a:t>
            </a:r>
          </a:p>
          <a:p>
            <a:pPr indent="-285750" lvl="1" marL="74295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Provide University staff with a “voice”</a:t>
            </a:r>
          </a:p>
          <a:p>
            <a:pPr indent="-285750" lvl="1" marL="74295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Provide a staff sounding board for the Executive Officers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Unprecedented opportunity for campus-wide staff communication and involvement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Laurita asks:</a:t>
            </a:r>
          </a:p>
          <a:p>
            <a:pPr indent="-285750" lvl="1" marL="74295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How can this be done on sufficient scale to create “involvement,” in a staff population of 30,000?</a:t>
            </a:r>
          </a:p>
          <a:p>
            <a:pPr indent="-285750" lvl="1" marL="74295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What have other universities tried?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3276600" y="152400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Exploring Options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381000" y="1905000"/>
            <a:ext cx="83819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Inquiring about “Best Practices” from other universities</a:t>
            </a:r>
          </a:p>
          <a:p>
            <a:pPr indent="-285750" lvl="1" marL="74295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1" lang="en-US" sz="24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RESULT:  Nearly all consist only of professional, or state-classified staff; not broad enough</a:t>
            </a:r>
          </a:p>
          <a:p>
            <a:pPr indent="-342900" lvl="0" marL="342900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Reviewed research on employee engagement</a:t>
            </a:r>
          </a:p>
          <a:p>
            <a:pPr indent="-285750" lvl="1" marL="742950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Towers-Perrin report</a:t>
            </a:r>
          </a:p>
          <a:p>
            <a:pPr indent="-285750" lvl="1" marL="742950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Corporate Leadership Council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3078161" y="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35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What Creates </a:t>
            </a:r>
            <a:br>
              <a:rPr b="1" baseline="0" i="0" lang="en-US" sz="35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baseline="0" i="0" lang="en-US" sz="35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Employee Engagement?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381000" y="1905000"/>
            <a:ext cx="83819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It’s not just about pay and benefits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Char char="–"/>
            </a:pPr>
            <a:r>
              <a:rPr b="1" baseline="0" i="1" lang="en-US" sz="2500" u="none" cap="none" strike="noStrike">
                <a:solidFill>
                  <a:srgbClr val="CC9900"/>
                </a:solidFill>
                <a:latin typeface="Arial"/>
                <a:ea typeface="Arial"/>
                <a:cs typeface="Arial"/>
                <a:sym typeface="Arial"/>
              </a:rPr>
              <a:t>They primarily affect retention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Char char="–"/>
            </a:pPr>
            <a:r>
              <a:rPr b="1" baseline="0" i="1" lang="en-US" sz="2500" u="none" cap="none" strike="noStrike">
                <a:solidFill>
                  <a:srgbClr val="CC9900"/>
                </a:solidFill>
                <a:latin typeface="Arial"/>
                <a:ea typeface="Arial"/>
                <a:cs typeface="Arial"/>
                <a:sym typeface="Arial"/>
              </a:rPr>
              <a:t>“Endurance,” not “engagement”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Having meaningful work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Making a difference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Being heard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Being respected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61645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Being appreciated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Char char="–"/>
            </a:pPr>
            <a:r>
              <a:rPr b="1" baseline="0" i="1" lang="en-US" sz="2500" u="none" cap="none" strike="noStrike">
                <a:solidFill>
                  <a:srgbClr val="CC9900"/>
                </a:solidFill>
                <a:latin typeface="Arial"/>
                <a:ea typeface="Arial"/>
                <a:cs typeface="Arial"/>
                <a:sym typeface="Arial"/>
              </a:rPr>
              <a:t>These drive engagement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3276600" y="115886"/>
            <a:ext cx="56388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1" baseline="0" i="0" lang="en-US" sz="35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The Opportunity </a:t>
            </a:r>
            <a:br>
              <a:rPr b="1" baseline="0" i="0" lang="en-US" sz="35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baseline="0" i="0" lang="en-US" sz="35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&amp; Challenge: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381000" y="1905000"/>
            <a:ext cx="83819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Design a program that will meet </a:t>
            </a:r>
            <a:br>
              <a:rPr b="0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President Schlissel’s needs – </a:t>
            </a:r>
            <a:br>
              <a:rPr b="0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AND will work to </a:t>
            </a:r>
            <a:br>
              <a:rPr b="0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1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engage</a:t>
            </a:r>
            <a:r>
              <a:rPr b="0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 UM staff members </a:t>
            </a:r>
            <a:br>
              <a:rPr b="0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4000" u="none" cap="none" strike="noStrike">
                <a:solidFill>
                  <a:srgbClr val="161645"/>
                </a:solidFill>
                <a:latin typeface="Arial"/>
                <a:ea typeface="Arial"/>
                <a:cs typeface="Arial"/>
                <a:sym typeface="Arial"/>
              </a:rPr>
              <a:t>in the goals &amp; missions of U-M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