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Lst>
  <p:notesMasterIdLst>
    <p:notesMasterId r:id="rId42"/>
  </p:notesMasterIdLst>
  <p:sldIdLst>
    <p:sldId id="309" r:id="rId2"/>
    <p:sldId id="304" r:id="rId3"/>
    <p:sldId id="314" r:id="rId4"/>
    <p:sldId id="307" r:id="rId5"/>
    <p:sldId id="302" r:id="rId6"/>
    <p:sldId id="308" r:id="rId7"/>
    <p:sldId id="262" r:id="rId8"/>
    <p:sldId id="298" r:id="rId9"/>
    <p:sldId id="261" r:id="rId10"/>
    <p:sldId id="324" r:id="rId11"/>
    <p:sldId id="325" r:id="rId12"/>
    <p:sldId id="284" r:id="rId13"/>
    <p:sldId id="285" r:id="rId14"/>
    <p:sldId id="303" r:id="rId15"/>
    <p:sldId id="291" r:id="rId16"/>
    <p:sldId id="272" r:id="rId17"/>
    <p:sldId id="294" r:id="rId18"/>
    <p:sldId id="295" r:id="rId19"/>
    <p:sldId id="273" r:id="rId20"/>
    <p:sldId id="299" r:id="rId21"/>
    <p:sldId id="300" r:id="rId22"/>
    <p:sldId id="326" r:id="rId23"/>
    <p:sldId id="315" r:id="rId24"/>
    <p:sldId id="316" r:id="rId25"/>
    <p:sldId id="317" r:id="rId26"/>
    <p:sldId id="286" r:id="rId27"/>
    <p:sldId id="287" r:id="rId28"/>
    <p:sldId id="288" r:id="rId29"/>
    <p:sldId id="319" r:id="rId30"/>
    <p:sldId id="320" r:id="rId31"/>
    <p:sldId id="293" r:id="rId32"/>
    <p:sldId id="289" r:id="rId33"/>
    <p:sldId id="321" r:id="rId34"/>
    <p:sldId id="322" r:id="rId35"/>
    <p:sldId id="271" r:id="rId36"/>
    <p:sldId id="283" r:id="rId37"/>
    <p:sldId id="270" r:id="rId38"/>
    <p:sldId id="260" r:id="rId39"/>
    <p:sldId id="301" r:id="rId40"/>
    <p:sldId id="259" r:id="rId4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132" autoAdjust="0"/>
  </p:normalViewPr>
  <p:slideViewPr>
    <p:cSldViewPr>
      <p:cViewPr varScale="1">
        <p:scale>
          <a:sx n="34" d="100"/>
          <a:sy n="34" d="100"/>
        </p:scale>
        <p:origin x="-1253" y="-77"/>
      </p:cViewPr>
      <p:guideLst>
        <p:guide orient="horz" pos="2160"/>
        <p:guide pos="2880"/>
      </p:guideLst>
    </p:cSldViewPr>
  </p:slideViewPr>
  <p:notesTextViewPr>
    <p:cViewPr>
      <p:scale>
        <a:sx n="1" d="1"/>
        <a:sy n="1" d="1"/>
      </p:scale>
      <p:origin x="0" y="0"/>
    </p:cViewPr>
  </p:notesTextViewPr>
  <p:sorterViewPr>
    <p:cViewPr>
      <p:scale>
        <a:sx n="100" d="100"/>
        <a:sy n="100" d="100"/>
      </p:scale>
      <p:origin x="0" y="647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9EB0D1-95F1-46A2-9721-1D823821CF39}"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E42A8881-05E9-4F3B-ACE1-B2104224D20E}">
      <dgm:prSet phldrT="[Text]"/>
      <dgm:spPr>
        <a:solidFill>
          <a:schemeClr val="tx2">
            <a:lumMod val="50000"/>
          </a:schemeClr>
        </a:solidFill>
      </dgm:spPr>
      <dgm:t>
        <a:bodyPr/>
        <a:lstStyle/>
        <a:p>
          <a:r>
            <a:rPr lang="en-US" dirty="0" smtClean="0">
              <a:solidFill>
                <a:srgbClr val="FFFF00"/>
              </a:solidFill>
            </a:rPr>
            <a:t>When to Retire</a:t>
          </a:r>
          <a:endParaRPr lang="en-US" dirty="0">
            <a:solidFill>
              <a:srgbClr val="FFFF00"/>
            </a:solidFill>
          </a:endParaRPr>
        </a:p>
      </dgm:t>
    </dgm:pt>
    <dgm:pt modelId="{3C0CE2A1-8F20-4A20-BD35-D7F65DD49497}" type="parTrans" cxnId="{B4BC2B5E-447A-44AD-8225-347BAC2DC5A1}">
      <dgm:prSet/>
      <dgm:spPr/>
      <dgm:t>
        <a:bodyPr/>
        <a:lstStyle/>
        <a:p>
          <a:endParaRPr lang="en-US">
            <a:solidFill>
              <a:schemeClr val="tx2">
                <a:lumMod val="50000"/>
              </a:schemeClr>
            </a:solidFill>
          </a:endParaRPr>
        </a:p>
      </dgm:t>
    </dgm:pt>
    <dgm:pt modelId="{F694DC9E-F71F-4046-A764-D5C3246C053C}" type="sibTrans" cxnId="{B4BC2B5E-447A-44AD-8225-347BAC2DC5A1}">
      <dgm:prSet/>
      <dgm:spPr/>
      <dgm:t>
        <a:bodyPr/>
        <a:lstStyle/>
        <a:p>
          <a:endParaRPr lang="en-US">
            <a:solidFill>
              <a:schemeClr val="tx2">
                <a:lumMod val="50000"/>
              </a:schemeClr>
            </a:solidFill>
          </a:endParaRPr>
        </a:p>
      </dgm:t>
    </dgm:pt>
    <dgm:pt modelId="{139C629D-C0D4-4779-87C6-41DBC012EE97}">
      <dgm:prSet phldrT="[Text]"/>
      <dgm:spPr>
        <a:solidFill>
          <a:schemeClr val="tx2">
            <a:lumMod val="50000"/>
          </a:schemeClr>
        </a:solidFill>
      </dgm:spPr>
      <dgm:t>
        <a:bodyPr/>
        <a:lstStyle/>
        <a:p>
          <a:r>
            <a:rPr lang="en-US" dirty="0" smtClean="0">
              <a:solidFill>
                <a:srgbClr val="FFFF00"/>
              </a:solidFill>
            </a:rPr>
            <a:t>Saving</a:t>
          </a:r>
        </a:p>
        <a:p>
          <a:r>
            <a:rPr lang="en-US" dirty="0" smtClean="0">
              <a:solidFill>
                <a:srgbClr val="FFFF00"/>
              </a:solidFill>
            </a:rPr>
            <a:t>More</a:t>
          </a:r>
          <a:endParaRPr lang="en-US" dirty="0">
            <a:solidFill>
              <a:srgbClr val="FFFF00"/>
            </a:solidFill>
          </a:endParaRPr>
        </a:p>
      </dgm:t>
    </dgm:pt>
    <dgm:pt modelId="{B65F3FF3-2A70-45FA-B89F-36E853C74E47}" type="parTrans" cxnId="{1F5D18F5-64BD-4C76-AAF1-1015182B7FC1}">
      <dgm:prSet/>
      <dgm:spPr/>
      <dgm:t>
        <a:bodyPr/>
        <a:lstStyle/>
        <a:p>
          <a:endParaRPr lang="en-US">
            <a:solidFill>
              <a:schemeClr val="tx2">
                <a:lumMod val="50000"/>
              </a:schemeClr>
            </a:solidFill>
          </a:endParaRPr>
        </a:p>
      </dgm:t>
    </dgm:pt>
    <dgm:pt modelId="{9FB47EED-1055-4C9E-9A4B-30208569DFAD}" type="sibTrans" cxnId="{1F5D18F5-64BD-4C76-AAF1-1015182B7FC1}">
      <dgm:prSet/>
      <dgm:spPr/>
      <dgm:t>
        <a:bodyPr/>
        <a:lstStyle/>
        <a:p>
          <a:endParaRPr lang="en-US">
            <a:solidFill>
              <a:schemeClr val="tx2">
                <a:lumMod val="50000"/>
              </a:schemeClr>
            </a:solidFill>
          </a:endParaRPr>
        </a:p>
      </dgm:t>
    </dgm:pt>
    <dgm:pt modelId="{A90A34B2-CD82-419A-A4EA-26B83202EBE1}">
      <dgm:prSet phldrT="[Text]"/>
      <dgm:spPr>
        <a:solidFill>
          <a:schemeClr val="tx2">
            <a:lumMod val="50000"/>
          </a:schemeClr>
        </a:solidFill>
      </dgm:spPr>
      <dgm:t>
        <a:bodyPr/>
        <a:lstStyle/>
        <a:p>
          <a:r>
            <a:rPr lang="en-US" dirty="0" smtClean="0">
              <a:solidFill>
                <a:srgbClr val="FFFF00"/>
              </a:solidFill>
            </a:rPr>
            <a:t>Housing Options</a:t>
          </a:r>
          <a:endParaRPr lang="en-US" dirty="0">
            <a:solidFill>
              <a:srgbClr val="FFFF00"/>
            </a:solidFill>
          </a:endParaRPr>
        </a:p>
      </dgm:t>
    </dgm:pt>
    <dgm:pt modelId="{56FEAA23-A6B3-4AB2-BAB5-902AEA19893A}" type="parTrans" cxnId="{3993BB8E-1A0D-4264-8F1B-AE139FD0D329}">
      <dgm:prSet/>
      <dgm:spPr/>
      <dgm:t>
        <a:bodyPr/>
        <a:lstStyle/>
        <a:p>
          <a:endParaRPr lang="en-US">
            <a:solidFill>
              <a:schemeClr val="tx2">
                <a:lumMod val="50000"/>
              </a:schemeClr>
            </a:solidFill>
          </a:endParaRPr>
        </a:p>
      </dgm:t>
    </dgm:pt>
    <dgm:pt modelId="{173F66E8-3BD9-4432-84C7-E38C7E1B7BC7}" type="sibTrans" cxnId="{3993BB8E-1A0D-4264-8F1B-AE139FD0D329}">
      <dgm:prSet/>
      <dgm:spPr/>
      <dgm:t>
        <a:bodyPr/>
        <a:lstStyle/>
        <a:p>
          <a:endParaRPr lang="en-US">
            <a:solidFill>
              <a:schemeClr val="tx2">
                <a:lumMod val="50000"/>
              </a:schemeClr>
            </a:solidFill>
          </a:endParaRPr>
        </a:p>
      </dgm:t>
    </dgm:pt>
    <dgm:pt modelId="{F55808F6-2D5B-4703-B3EC-ADA616F4344A}">
      <dgm:prSet phldrT="[Text]"/>
      <dgm:spPr>
        <a:solidFill>
          <a:schemeClr val="tx2">
            <a:lumMod val="50000"/>
          </a:schemeClr>
        </a:solidFill>
      </dgm:spPr>
      <dgm:t>
        <a:bodyPr/>
        <a:lstStyle/>
        <a:p>
          <a:r>
            <a:rPr lang="en-US" dirty="0" smtClean="0">
              <a:solidFill>
                <a:srgbClr val="FFFF00"/>
              </a:solidFill>
            </a:rPr>
            <a:t>Expenses can undo Plan</a:t>
          </a:r>
          <a:endParaRPr lang="en-US" dirty="0">
            <a:solidFill>
              <a:srgbClr val="FFFF00"/>
            </a:solidFill>
          </a:endParaRPr>
        </a:p>
      </dgm:t>
    </dgm:pt>
    <dgm:pt modelId="{1ED9D046-E77C-41F8-8915-31437A6ACCE8}" type="parTrans" cxnId="{6698C9F3-8D16-4188-82A7-556A523EEE10}">
      <dgm:prSet/>
      <dgm:spPr/>
      <dgm:t>
        <a:bodyPr/>
        <a:lstStyle/>
        <a:p>
          <a:endParaRPr lang="en-US">
            <a:solidFill>
              <a:schemeClr val="tx2">
                <a:lumMod val="50000"/>
              </a:schemeClr>
            </a:solidFill>
          </a:endParaRPr>
        </a:p>
      </dgm:t>
    </dgm:pt>
    <dgm:pt modelId="{A87E0947-AD6A-4268-98C1-DD435181A4BD}" type="sibTrans" cxnId="{6698C9F3-8D16-4188-82A7-556A523EEE10}">
      <dgm:prSet/>
      <dgm:spPr/>
      <dgm:t>
        <a:bodyPr/>
        <a:lstStyle/>
        <a:p>
          <a:endParaRPr lang="en-US">
            <a:solidFill>
              <a:schemeClr val="tx2">
                <a:lumMod val="50000"/>
              </a:schemeClr>
            </a:solidFill>
          </a:endParaRPr>
        </a:p>
      </dgm:t>
    </dgm:pt>
    <dgm:pt modelId="{F3F910B7-DB21-470F-A428-3BA0F32B3D3D}">
      <dgm:prSet phldrT="[Text]"/>
      <dgm:spPr>
        <a:solidFill>
          <a:schemeClr val="tx2">
            <a:lumMod val="50000"/>
          </a:schemeClr>
        </a:solidFill>
      </dgm:spPr>
      <dgm:t>
        <a:bodyPr/>
        <a:lstStyle/>
        <a:p>
          <a:r>
            <a:rPr lang="en-US" dirty="0" smtClean="0">
              <a:solidFill>
                <a:srgbClr val="FFFF00"/>
              </a:solidFill>
            </a:rPr>
            <a:t>Costs Eliminated in Retirement</a:t>
          </a:r>
          <a:endParaRPr lang="en-US" dirty="0">
            <a:solidFill>
              <a:srgbClr val="FFFF00"/>
            </a:solidFill>
          </a:endParaRPr>
        </a:p>
      </dgm:t>
    </dgm:pt>
    <dgm:pt modelId="{5F9C6026-C612-43C7-A93E-76CBA5DD28FD}" type="parTrans" cxnId="{91337E26-FC57-4112-B66F-A4EB62AFE2F3}">
      <dgm:prSet/>
      <dgm:spPr/>
      <dgm:t>
        <a:bodyPr/>
        <a:lstStyle/>
        <a:p>
          <a:endParaRPr lang="en-US">
            <a:solidFill>
              <a:schemeClr val="tx2">
                <a:lumMod val="50000"/>
              </a:schemeClr>
            </a:solidFill>
          </a:endParaRPr>
        </a:p>
      </dgm:t>
    </dgm:pt>
    <dgm:pt modelId="{74599FAF-0763-440E-8476-80F813CF0C9F}" type="sibTrans" cxnId="{91337E26-FC57-4112-B66F-A4EB62AFE2F3}">
      <dgm:prSet/>
      <dgm:spPr/>
      <dgm:t>
        <a:bodyPr/>
        <a:lstStyle/>
        <a:p>
          <a:endParaRPr lang="en-US">
            <a:solidFill>
              <a:schemeClr val="tx2">
                <a:lumMod val="50000"/>
              </a:schemeClr>
            </a:solidFill>
          </a:endParaRPr>
        </a:p>
      </dgm:t>
    </dgm:pt>
    <dgm:pt modelId="{48F25AE8-ED16-4ECF-BD27-11A6772B7CDF}" type="pres">
      <dgm:prSet presAssocID="{999EB0D1-95F1-46A2-9721-1D823821CF39}" presName="cycle" presStyleCnt="0">
        <dgm:presLayoutVars>
          <dgm:dir/>
          <dgm:resizeHandles val="exact"/>
        </dgm:presLayoutVars>
      </dgm:prSet>
      <dgm:spPr/>
      <dgm:t>
        <a:bodyPr/>
        <a:lstStyle/>
        <a:p>
          <a:endParaRPr lang="en-US"/>
        </a:p>
      </dgm:t>
    </dgm:pt>
    <dgm:pt modelId="{A7031418-310D-4026-9C26-48BAD68A06E8}" type="pres">
      <dgm:prSet presAssocID="{E42A8881-05E9-4F3B-ACE1-B2104224D20E}" presName="node" presStyleLbl="node1" presStyleIdx="0" presStyleCnt="5">
        <dgm:presLayoutVars>
          <dgm:bulletEnabled val="1"/>
        </dgm:presLayoutVars>
      </dgm:prSet>
      <dgm:spPr/>
      <dgm:t>
        <a:bodyPr/>
        <a:lstStyle/>
        <a:p>
          <a:endParaRPr lang="en-US"/>
        </a:p>
      </dgm:t>
    </dgm:pt>
    <dgm:pt modelId="{B7137431-16BD-4D61-A25E-7364F3F5B147}" type="pres">
      <dgm:prSet presAssocID="{F694DC9E-F71F-4046-A764-D5C3246C053C}" presName="sibTrans" presStyleLbl="sibTrans2D1" presStyleIdx="0" presStyleCnt="5"/>
      <dgm:spPr/>
      <dgm:t>
        <a:bodyPr/>
        <a:lstStyle/>
        <a:p>
          <a:endParaRPr lang="en-US"/>
        </a:p>
      </dgm:t>
    </dgm:pt>
    <dgm:pt modelId="{A212A2A3-7622-49DA-B857-151C65180428}" type="pres">
      <dgm:prSet presAssocID="{F694DC9E-F71F-4046-A764-D5C3246C053C}" presName="connectorText" presStyleLbl="sibTrans2D1" presStyleIdx="0" presStyleCnt="5"/>
      <dgm:spPr/>
      <dgm:t>
        <a:bodyPr/>
        <a:lstStyle/>
        <a:p>
          <a:endParaRPr lang="en-US"/>
        </a:p>
      </dgm:t>
    </dgm:pt>
    <dgm:pt modelId="{2F9B449F-FE34-4CD4-BBD3-606B4AAA0F4F}" type="pres">
      <dgm:prSet presAssocID="{139C629D-C0D4-4779-87C6-41DBC012EE97}" presName="node" presStyleLbl="node1" presStyleIdx="1" presStyleCnt="5">
        <dgm:presLayoutVars>
          <dgm:bulletEnabled val="1"/>
        </dgm:presLayoutVars>
      </dgm:prSet>
      <dgm:spPr/>
      <dgm:t>
        <a:bodyPr/>
        <a:lstStyle/>
        <a:p>
          <a:endParaRPr lang="en-US"/>
        </a:p>
      </dgm:t>
    </dgm:pt>
    <dgm:pt modelId="{A20A89D0-557D-4C27-AEEA-1F200779CAC1}" type="pres">
      <dgm:prSet presAssocID="{9FB47EED-1055-4C9E-9A4B-30208569DFAD}" presName="sibTrans" presStyleLbl="sibTrans2D1" presStyleIdx="1" presStyleCnt="5"/>
      <dgm:spPr/>
      <dgm:t>
        <a:bodyPr/>
        <a:lstStyle/>
        <a:p>
          <a:endParaRPr lang="en-US"/>
        </a:p>
      </dgm:t>
    </dgm:pt>
    <dgm:pt modelId="{B87D39EE-55AD-4179-9931-B4E7D1B47507}" type="pres">
      <dgm:prSet presAssocID="{9FB47EED-1055-4C9E-9A4B-30208569DFAD}" presName="connectorText" presStyleLbl="sibTrans2D1" presStyleIdx="1" presStyleCnt="5"/>
      <dgm:spPr/>
      <dgm:t>
        <a:bodyPr/>
        <a:lstStyle/>
        <a:p>
          <a:endParaRPr lang="en-US"/>
        </a:p>
      </dgm:t>
    </dgm:pt>
    <dgm:pt modelId="{2AED4D38-B957-4E84-B7D9-EC2DB54B0B20}" type="pres">
      <dgm:prSet presAssocID="{A90A34B2-CD82-419A-A4EA-26B83202EBE1}" presName="node" presStyleLbl="node1" presStyleIdx="2" presStyleCnt="5" custRadScaleRad="100321" custRadScaleInc="-682">
        <dgm:presLayoutVars>
          <dgm:bulletEnabled val="1"/>
        </dgm:presLayoutVars>
      </dgm:prSet>
      <dgm:spPr/>
      <dgm:t>
        <a:bodyPr/>
        <a:lstStyle/>
        <a:p>
          <a:endParaRPr lang="en-US"/>
        </a:p>
      </dgm:t>
    </dgm:pt>
    <dgm:pt modelId="{01643D98-0114-428B-9CD0-8B5315A65A22}" type="pres">
      <dgm:prSet presAssocID="{173F66E8-3BD9-4432-84C7-E38C7E1B7BC7}" presName="sibTrans" presStyleLbl="sibTrans2D1" presStyleIdx="2" presStyleCnt="5"/>
      <dgm:spPr/>
      <dgm:t>
        <a:bodyPr/>
        <a:lstStyle/>
        <a:p>
          <a:endParaRPr lang="en-US"/>
        </a:p>
      </dgm:t>
    </dgm:pt>
    <dgm:pt modelId="{8262D059-DAD5-4F70-B9F1-D95F4E3D4FA4}" type="pres">
      <dgm:prSet presAssocID="{173F66E8-3BD9-4432-84C7-E38C7E1B7BC7}" presName="connectorText" presStyleLbl="sibTrans2D1" presStyleIdx="2" presStyleCnt="5"/>
      <dgm:spPr/>
      <dgm:t>
        <a:bodyPr/>
        <a:lstStyle/>
        <a:p>
          <a:endParaRPr lang="en-US"/>
        </a:p>
      </dgm:t>
    </dgm:pt>
    <dgm:pt modelId="{8AF22312-2CB3-400E-8AEF-2572A1DD60ED}" type="pres">
      <dgm:prSet presAssocID="{F55808F6-2D5B-4703-B3EC-ADA616F4344A}" presName="node" presStyleLbl="node1" presStyleIdx="3" presStyleCnt="5">
        <dgm:presLayoutVars>
          <dgm:bulletEnabled val="1"/>
        </dgm:presLayoutVars>
      </dgm:prSet>
      <dgm:spPr/>
      <dgm:t>
        <a:bodyPr/>
        <a:lstStyle/>
        <a:p>
          <a:endParaRPr lang="en-US"/>
        </a:p>
      </dgm:t>
    </dgm:pt>
    <dgm:pt modelId="{A664D079-6084-4582-B2BF-1B87E8226511}" type="pres">
      <dgm:prSet presAssocID="{A87E0947-AD6A-4268-98C1-DD435181A4BD}" presName="sibTrans" presStyleLbl="sibTrans2D1" presStyleIdx="3" presStyleCnt="5"/>
      <dgm:spPr/>
      <dgm:t>
        <a:bodyPr/>
        <a:lstStyle/>
        <a:p>
          <a:endParaRPr lang="en-US"/>
        </a:p>
      </dgm:t>
    </dgm:pt>
    <dgm:pt modelId="{D21DF182-7B2B-4DD8-BF88-C45483835404}" type="pres">
      <dgm:prSet presAssocID="{A87E0947-AD6A-4268-98C1-DD435181A4BD}" presName="connectorText" presStyleLbl="sibTrans2D1" presStyleIdx="3" presStyleCnt="5"/>
      <dgm:spPr/>
      <dgm:t>
        <a:bodyPr/>
        <a:lstStyle/>
        <a:p>
          <a:endParaRPr lang="en-US"/>
        </a:p>
      </dgm:t>
    </dgm:pt>
    <dgm:pt modelId="{DC2585FF-2272-4497-98FF-75CB42535B43}" type="pres">
      <dgm:prSet presAssocID="{F3F910B7-DB21-470F-A428-3BA0F32B3D3D}" presName="node" presStyleLbl="node1" presStyleIdx="4" presStyleCnt="5">
        <dgm:presLayoutVars>
          <dgm:bulletEnabled val="1"/>
        </dgm:presLayoutVars>
      </dgm:prSet>
      <dgm:spPr/>
      <dgm:t>
        <a:bodyPr/>
        <a:lstStyle/>
        <a:p>
          <a:endParaRPr lang="en-US"/>
        </a:p>
      </dgm:t>
    </dgm:pt>
    <dgm:pt modelId="{447D376A-9862-455D-A5BB-17E0CD66C1F2}" type="pres">
      <dgm:prSet presAssocID="{74599FAF-0763-440E-8476-80F813CF0C9F}" presName="sibTrans" presStyleLbl="sibTrans2D1" presStyleIdx="4" presStyleCnt="5"/>
      <dgm:spPr/>
      <dgm:t>
        <a:bodyPr/>
        <a:lstStyle/>
        <a:p>
          <a:endParaRPr lang="en-US"/>
        </a:p>
      </dgm:t>
    </dgm:pt>
    <dgm:pt modelId="{F876A20E-DCF0-4F4D-A445-AC115EFBBA60}" type="pres">
      <dgm:prSet presAssocID="{74599FAF-0763-440E-8476-80F813CF0C9F}" presName="connectorText" presStyleLbl="sibTrans2D1" presStyleIdx="4" presStyleCnt="5"/>
      <dgm:spPr/>
      <dgm:t>
        <a:bodyPr/>
        <a:lstStyle/>
        <a:p>
          <a:endParaRPr lang="en-US"/>
        </a:p>
      </dgm:t>
    </dgm:pt>
  </dgm:ptLst>
  <dgm:cxnLst>
    <dgm:cxn modelId="{390658C9-F75C-41C7-AA6D-04196E80B897}" type="presOf" srcId="{173F66E8-3BD9-4432-84C7-E38C7E1B7BC7}" destId="{01643D98-0114-428B-9CD0-8B5315A65A22}" srcOrd="0" destOrd="0" presId="urn:microsoft.com/office/officeart/2005/8/layout/cycle2"/>
    <dgm:cxn modelId="{45A9D9FF-5371-4B06-AF34-8817D10EC8BC}" type="presOf" srcId="{9FB47EED-1055-4C9E-9A4B-30208569DFAD}" destId="{A20A89D0-557D-4C27-AEEA-1F200779CAC1}" srcOrd="0" destOrd="0" presId="urn:microsoft.com/office/officeart/2005/8/layout/cycle2"/>
    <dgm:cxn modelId="{1F5D18F5-64BD-4C76-AAF1-1015182B7FC1}" srcId="{999EB0D1-95F1-46A2-9721-1D823821CF39}" destId="{139C629D-C0D4-4779-87C6-41DBC012EE97}" srcOrd="1" destOrd="0" parTransId="{B65F3FF3-2A70-45FA-B89F-36E853C74E47}" sibTransId="{9FB47EED-1055-4C9E-9A4B-30208569DFAD}"/>
    <dgm:cxn modelId="{7074EF3C-D73A-412B-B407-DA059EEFF0AD}" type="presOf" srcId="{F694DC9E-F71F-4046-A764-D5C3246C053C}" destId="{A212A2A3-7622-49DA-B857-151C65180428}" srcOrd="1" destOrd="0" presId="urn:microsoft.com/office/officeart/2005/8/layout/cycle2"/>
    <dgm:cxn modelId="{83D3F1C2-55BF-4385-8873-BB2AA53C0EFD}" type="presOf" srcId="{F55808F6-2D5B-4703-B3EC-ADA616F4344A}" destId="{8AF22312-2CB3-400E-8AEF-2572A1DD60ED}" srcOrd="0" destOrd="0" presId="urn:microsoft.com/office/officeart/2005/8/layout/cycle2"/>
    <dgm:cxn modelId="{51C6BA82-A5EB-428A-9EBF-67A247C0A02E}" type="presOf" srcId="{A90A34B2-CD82-419A-A4EA-26B83202EBE1}" destId="{2AED4D38-B957-4E84-B7D9-EC2DB54B0B20}" srcOrd="0" destOrd="0" presId="urn:microsoft.com/office/officeart/2005/8/layout/cycle2"/>
    <dgm:cxn modelId="{EBFF6222-ED22-4F5D-B50C-D4378D4C95DD}" type="presOf" srcId="{74599FAF-0763-440E-8476-80F813CF0C9F}" destId="{447D376A-9862-455D-A5BB-17E0CD66C1F2}" srcOrd="0" destOrd="0" presId="urn:microsoft.com/office/officeart/2005/8/layout/cycle2"/>
    <dgm:cxn modelId="{3C040231-3916-44EC-87DD-C5CFA7D15A75}" type="presOf" srcId="{139C629D-C0D4-4779-87C6-41DBC012EE97}" destId="{2F9B449F-FE34-4CD4-BBD3-606B4AAA0F4F}" srcOrd="0" destOrd="0" presId="urn:microsoft.com/office/officeart/2005/8/layout/cycle2"/>
    <dgm:cxn modelId="{295D7C79-D9AF-4DC5-8EBA-F49BCF77B2EF}" type="presOf" srcId="{E42A8881-05E9-4F3B-ACE1-B2104224D20E}" destId="{A7031418-310D-4026-9C26-48BAD68A06E8}" srcOrd="0" destOrd="0" presId="urn:microsoft.com/office/officeart/2005/8/layout/cycle2"/>
    <dgm:cxn modelId="{3993BB8E-1A0D-4264-8F1B-AE139FD0D329}" srcId="{999EB0D1-95F1-46A2-9721-1D823821CF39}" destId="{A90A34B2-CD82-419A-A4EA-26B83202EBE1}" srcOrd="2" destOrd="0" parTransId="{56FEAA23-A6B3-4AB2-BAB5-902AEA19893A}" sibTransId="{173F66E8-3BD9-4432-84C7-E38C7E1B7BC7}"/>
    <dgm:cxn modelId="{A607049A-C061-4C6B-A206-81F5D021474E}" type="presOf" srcId="{173F66E8-3BD9-4432-84C7-E38C7E1B7BC7}" destId="{8262D059-DAD5-4F70-B9F1-D95F4E3D4FA4}" srcOrd="1" destOrd="0" presId="urn:microsoft.com/office/officeart/2005/8/layout/cycle2"/>
    <dgm:cxn modelId="{903C8CED-7572-42BF-99C8-3E095F87AE82}" type="presOf" srcId="{74599FAF-0763-440E-8476-80F813CF0C9F}" destId="{F876A20E-DCF0-4F4D-A445-AC115EFBBA60}" srcOrd="1" destOrd="0" presId="urn:microsoft.com/office/officeart/2005/8/layout/cycle2"/>
    <dgm:cxn modelId="{6698C9F3-8D16-4188-82A7-556A523EEE10}" srcId="{999EB0D1-95F1-46A2-9721-1D823821CF39}" destId="{F55808F6-2D5B-4703-B3EC-ADA616F4344A}" srcOrd="3" destOrd="0" parTransId="{1ED9D046-E77C-41F8-8915-31437A6ACCE8}" sibTransId="{A87E0947-AD6A-4268-98C1-DD435181A4BD}"/>
    <dgm:cxn modelId="{B0B4B5AD-2B6F-4B99-A99F-0F9ADD5D2E96}" type="presOf" srcId="{999EB0D1-95F1-46A2-9721-1D823821CF39}" destId="{48F25AE8-ED16-4ECF-BD27-11A6772B7CDF}" srcOrd="0" destOrd="0" presId="urn:microsoft.com/office/officeart/2005/8/layout/cycle2"/>
    <dgm:cxn modelId="{081DF571-954C-40FF-AAFF-3CC18CAF2711}" type="presOf" srcId="{A87E0947-AD6A-4268-98C1-DD435181A4BD}" destId="{D21DF182-7B2B-4DD8-BF88-C45483835404}" srcOrd="1" destOrd="0" presId="urn:microsoft.com/office/officeart/2005/8/layout/cycle2"/>
    <dgm:cxn modelId="{91337E26-FC57-4112-B66F-A4EB62AFE2F3}" srcId="{999EB0D1-95F1-46A2-9721-1D823821CF39}" destId="{F3F910B7-DB21-470F-A428-3BA0F32B3D3D}" srcOrd="4" destOrd="0" parTransId="{5F9C6026-C612-43C7-A93E-76CBA5DD28FD}" sibTransId="{74599FAF-0763-440E-8476-80F813CF0C9F}"/>
    <dgm:cxn modelId="{1834DD6B-462C-4ABF-A022-C0A36B754AEA}" type="presOf" srcId="{9FB47EED-1055-4C9E-9A4B-30208569DFAD}" destId="{B87D39EE-55AD-4179-9931-B4E7D1B47507}" srcOrd="1" destOrd="0" presId="urn:microsoft.com/office/officeart/2005/8/layout/cycle2"/>
    <dgm:cxn modelId="{C6DABBD0-6EC3-4FFB-954C-46DEB7C1B0E5}" type="presOf" srcId="{F3F910B7-DB21-470F-A428-3BA0F32B3D3D}" destId="{DC2585FF-2272-4497-98FF-75CB42535B43}" srcOrd="0" destOrd="0" presId="urn:microsoft.com/office/officeart/2005/8/layout/cycle2"/>
    <dgm:cxn modelId="{F9A19678-919B-4550-AFD9-7545BE6FDEC5}" type="presOf" srcId="{A87E0947-AD6A-4268-98C1-DD435181A4BD}" destId="{A664D079-6084-4582-B2BF-1B87E8226511}" srcOrd="0" destOrd="0" presId="urn:microsoft.com/office/officeart/2005/8/layout/cycle2"/>
    <dgm:cxn modelId="{B4BC2B5E-447A-44AD-8225-347BAC2DC5A1}" srcId="{999EB0D1-95F1-46A2-9721-1D823821CF39}" destId="{E42A8881-05E9-4F3B-ACE1-B2104224D20E}" srcOrd="0" destOrd="0" parTransId="{3C0CE2A1-8F20-4A20-BD35-D7F65DD49497}" sibTransId="{F694DC9E-F71F-4046-A764-D5C3246C053C}"/>
    <dgm:cxn modelId="{1F53D44F-BA5B-48BF-B911-58D3087FEF78}" type="presOf" srcId="{F694DC9E-F71F-4046-A764-D5C3246C053C}" destId="{B7137431-16BD-4D61-A25E-7364F3F5B147}" srcOrd="0" destOrd="0" presId="urn:microsoft.com/office/officeart/2005/8/layout/cycle2"/>
    <dgm:cxn modelId="{190A8E92-517C-49EC-8E67-9EE71FDF558D}" type="presParOf" srcId="{48F25AE8-ED16-4ECF-BD27-11A6772B7CDF}" destId="{A7031418-310D-4026-9C26-48BAD68A06E8}" srcOrd="0" destOrd="0" presId="urn:microsoft.com/office/officeart/2005/8/layout/cycle2"/>
    <dgm:cxn modelId="{9431102F-FD36-4A1B-9A1F-3D9B3E11FD26}" type="presParOf" srcId="{48F25AE8-ED16-4ECF-BD27-11A6772B7CDF}" destId="{B7137431-16BD-4D61-A25E-7364F3F5B147}" srcOrd="1" destOrd="0" presId="urn:microsoft.com/office/officeart/2005/8/layout/cycle2"/>
    <dgm:cxn modelId="{A18F29B0-18C0-474E-B2E2-7A946205D2EF}" type="presParOf" srcId="{B7137431-16BD-4D61-A25E-7364F3F5B147}" destId="{A212A2A3-7622-49DA-B857-151C65180428}" srcOrd="0" destOrd="0" presId="urn:microsoft.com/office/officeart/2005/8/layout/cycle2"/>
    <dgm:cxn modelId="{09646B7B-AC5A-4FAB-AA3D-1C1E5366DF0F}" type="presParOf" srcId="{48F25AE8-ED16-4ECF-BD27-11A6772B7CDF}" destId="{2F9B449F-FE34-4CD4-BBD3-606B4AAA0F4F}" srcOrd="2" destOrd="0" presId="urn:microsoft.com/office/officeart/2005/8/layout/cycle2"/>
    <dgm:cxn modelId="{82EBA2A3-DAB0-4E2C-9906-C549E2274573}" type="presParOf" srcId="{48F25AE8-ED16-4ECF-BD27-11A6772B7CDF}" destId="{A20A89D0-557D-4C27-AEEA-1F200779CAC1}" srcOrd="3" destOrd="0" presId="urn:microsoft.com/office/officeart/2005/8/layout/cycle2"/>
    <dgm:cxn modelId="{9D4D37EE-5DB2-4E89-B100-93C10C0BE083}" type="presParOf" srcId="{A20A89D0-557D-4C27-AEEA-1F200779CAC1}" destId="{B87D39EE-55AD-4179-9931-B4E7D1B47507}" srcOrd="0" destOrd="0" presId="urn:microsoft.com/office/officeart/2005/8/layout/cycle2"/>
    <dgm:cxn modelId="{92CAEDDC-B62F-4C2D-9538-01E75B724E0E}" type="presParOf" srcId="{48F25AE8-ED16-4ECF-BD27-11A6772B7CDF}" destId="{2AED4D38-B957-4E84-B7D9-EC2DB54B0B20}" srcOrd="4" destOrd="0" presId="urn:microsoft.com/office/officeart/2005/8/layout/cycle2"/>
    <dgm:cxn modelId="{F50C1ED2-F5D9-4FB8-8F3C-4D6977A60396}" type="presParOf" srcId="{48F25AE8-ED16-4ECF-BD27-11A6772B7CDF}" destId="{01643D98-0114-428B-9CD0-8B5315A65A22}" srcOrd="5" destOrd="0" presId="urn:microsoft.com/office/officeart/2005/8/layout/cycle2"/>
    <dgm:cxn modelId="{ABB93760-9FC5-45D7-BD16-973F8DB8487C}" type="presParOf" srcId="{01643D98-0114-428B-9CD0-8B5315A65A22}" destId="{8262D059-DAD5-4F70-B9F1-D95F4E3D4FA4}" srcOrd="0" destOrd="0" presId="urn:microsoft.com/office/officeart/2005/8/layout/cycle2"/>
    <dgm:cxn modelId="{E9F11CC6-7E8E-4AE8-9186-888052D923B0}" type="presParOf" srcId="{48F25AE8-ED16-4ECF-BD27-11A6772B7CDF}" destId="{8AF22312-2CB3-400E-8AEF-2572A1DD60ED}" srcOrd="6" destOrd="0" presId="urn:microsoft.com/office/officeart/2005/8/layout/cycle2"/>
    <dgm:cxn modelId="{01D2FA40-9B3B-44FE-82AC-9DA032831406}" type="presParOf" srcId="{48F25AE8-ED16-4ECF-BD27-11A6772B7CDF}" destId="{A664D079-6084-4582-B2BF-1B87E8226511}" srcOrd="7" destOrd="0" presId="urn:microsoft.com/office/officeart/2005/8/layout/cycle2"/>
    <dgm:cxn modelId="{7AF2589A-008E-4BC0-B7A6-7F7A8DD6C0D1}" type="presParOf" srcId="{A664D079-6084-4582-B2BF-1B87E8226511}" destId="{D21DF182-7B2B-4DD8-BF88-C45483835404}" srcOrd="0" destOrd="0" presId="urn:microsoft.com/office/officeart/2005/8/layout/cycle2"/>
    <dgm:cxn modelId="{1C1EA0F4-A215-4AC9-A3F1-1CB3CA862E91}" type="presParOf" srcId="{48F25AE8-ED16-4ECF-BD27-11A6772B7CDF}" destId="{DC2585FF-2272-4497-98FF-75CB42535B43}" srcOrd="8" destOrd="0" presId="urn:microsoft.com/office/officeart/2005/8/layout/cycle2"/>
    <dgm:cxn modelId="{B7B2BE54-6DF8-4664-BFEC-FCA593DCB9B8}" type="presParOf" srcId="{48F25AE8-ED16-4ECF-BD27-11A6772B7CDF}" destId="{447D376A-9862-455D-A5BB-17E0CD66C1F2}" srcOrd="9" destOrd="0" presId="urn:microsoft.com/office/officeart/2005/8/layout/cycle2"/>
    <dgm:cxn modelId="{37FE8724-2A0E-4B2A-93AD-D8424FDB1CEE}" type="presParOf" srcId="{447D376A-9862-455D-A5BB-17E0CD66C1F2}" destId="{F876A20E-DCF0-4F4D-A445-AC115EFBBA60}" srcOrd="0" destOrd="0" presId="urn:microsoft.com/office/officeart/2005/8/layout/cycle2"/>
  </dgm:cxnLst>
  <dgm:bg>
    <a:solidFill>
      <a:schemeClr val="bg1"/>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031418-310D-4026-9C26-48BAD68A06E8}">
      <dsp:nvSpPr>
        <dsp:cNvPr id="0" name=""/>
        <dsp:cNvSpPr/>
      </dsp:nvSpPr>
      <dsp:spPr>
        <a:xfrm>
          <a:off x="3536156" y="168"/>
          <a:ext cx="2071687" cy="2071687"/>
        </a:xfrm>
        <a:prstGeom prst="ellipse">
          <a:avLst/>
        </a:prstGeom>
        <a:solidFill>
          <a:schemeClr val="tx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solidFill>
                <a:srgbClr val="FFFF00"/>
              </a:solidFill>
            </a:rPr>
            <a:t>When to Retire</a:t>
          </a:r>
          <a:endParaRPr lang="en-US" sz="2400" kern="1200" dirty="0">
            <a:solidFill>
              <a:srgbClr val="FFFF00"/>
            </a:solidFill>
          </a:endParaRPr>
        </a:p>
      </dsp:txBody>
      <dsp:txXfrm>
        <a:off x="3839548" y="303560"/>
        <a:ext cx="1464903" cy="1464903"/>
      </dsp:txXfrm>
    </dsp:sp>
    <dsp:sp modelId="{B7137431-16BD-4D61-A25E-7364F3F5B147}">
      <dsp:nvSpPr>
        <dsp:cNvPr id="0" name=""/>
        <dsp:cNvSpPr/>
      </dsp:nvSpPr>
      <dsp:spPr>
        <a:xfrm rot="2160000">
          <a:off x="5542283" y="1591299"/>
          <a:ext cx="550367" cy="69919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solidFill>
              <a:schemeClr val="tx2">
                <a:lumMod val="50000"/>
              </a:schemeClr>
            </a:solidFill>
          </a:endParaRPr>
        </a:p>
      </dsp:txBody>
      <dsp:txXfrm>
        <a:off x="5558050" y="1682613"/>
        <a:ext cx="385257" cy="419516"/>
      </dsp:txXfrm>
    </dsp:sp>
    <dsp:sp modelId="{2F9B449F-FE34-4CD4-BBD3-606B4AAA0F4F}">
      <dsp:nvSpPr>
        <dsp:cNvPr id="0" name=""/>
        <dsp:cNvSpPr/>
      </dsp:nvSpPr>
      <dsp:spPr>
        <a:xfrm>
          <a:off x="6052292" y="1828248"/>
          <a:ext cx="2071687" cy="2071687"/>
        </a:xfrm>
        <a:prstGeom prst="ellipse">
          <a:avLst/>
        </a:prstGeom>
        <a:solidFill>
          <a:schemeClr val="tx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solidFill>
                <a:srgbClr val="FFFF00"/>
              </a:solidFill>
            </a:rPr>
            <a:t>Saving</a:t>
          </a:r>
        </a:p>
        <a:p>
          <a:pPr lvl="0" algn="ctr" defTabSz="1066800">
            <a:lnSpc>
              <a:spcPct val="90000"/>
            </a:lnSpc>
            <a:spcBef>
              <a:spcPct val="0"/>
            </a:spcBef>
            <a:spcAft>
              <a:spcPct val="35000"/>
            </a:spcAft>
          </a:pPr>
          <a:r>
            <a:rPr lang="en-US" sz="2400" kern="1200" dirty="0" smtClean="0">
              <a:solidFill>
                <a:srgbClr val="FFFF00"/>
              </a:solidFill>
            </a:rPr>
            <a:t>More</a:t>
          </a:r>
          <a:endParaRPr lang="en-US" sz="2400" kern="1200" dirty="0">
            <a:solidFill>
              <a:srgbClr val="FFFF00"/>
            </a:solidFill>
          </a:endParaRPr>
        </a:p>
      </dsp:txBody>
      <dsp:txXfrm>
        <a:off x="6355684" y="2131640"/>
        <a:ext cx="1464903" cy="1464903"/>
      </dsp:txXfrm>
    </dsp:sp>
    <dsp:sp modelId="{A20A89D0-557D-4C27-AEEA-1F200779CAC1}">
      <dsp:nvSpPr>
        <dsp:cNvPr id="0" name=""/>
        <dsp:cNvSpPr/>
      </dsp:nvSpPr>
      <dsp:spPr>
        <a:xfrm rot="6465018">
          <a:off x="6345344" y="3978750"/>
          <a:ext cx="548144" cy="69919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solidFill>
              <a:schemeClr val="tx2">
                <a:lumMod val="50000"/>
              </a:schemeClr>
            </a:solidFill>
          </a:endParaRPr>
        </a:p>
      </dsp:txBody>
      <dsp:txXfrm rot="10800000">
        <a:off x="6452632" y="4040282"/>
        <a:ext cx="383701" cy="419516"/>
      </dsp:txXfrm>
    </dsp:sp>
    <dsp:sp modelId="{2AED4D38-B957-4E84-B7D9-EC2DB54B0B20}">
      <dsp:nvSpPr>
        <dsp:cNvPr id="0" name=""/>
        <dsp:cNvSpPr/>
      </dsp:nvSpPr>
      <dsp:spPr>
        <a:xfrm>
          <a:off x="5105392" y="4786310"/>
          <a:ext cx="2071687" cy="2071687"/>
        </a:xfrm>
        <a:prstGeom prst="ellipse">
          <a:avLst/>
        </a:prstGeom>
        <a:solidFill>
          <a:schemeClr val="tx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solidFill>
                <a:srgbClr val="FFFF00"/>
              </a:solidFill>
            </a:rPr>
            <a:t>Housing Options</a:t>
          </a:r>
          <a:endParaRPr lang="en-US" sz="2400" kern="1200" dirty="0">
            <a:solidFill>
              <a:srgbClr val="FFFF00"/>
            </a:solidFill>
          </a:endParaRPr>
        </a:p>
      </dsp:txBody>
      <dsp:txXfrm>
        <a:off x="5408784" y="5089702"/>
        <a:ext cx="1464903" cy="1464903"/>
      </dsp:txXfrm>
    </dsp:sp>
    <dsp:sp modelId="{01643D98-0114-428B-9CD0-8B5315A65A22}">
      <dsp:nvSpPr>
        <dsp:cNvPr id="0" name=""/>
        <dsp:cNvSpPr/>
      </dsp:nvSpPr>
      <dsp:spPr>
        <a:xfrm rot="10800182">
          <a:off x="4315937" y="5472474"/>
          <a:ext cx="557881" cy="69919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solidFill>
              <a:schemeClr val="tx2">
                <a:lumMod val="50000"/>
              </a:schemeClr>
            </a:solidFill>
          </a:endParaRPr>
        </a:p>
      </dsp:txBody>
      <dsp:txXfrm rot="10800000">
        <a:off x="4483301" y="5612317"/>
        <a:ext cx="390517" cy="419516"/>
      </dsp:txXfrm>
    </dsp:sp>
    <dsp:sp modelId="{8AF22312-2CB3-400E-8AEF-2572A1DD60ED}">
      <dsp:nvSpPr>
        <dsp:cNvPr id="0" name=""/>
        <dsp:cNvSpPr/>
      </dsp:nvSpPr>
      <dsp:spPr>
        <a:xfrm>
          <a:off x="1981098" y="4786144"/>
          <a:ext cx="2071687" cy="2071687"/>
        </a:xfrm>
        <a:prstGeom prst="ellipse">
          <a:avLst/>
        </a:prstGeom>
        <a:solidFill>
          <a:schemeClr val="tx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solidFill>
                <a:srgbClr val="FFFF00"/>
              </a:solidFill>
            </a:rPr>
            <a:t>Expenses can undo Plan</a:t>
          </a:r>
          <a:endParaRPr lang="en-US" sz="2400" kern="1200" dirty="0">
            <a:solidFill>
              <a:srgbClr val="FFFF00"/>
            </a:solidFill>
          </a:endParaRPr>
        </a:p>
      </dsp:txBody>
      <dsp:txXfrm>
        <a:off x="2284490" y="5089536"/>
        <a:ext cx="1464903" cy="1464903"/>
      </dsp:txXfrm>
    </dsp:sp>
    <dsp:sp modelId="{A664D079-6084-4582-B2BF-1B87E8226511}">
      <dsp:nvSpPr>
        <dsp:cNvPr id="0" name=""/>
        <dsp:cNvSpPr/>
      </dsp:nvSpPr>
      <dsp:spPr>
        <a:xfrm rot="15120000">
          <a:off x="2266032" y="4008256"/>
          <a:ext cx="550367" cy="69919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solidFill>
              <a:schemeClr val="tx2">
                <a:lumMod val="50000"/>
              </a:schemeClr>
            </a:solidFill>
          </a:endParaRPr>
        </a:p>
      </dsp:txBody>
      <dsp:txXfrm rot="10800000">
        <a:off x="2374098" y="4226609"/>
        <a:ext cx="385257" cy="419516"/>
      </dsp:txXfrm>
    </dsp:sp>
    <dsp:sp modelId="{DC2585FF-2272-4497-98FF-75CB42535B43}">
      <dsp:nvSpPr>
        <dsp:cNvPr id="0" name=""/>
        <dsp:cNvSpPr/>
      </dsp:nvSpPr>
      <dsp:spPr>
        <a:xfrm>
          <a:off x="1020019" y="1828248"/>
          <a:ext cx="2071687" cy="2071687"/>
        </a:xfrm>
        <a:prstGeom prst="ellipse">
          <a:avLst/>
        </a:prstGeom>
        <a:solidFill>
          <a:schemeClr val="tx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solidFill>
                <a:srgbClr val="FFFF00"/>
              </a:solidFill>
            </a:rPr>
            <a:t>Costs Eliminated in Retirement</a:t>
          </a:r>
          <a:endParaRPr lang="en-US" sz="2400" kern="1200" dirty="0">
            <a:solidFill>
              <a:srgbClr val="FFFF00"/>
            </a:solidFill>
          </a:endParaRPr>
        </a:p>
      </dsp:txBody>
      <dsp:txXfrm>
        <a:off x="1323411" y="2131640"/>
        <a:ext cx="1464903" cy="1464903"/>
      </dsp:txXfrm>
    </dsp:sp>
    <dsp:sp modelId="{447D376A-9862-455D-A5BB-17E0CD66C1F2}">
      <dsp:nvSpPr>
        <dsp:cNvPr id="0" name=""/>
        <dsp:cNvSpPr/>
      </dsp:nvSpPr>
      <dsp:spPr>
        <a:xfrm rot="19440000">
          <a:off x="3026146" y="1609610"/>
          <a:ext cx="550367" cy="69919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solidFill>
              <a:schemeClr val="tx2">
                <a:lumMod val="50000"/>
              </a:schemeClr>
            </a:solidFill>
          </a:endParaRPr>
        </a:p>
      </dsp:txBody>
      <dsp:txXfrm>
        <a:off x="3041913" y="1797974"/>
        <a:ext cx="385257" cy="419516"/>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891F4E6-E6C8-49E5-8FAF-7C574B620FF2}" type="datetimeFigureOut">
              <a:rPr lang="en-US" smtClean="0"/>
              <a:t>10/17/2016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D77C491-8EC5-430C-926A-A7AAACB9851C}" type="slidenum">
              <a:rPr lang="en-US" smtClean="0"/>
              <a:t>‹#›</a:t>
            </a:fld>
            <a:endParaRPr lang="en-US"/>
          </a:p>
        </p:txBody>
      </p:sp>
    </p:spTree>
    <p:extLst>
      <p:ext uri="{BB962C8B-B14F-4D97-AF65-F5344CB8AC3E}">
        <p14:creationId xmlns:p14="http://schemas.microsoft.com/office/powerpoint/2010/main" val="30559486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investopedia.com/terms/t/traditionalira.asp"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www.investopedia.com/terms/f/firsttimehomebuyer.asp" TargetMode="External"/><Relationship Id="rId5" Type="http://schemas.openxmlformats.org/officeDocument/2006/relationships/hyperlink" Target="http://www.investopedia.com/terms/e/earlywithdrawal.asp" TargetMode="External"/><Relationship Id="rId4" Type="http://schemas.openxmlformats.org/officeDocument/2006/relationships/hyperlink" Target="http://www.investopedia.com/terms/d/distribution.asp"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You may be physically and mentally ready to retire, but are you financially ready? The answer depends on a number of factors, including your health, your debts, and how </a:t>
            </a:r>
          </a:p>
          <a:p>
            <a:r>
              <a:rPr lang="en-US" sz="1200" kern="1200" dirty="0" smtClean="0">
                <a:solidFill>
                  <a:schemeClr val="tx1"/>
                </a:solidFill>
                <a:effectLst/>
                <a:latin typeface="+mn-lt"/>
                <a:ea typeface="+mn-ea"/>
                <a:cs typeface="+mn-cs"/>
              </a:rPr>
              <a:t>well you’ve planned for retirement. </a:t>
            </a: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When can I retire? </a:t>
            </a:r>
            <a:r>
              <a:rPr lang="en-US" sz="1200" kern="1200" dirty="0" smtClean="0">
                <a:solidFill>
                  <a:schemeClr val="tx1"/>
                </a:solidFill>
                <a:effectLst/>
                <a:latin typeface="+mn-lt"/>
                <a:ea typeface="+mn-ea"/>
                <a:cs typeface="+mn-cs"/>
              </a:rPr>
              <a:t>There really is no “right” answer to this question as there is no magic number or dollar amount that you should have. That may not be the answer you were hoping to hear, but you must weigh the risk of quitting work and no longer receiving a paycheck against the real possibility that you may run out of money. That can be a scary proposition, but it is a real fact that you must take into consideration when you finally decide to retire.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Though you may not be able to escape every risk that you may encounter during your lifetime, there are some steps you can take in planning for retirement that may help reduce the risk of running out of money before you die. Here are a few things you should consider as you try to decide whether you are financially ready to retire. </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The amount of money you have in savings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addition to the money in your retirement savings accounts, you should have enough money to cover 18 to 24 months of non-discretionary spending. For example, if your monthly non-discretionary spending is $1,000, you should have at least $18,000 to $24,000 in savings, separate from the money that you have in your retirement accounts</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When I say savings, I mean that this money needs to be in something that is safe, FDIC insured and readily available with no penalties if you should need it.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You might ask, why so much? Let’s assume that there is a downturn in the economy that causes your retirement assets to go down in value. With this type of savings established, you would then have somewhere else from where to draw money—with the hope that your retirement accounts might have time to recover their losses. </a:t>
            </a:r>
          </a:p>
          <a:p>
            <a:endParaRPr lang="en-US" dirty="0"/>
          </a:p>
        </p:txBody>
      </p:sp>
      <p:sp>
        <p:nvSpPr>
          <p:cNvPr id="4" name="Slide Number Placeholder 3"/>
          <p:cNvSpPr>
            <a:spLocks noGrp="1"/>
          </p:cNvSpPr>
          <p:nvPr>
            <p:ph type="sldNum" sz="quarter" idx="10"/>
          </p:nvPr>
        </p:nvSpPr>
        <p:spPr/>
        <p:txBody>
          <a:bodyPr/>
          <a:lstStyle/>
          <a:p>
            <a:fld id="{FD77C491-8EC5-430C-926A-A7AAACB9851C}" type="slidenum">
              <a:rPr lang="en-US" smtClean="0"/>
              <a:t>4</a:t>
            </a:fld>
            <a:endParaRPr lang="en-US"/>
          </a:p>
        </p:txBody>
      </p:sp>
    </p:spTree>
    <p:extLst>
      <p:ext uri="{BB962C8B-B14F-4D97-AF65-F5344CB8AC3E}">
        <p14:creationId xmlns:p14="http://schemas.microsoft.com/office/powerpoint/2010/main" val="1692361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FD77C491-8EC5-430C-926A-A7AAACB9851C}" type="slidenum">
              <a:rPr lang="en-US" smtClean="0"/>
              <a:t>20</a:t>
            </a:fld>
            <a:endParaRPr lang="en-US"/>
          </a:p>
        </p:txBody>
      </p:sp>
    </p:spTree>
    <p:extLst>
      <p:ext uri="{BB962C8B-B14F-4D97-AF65-F5344CB8AC3E}">
        <p14:creationId xmlns:p14="http://schemas.microsoft.com/office/powerpoint/2010/main" val="5206789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Try out this free site for yourself</a:t>
            </a:r>
            <a:r>
              <a:rPr lang="en-US" baseline="0" dirty="0" smtClean="0"/>
              <a:t> or someone you know who has debt to pay to see how this works.  Once you have tried it, see how the plan changes if you focus on paying off the smallest debts first or the highest interest accounts first.  See how extra payments could be applied, and how much time and interest is saved.</a:t>
            </a:r>
            <a:endParaRPr lang="en-US" dirty="0"/>
          </a:p>
        </p:txBody>
      </p:sp>
      <p:sp>
        <p:nvSpPr>
          <p:cNvPr id="4" name="Slide Number Placeholder 3"/>
          <p:cNvSpPr>
            <a:spLocks noGrp="1"/>
          </p:cNvSpPr>
          <p:nvPr>
            <p:ph type="sldNum" sz="quarter" idx="10"/>
          </p:nvPr>
        </p:nvSpPr>
        <p:spPr/>
        <p:txBody>
          <a:bodyPr/>
          <a:lstStyle/>
          <a:p>
            <a:fld id="{EF35137C-2DE3-49E7-903E-A335E46BF6A3}" type="slidenum">
              <a:rPr lang="en-US" smtClean="0"/>
              <a:t>23</a:t>
            </a:fld>
            <a:endParaRPr lang="en-US" dirty="0"/>
          </a:p>
        </p:txBody>
      </p:sp>
    </p:spTree>
    <p:extLst>
      <p:ext uri="{BB962C8B-B14F-4D97-AF65-F5344CB8AC3E}">
        <p14:creationId xmlns:p14="http://schemas.microsoft.com/office/powerpoint/2010/main" val="41145481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Jane Doe only</a:t>
            </a:r>
            <a:r>
              <a:rPr lang="en-US" baseline="0" dirty="0" smtClean="0"/>
              <a:t> pays creditors what she is paying them now, without extra payments, she will pay off her last debt 5 years and 10 months from now.  If instead applies the same total amount each month to her debt and she “rolls up” her payments (meaning when one is paid off their payment gets applied to another bill) – she will be debt free in 1 year 9 months, saving 4 years of her life and over $1,000 in interest!  See how that’s accomplished in the next slide.</a:t>
            </a:r>
            <a:endParaRPr lang="en-US" dirty="0"/>
          </a:p>
        </p:txBody>
      </p:sp>
      <p:sp>
        <p:nvSpPr>
          <p:cNvPr id="4" name="Slide Number Placeholder 3"/>
          <p:cNvSpPr>
            <a:spLocks noGrp="1"/>
          </p:cNvSpPr>
          <p:nvPr>
            <p:ph type="sldNum" sz="quarter" idx="10"/>
          </p:nvPr>
        </p:nvSpPr>
        <p:spPr/>
        <p:txBody>
          <a:bodyPr/>
          <a:lstStyle/>
          <a:p>
            <a:fld id="{EF35137C-2DE3-49E7-903E-A335E46BF6A3}" type="slidenum">
              <a:rPr lang="en-US" smtClean="0"/>
              <a:t>24</a:t>
            </a:fld>
            <a:endParaRPr lang="en-US" dirty="0"/>
          </a:p>
        </p:txBody>
      </p:sp>
    </p:spTree>
    <p:extLst>
      <p:ext uri="{BB962C8B-B14F-4D97-AF65-F5344CB8AC3E}">
        <p14:creationId xmlns:p14="http://schemas.microsoft.com/office/powerpoint/2010/main" val="18773541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partial view of the “calendar”.  The full view is hard to read on one slide.  So what we don’t see is the car loan, computer loan or her Visa. Those 3 creditors get the normal payment</a:t>
            </a:r>
            <a:r>
              <a:rPr lang="en-US" baseline="0" dirty="0" smtClean="0"/>
              <a:t> each month (never less than it is today – even if the Visa lowers the required payment). Their payments go up when Target is paid off in January.  Put Jane Doe’s debts into www.PowerPay.org yourself to see the full calendar and the month and year she will be done.</a:t>
            </a:r>
          </a:p>
          <a:p>
            <a:endParaRPr lang="en-US" baseline="0" dirty="0" smtClean="0"/>
          </a:p>
          <a:p>
            <a:r>
              <a:rPr lang="en-US" baseline="0" dirty="0" smtClean="0"/>
              <a:t>I change the months listed on this slide each time I do this presentation so the first month shown is the month following my presentation (now its June). That way participants can relate to your description of what is happening on this slide.</a:t>
            </a:r>
          </a:p>
          <a:p>
            <a:endParaRPr lang="en-US" baseline="0" dirty="0" smtClean="0"/>
          </a:p>
          <a:p>
            <a:r>
              <a:rPr lang="en-US" baseline="0" dirty="0" smtClean="0"/>
              <a:t>Say to the class:  This </a:t>
            </a:r>
            <a:r>
              <a:rPr lang="en-US" baseline="0" dirty="0" err="1" smtClean="0"/>
              <a:t>PowerPay</a:t>
            </a:r>
            <a:r>
              <a:rPr lang="en-US" baseline="0" dirty="0" smtClean="0"/>
              <a:t> calendar guides your payments each month to save you the most time and interest, showing what to pay each month to each creditor. Explain that they are not seeing the last 3 creditors to make this information big enough to see, but they are getting their scheduled payments.  From June to September, nothing changes. However, since Mom is paid off in September, Mom’s payment gets added to Macy’s payment so she would send Macys $45 in October, while everyone else gets their normal payment.  In November, Mom and the dentist’s payment get added to the $20 for Macy’s to pay it off, and there is $8.62 left over to get added to the Target bill. In December, Mom, Macy’s, the dentist and Target’s payments are combined and she is nearly able to pay Target off. In January, the $135 from these 4 creditors pays off Target and then gets applied to the Visa, car and computer loans.</a:t>
            </a:r>
          </a:p>
          <a:p>
            <a:endParaRPr lang="en-US" baseline="0" dirty="0" smtClean="0"/>
          </a:p>
          <a:p>
            <a:r>
              <a:rPr lang="en-US" baseline="0" dirty="0" smtClean="0"/>
              <a:t>One of the nice side affects of </a:t>
            </a:r>
            <a:r>
              <a:rPr lang="en-US" baseline="0" dirty="0" err="1" smtClean="0"/>
              <a:t>PowerPay</a:t>
            </a:r>
            <a:r>
              <a:rPr lang="en-US" baseline="0" dirty="0" smtClean="0"/>
              <a:t> is that the debtor’s credit score improves with steady, on-time payments and the balances being paid down.</a:t>
            </a:r>
            <a:endParaRPr lang="en-US" dirty="0"/>
          </a:p>
        </p:txBody>
      </p:sp>
      <p:sp>
        <p:nvSpPr>
          <p:cNvPr id="4" name="Slide Number Placeholder 3"/>
          <p:cNvSpPr>
            <a:spLocks noGrp="1"/>
          </p:cNvSpPr>
          <p:nvPr>
            <p:ph type="sldNum" sz="quarter" idx="10"/>
          </p:nvPr>
        </p:nvSpPr>
        <p:spPr/>
        <p:txBody>
          <a:bodyPr/>
          <a:lstStyle/>
          <a:p>
            <a:fld id="{EF35137C-2DE3-49E7-903E-A335E46BF6A3}" type="slidenum">
              <a:rPr lang="en-US" smtClean="0"/>
              <a:t>25</a:t>
            </a:fld>
            <a:endParaRPr lang="en-US" dirty="0"/>
          </a:p>
        </p:txBody>
      </p:sp>
    </p:spTree>
    <p:extLst>
      <p:ext uri="{BB962C8B-B14F-4D97-AF65-F5344CB8AC3E}">
        <p14:creationId xmlns:p14="http://schemas.microsoft.com/office/powerpoint/2010/main" val="23336228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Say your retirement dream includes racing yachts, collecting antique dolls or starting a goat farm to make artisan cheese. Even if your only real passion is playing golf, your retirement plan should include a way to pay for it.</a:t>
            </a:r>
          </a:p>
          <a:p>
            <a:r>
              <a:rPr lang="en-US" sz="1200" kern="1200" dirty="0" smtClean="0">
                <a:solidFill>
                  <a:schemeClr val="tx1"/>
                </a:solidFill>
                <a:effectLst/>
                <a:latin typeface="+mn-lt"/>
                <a:ea typeface="+mn-ea"/>
                <a:cs typeface="+mn-cs"/>
              </a:rPr>
              <a:t>Harriet </a:t>
            </a:r>
            <a:r>
              <a:rPr lang="en-US" sz="1200" kern="1200" dirty="0" err="1" smtClean="0">
                <a:solidFill>
                  <a:schemeClr val="tx1"/>
                </a:solidFill>
                <a:effectLst/>
                <a:latin typeface="+mn-lt"/>
                <a:ea typeface="+mn-ea"/>
                <a:cs typeface="+mn-cs"/>
              </a:rPr>
              <a:t>Veenker</a:t>
            </a:r>
            <a:r>
              <a:rPr lang="en-US" sz="1200" kern="1200" dirty="0" smtClean="0">
                <a:solidFill>
                  <a:schemeClr val="tx1"/>
                </a:solidFill>
                <a:effectLst/>
                <a:latin typeface="+mn-lt"/>
                <a:ea typeface="+mn-ea"/>
                <a:cs typeface="+mn-cs"/>
              </a:rPr>
              <a:t>, a Certified Financial Planner in Aitkin, Minn., says it's especially easy for spending on hobbies and recreation to get out of hand during the early retirement years.</a:t>
            </a:r>
          </a:p>
          <a:p>
            <a:r>
              <a:rPr lang="en-US" sz="1200" kern="1200" dirty="0" smtClean="0">
                <a:solidFill>
                  <a:schemeClr val="tx1"/>
                </a:solidFill>
                <a:effectLst/>
                <a:latin typeface="+mn-lt"/>
                <a:ea typeface="+mn-ea"/>
                <a:cs typeface="+mn-cs"/>
              </a:rPr>
              <a:t>"Most new retirees tend to overspend in their first year or two because there is so much out there to do," </a:t>
            </a:r>
            <a:r>
              <a:rPr lang="en-US" sz="1200" kern="1200" dirty="0" err="1" smtClean="0">
                <a:solidFill>
                  <a:schemeClr val="tx1"/>
                </a:solidFill>
                <a:effectLst/>
                <a:latin typeface="+mn-lt"/>
                <a:ea typeface="+mn-ea"/>
                <a:cs typeface="+mn-cs"/>
              </a:rPr>
              <a:t>Veenker</a:t>
            </a:r>
            <a:r>
              <a:rPr lang="en-US" sz="1200" kern="1200" dirty="0" smtClean="0">
                <a:solidFill>
                  <a:schemeClr val="tx1"/>
                </a:solidFill>
                <a:effectLst/>
                <a:latin typeface="+mn-lt"/>
                <a:ea typeface="+mn-ea"/>
                <a:cs typeface="+mn-cs"/>
              </a:rPr>
              <a:t> says. "Some of the pension plans aren't helpful, because they'll let you take more out in the first five years -- because that's when you're really busy."</a:t>
            </a:r>
          </a:p>
          <a:p>
            <a:r>
              <a:rPr lang="en-US" sz="1200" kern="1200" dirty="0" err="1" smtClean="0">
                <a:solidFill>
                  <a:schemeClr val="tx1"/>
                </a:solidFill>
                <a:effectLst/>
                <a:latin typeface="+mn-lt"/>
                <a:ea typeface="+mn-ea"/>
                <a:cs typeface="+mn-cs"/>
              </a:rPr>
              <a:t>Veenker's</a:t>
            </a:r>
            <a:r>
              <a:rPr lang="en-US" sz="1200" kern="1200" dirty="0" smtClean="0">
                <a:solidFill>
                  <a:schemeClr val="tx1"/>
                </a:solidFill>
                <a:effectLst/>
                <a:latin typeface="+mn-lt"/>
                <a:ea typeface="+mn-ea"/>
                <a:cs typeface="+mn-cs"/>
              </a:rPr>
              <a:t> neighbor, a teacher in the Elk River, Minn., teachers' pension program, elected to take bigger payouts at the onset of retirement. "It is a decision that she has regretted, since the income was cut back after five years," says </a:t>
            </a:r>
            <a:r>
              <a:rPr lang="en-US" sz="1200" kern="1200" dirty="0" err="1" smtClean="0">
                <a:solidFill>
                  <a:schemeClr val="tx1"/>
                </a:solidFill>
                <a:effectLst/>
                <a:latin typeface="+mn-lt"/>
                <a:ea typeface="+mn-ea"/>
                <a:cs typeface="+mn-cs"/>
              </a:rPr>
              <a:t>Veenker</a:t>
            </a:r>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Make sure you have a spending plan that will fit your lifestyle and allow your retirement income to last for the long haul.</a:t>
            </a:r>
          </a:p>
          <a:p>
            <a:endParaRPr lang="en-US" dirty="0"/>
          </a:p>
        </p:txBody>
      </p:sp>
      <p:sp>
        <p:nvSpPr>
          <p:cNvPr id="4" name="Slide Number Placeholder 3"/>
          <p:cNvSpPr>
            <a:spLocks noGrp="1"/>
          </p:cNvSpPr>
          <p:nvPr>
            <p:ph type="sldNum" sz="quarter" idx="10"/>
          </p:nvPr>
        </p:nvSpPr>
        <p:spPr/>
        <p:txBody>
          <a:bodyPr/>
          <a:lstStyle/>
          <a:p>
            <a:fld id="{FD77C491-8EC5-430C-926A-A7AAACB9851C}" type="slidenum">
              <a:rPr lang="en-US" smtClean="0"/>
              <a:t>26</a:t>
            </a:fld>
            <a:endParaRPr lang="en-US"/>
          </a:p>
        </p:txBody>
      </p:sp>
    </p:spTree>
    <p:extLst>
      <p:ext uri="{BB962C8B-B14F-4D97-AF65-F5344CB8AC3E}">
        <p14:creationId xmlns:p14="http://schemas.microsoft.com/office/powerpoint/2010/main" val="24864154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Consider how much room you'll need in your retirement budget for home improvements --whether it's renovating your kitchen or bath with universal-design features, putting a master suite on the first floor or replacing an old roof.</a:t>
            </a:r>
          </a:p>
          <a:p>
            <a:r>
              <a:rPr lang="en-US" sz="1200" kern="1200" dirty="0" smtClean="0">
                <a:solidFill>
                  <a:schemeClr val="tx1"/>
                </a:solidFill>
                <a:effectLst/>
                <a:latin typeface="+mn-lt"/>
                <a:ea typeface="+mn-ea"/>
                <a:cs typeface="+mn-cs"/>
              </a:rPr>
              <a:t>Melissa </a:t>
            </a:r>
            <a:r>
              <a:rPr lang="en-US" sz="1200" kern="1200" dirty="0" err="1" smtClean="0">
                <a:solidFill>
                  <a:schemeClr val="tx1"/>
                </a:solidFill>
                <a:effectLst/>
                <a:latin typeface="+mn-lt"/>
                <a:ea typeface="+mn-ea"/>
                <a:cs typeface="+mn-cs"/>
              </a:rPr>
              <a:t>Motz</a:t>
            </a:r>
            <a:r>
              <a:rPr lang="en-US" sz="1200" kern="1200" dirty="0" smtClean="0">
                <a:solidFill>
                  <a:schemeClr val="tx1"/>
                </a:solidFill>
                <a:effectLst/>
                <a:latin typeface="+mn-lt"/>
                <a:ea typeface="+mn-ea"/>
                <a:cs typeface="+mn-cs"/>
              </a:rPr>
              <a:t>, a Certified Financial Planner in Harleysville, Pa., finds that her clients often underestimate what they will spend on home improvements during retirement. But while they may insist they're done with renovating, their plans often change later on.</a:t>
            </a:r>
          </a:p>
          <a:p>
            <a:r>
              <a:rPr lang="en-US" sz="1200" kern="1200" dirty="0" smtClean="0">
                <a:solidFill>
                  <a:schemeClr val="tx1"/>
                </a:solidFill>
                <a:effectLst/>
                <a:latin typeface="+mn-lt"/>
                <a:ea typeface="+mn-ea"/>
                <a:cs typeface="+mn-cs"/>
              </a:rPr>
              <a:t>"Just because you're retired doesn't mean you're all of a sudden going to stop wanting things," </a:t>
            </a:r>
            <a:r>
              <a:rPr lang="en-US" sz="1200" kern="1200" dirty="0" err="1" smtClean="0">
                <a:solidFill>
                  <a:schemeClr val="tx1"/>
                </a:solidFill>
                <a:effectLst/>
                <a:latin typeface="+mn-lt"/>
                <a:ea typeface="+mn-ea"/>
                <a:cs typeface="+mn-cs"/>
              </a:rPr>
              <a:t>Motz</a:t>
            </a:r>
            <a:r>
              <a:rPr lang="en-US" sz="1200" kern="1200" dirty="0" smtClean="0">
                <a:solidFill>
                  <a:schemeClr val="tx1"/>
                </a:solidFill>
                <a:effectLst/>
                <a:latin typeface="+mn-lt"/>
                <a:ea typeface="+mn-ea"/>
                <a:cs typeface="+mn-cs"/>
              </a:rPr>
              <a:t> says.</a:t>
            </a:r>
          </a:p>
          <a:p>
            <a:r>
              <a:rPr lang="en-US" sz="1200" kern="1200" dirty="0" smtClean="0">
                <a:solidFill>
                  <a:schemeClr val="tx1"/>
                </a:solidFill>
                <a:effectLst/>
                <a:latin typeface="+mn-lt"/>
                <a:ea typeface="+mn-ea"/>
                <a:cs typeface="+mn-cs"/>
              </a:rPr>
              <a:t>The one thing you shouldn't count on, says </a:t>
            </a:r>
            <a:r>
              <a:rPr lang="en-US" sz="1200" kern="1200" dirty="0" err="1" smtClean="0">
                <a:solidFill>
                  <a:schemeClr val="tx1"/>
                </a:solidFill>
                <a:effectLst/>
                <a:latin typeface="+mn-lt"/>
                <a:ea typeface="+mn-ea"/>
                <a:cs typeface="+mn-cs"/>
              </a:rPr>
              <a:t>Veenker</a:t>
            </a:r>
            <a:r>
              <a:rPr lang="en-US" sz="1200" kern="1200" dirty="0" smtClean="0">
                <a:solidFill>
                  <a:schemeClr val="tx1"/>
                </a:solidFill>
                <a:effectLst/>
                <a:latin typeface="+mn-lt"/>
                <a:ea typeface="+mn-ea"/>
                <a:cs typeface="+mn-cs"/>
              </a:rPr>
              <a:t>, is taking on a major debt -- like a home equity line of credit or second mortgage -- to finance the upgrade. She says it's better to think ahead about what needs are likely to come up and start saving for them now.</a:t>
            </a:r>
          </a:p>
          <a:p>
            <a:r>
              <a:rPr lang="en-US" sz="1200" kern="1200" dirty="0" smtClean="0">
                <a:solidFill>
                  <a:schemeClr val="tx1"/>
                </a:solidFill>
                <a:effectLst/>
                <a:latin typeface="+mn-lt"/>
                <a:ea typeface="+mn-ea"/>
                <a:cs typeface="+mn-cs"/>
              </a:rPr>
              <a:t>"If you've got a roof that's going to last 25 years, you divide the cost of the roof by 25 and that tells you what amount you have to save per year to be ready for the next roof," </a:t>
            </a:r>
            <a:r>
              <a:rPr lang="en-US" sz="1200" kern="1200" dirty="0" err="1" smtClean="0">
                <a:solidFill>
                  <a:schemeClr val="tx1"/>
                </a:solidFill>
                <a:effectLst/>
                <a:latin typeface="+mn-lt"/>
                <a:ea typeface="+mn-ea"/>
                <a:cs typeface="+mn-cs"/>
              </a:rPr>
              <a:t>Veenker</a:t>
            </a:r>
            <a:r>
              <a:rPr lang="en-US" sz="1200" kern="1200" dirty="0" smtClean="0">
                <a:solidFill>
                  <a:schemeClr val="tx1"/>
                </a:solidFill>
                <a:effectLst/>
                <a:latin typeface="+mn-lt"/>
                <a:ea typeface="+mn-ea"/>
                <a:cs typeface="+mn-cs"/>
              </a:rPr>
              <a:t> says.</a:t>
            </a:r>
          </a:p>
          <a:p>
            <a:endParaRPr lang="en-US" dirty="0"/>
          </a:p>
        </p:txBody>
      </p:sp>
      <p:sp>
        <p:nvSpPr>
          <p:cNvPr id="4" name="Slide Number Placeholder 3"/>
          <p:cNvSpPr>
            <a:spLocks noGrp="1"/>
          </p:cNvSpPr>
          <p:nvPr>
            <p:ph type="sldNum" sz="quarter" idx="10"/>
          </p:nvPr>
        </p:nvSpPr>
        <p:spPr/>
        <p:txBody>
          <a:bodyPr/>
          <a:lstStyle/>
          <a:p>
            <a:fld id="{FD77C491-8EC5-430C-926A-A7AAACB9851C}" type="slidenum">
              <a:rPr lang="en-US" smtClean="0"/>
              <a:t>27</a:t>
            </a:fld>
            <a:endParaRPr lang="en-US"/>
          </a:p>
        </p:txBody>
      </p:sp>
    </p:spTree>
    <p:extLst>
      <p:ext uri="{BB962C8B-B14F-4D97-AF65-F5344CB8AC3E}">
        <p14:creationId xmlns:p14="http://schemas.microsoft.com/office/powerpoint/2010/main" val="37311566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2">
                    <a:lumMod val="75000"/>
                  </a:schemeClr>
                </a:solidFill>
              </a:rPr>
              <a:t>Helping adult children financially is probably the biggest budget squeeze on retirees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Maybe your college kid has picked a major with dubious earning prospects, or you have an adult child who is already in financial trouble. If you know you could never resist a request for a helping hand, you'd better plan to have enough cash on hand to cover your generosity.</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Some who are still saving for retirement have put their future income at risk by helping their child purchase a home or pay for other expenses, she says.</a:t>
            </a:r>
          </a:p>
          <a:p>
            <a:endParaRPr lang="en-US" dirty="0"/>
          </a:p>
        </p:txBody>
      </p:sp>
      <p:sp>
        <p:nvSpPr>
          <p:cNvPr id="4" name="Slide Number Placeholder 3"/>
          <p:cNvSpPr>
            <a:spLocks noGrp="1"/>
          </p:cNvSpPr>
          <p:nvPr>
            <p:ph type="sldNum" sz="quarter" idx="10"/>
          </p:nvPr>
        </p:nvSpPr>
        <p:spPr/>
        <p:txBody>
          <a:bodyPr/>
          <a:lstStyle/>
          <a:p>
            <a:fld id="{FD77C491-8EC5-430C-926A-A7AAACB9851C}" type="slidenum">
              <a:rPr lang="en-US" smtClean="0"/>
              <a:t>28</a:t>
            </a:fld>
            <a:endParaRPr lang="en-US"/>
          </a:p>
        </p:txBody>
      </p:sp>
    </p:spTree>
    <p:extLst>
      <p:ext uri="{BB962C8B-B14F-4D97-AF65-F5344CB8AC3E}">
        <p14:creationId xmlns:p14="http://schemas.microsoft.com/office/powerpoint/2010/main" val="5250422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2">
                    <a:lumMod val="75000"/>
                  </a:schemeClr>
                </a:solidFill>
              </a:rPr>
              <a:t>Helping adult children financially is probably the biggest budget squeeze on retirees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Maybe your college kid has picked a major with dubious earning prospects, or you have an adult child who is already in financial trouble. If you know you could never resist a request for a helping hand, you'd better plan to have enough cash on hand to cover your generosity.</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Some who are still saving for retirement have put their future income at risk by helping their child purchase a home or pay for other expenses, she says.</a:t>
            </a:r>
          </a:p>
          <a:p>
            <a:endParaRPr lang="en-US" dirty="0"/>
          </a:p>
        </p:txBody>
      </p:sp>
      <p:sp>
        <p:nvSpPr>
          <p:cNvPr id="4" name="Slide Number Placeholder 3"/>
          <p:cNvSpPr>
            <a:spLocks noGrp="1"/>
          </p:cNvSpPr>
          <p:nvPr>
            <p:ph type="sldNum" sz="quarter" idx="10"/>
          </p:nvPr>
        </p:nvSpPr>
        <p:spPr/>
        <p:txBody>
          <a:bodyPr/>
          <a:lstStyle/>
          <a:p>
            <a:fld id="{FD77C491-8EC5-430C-926A-A7AAACB9851C}" type="slidenum">
              <a:rPr lang="en-US" smtClean="0"/>
              <a:t>29</a:t>
            </a:fld>
            <a:endParaRPr lang="en-US"/>
          </a:p>
        </p:txBody>
      </p:sp>
    </p:spTree>
    <p:extLst>
      <p:ext uri="{BB962C8B-B14F-4D97-AF65-F5344CB8AC3E}">
        <p14:creationId xmlns:p14="http://schemas.microsoft.com/office/powerpoint/2010/main" val="5250422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Obviously, the person who quits a job to care for one or more elders is giving up a paycheck. However, that person is giving up much more. </a:t>
            </a:r>
          </a:p>
          <a:p>
            <a:r>
              <a:rPr lang="en-US" b="1" dirty="0" smtClean="0">
                <a:effectLst/>
              </a:rPr>
              <a:t>Social Security</a:t>
            </a:r>
            <a:r>
              <a:rPr lang="en-US" dirty="0" smtClean="0">
                <a:effectLst/>
              </a:rPr>
              <a:t>: Even though, as a family caregiver, you will work very hard – often much harder than you would work at a paying job – your work hours won't show up on your Social Security record. Depending on the number of years you are officially unemployed, you not only lose the take-home wages, but you could have lost hundreds of dollars a month in Social Security benefits when you reach retirement age.</a:t>
            </a:r>
          </a:p>
          <a:p>
            <a:r>
              <a:rPr lang="en-US" b="1" dirty="0" smtClean="0">
                <a:effectLst/>
              </a:rPr>
              <a:t>Retirement plans</a:t>
            </a:r>
            <a:r>
              <a:rPr lang="en-US" dirty="0" smtClean="0">
                <a:effectLst/>
              </a:rPr>
              <a:t>: You miss out on an employer's retirement plan or a 401K match. If you aren't employed, you won't have the stress of watching your 401K fluctuate in value because you won't even have one. You'll have no retirement package unless you had a healthy retirement plan before you quit your job.</a:t>
            </a:r>
          </a:p>
          <a:p>
            <a:r>
              <a:rPr lang="en-US" b="1" dirty="0" smtClean="0">
                <a:effectLst/>
              </a:rPr>
              <a:t>Job skills</a:t>
            </a:r>
            <a:r>
              <a:rPr lang="en-US" dirty="0" smtClean="0">
                <a:effectLst/>
              </a:rPr>
              <a:t>: Your job skills may become out of date while you care for your elders, as others in your field move ahead.</a:t>
            </a:r>
          </a:p>
          <a:p>
            <a:r>
              <a:rPr lang="en-US" b="1" dirty="0" smtClean="0">
                <a:effectLst/>
              </a:rPr>
              <a:t>Re-entering the workforce</a:t>
            </a:r>
            <a:r>
              <a:rPr lang="en-US" dirty="0" smtClean="0">
                <a:effectLst/>
              </a:rPr>
              <a:t>: If you are unemployed it's harder to get a new job than if you are currently employed. In today's tight job market, re-entering the workforce may not be easy.</a:t>
            </a:r>
          </a:p>
          <a:p>
            <a:r>
              <a:rPr lang="en-US" b="1" dirty="0" smtClean="0">
                <a:effectLst/>
              </a:rPr>
              <a:t>Your age</a:t>
            </a:r>
            <a:r>
              <a:rPr lang="en-US" dirty="0" smtClean="0">
                <a:effectLst/>
              </a:rPr>
              <a:t>: You are aging as you are caregiving. Age discrimination when hiring is illegal, but employers can find other ostensible reasons for not hiring you – such as out-of-date skills.</a:t>
            </a:r>
          </a:p>
          <a:p>
            <a:r>
              <a:rPr lang="en-US" b="1" dirty="0" smtClean="0">
                <a:effectLst/>
              </a:rPr>
              <a:t>Caregiver isolation</a:t>
            </a:r>
            <a:r>
              <a:rPr lang="en-US" dirty="0" smtClean="0">
                <a:effectLst/>
              </a:rPr>
              <a:t>: Not everyone is cut out to be a full-time caregiver. You may find that while you are glad not to be juggling a job and your caregiving responsibilities, you miss the work atmosphere. You miss your paycheck. You miss the social interaction you had as an employed person.</a:t>
            </a:r>
          </a:p>
          <a:p>
            <a:endParaRPr lang="en-US" dirty="0"/>
          </a:p>
        </p:txBody>
      </p:sp>
      <p:sp>
        <p:nvSpPr>
          <p:cNvPr id="4" name="Slide Number Placeholder 3"/>
          <p:cNvSpPr>
            <a:spLocks noGrp="1"/>
          </p:cNvSpPr>
          <p:nvPr>
            <p:ph type="sldNum" sz="quarter" idx="10"/>
          </p:nvPr>
        </p:nvSpPr>
        <p:spPr/>
        <p:txBody>
          <a:bodyPr/>
          <a:lstStyle/>
          <a:p>
            <a:fld id="{FD77C491-8EC5-430C-926A-A7AAACB9851C}" type="slidenum">
              <a:rPr lang="en-US" smtClean="0"/>
              <a:t>30</a:t>
            </a:fld>
            <a:endParaRPr lang="en-US"/>
          </a:p>
        </p:txBody>
      </p:sp>
    </p:spTree>
    <p:extLst>
      <p:ext uri="{BB962C8B-B14F-4D97-AF65-F5344CB8AC3E}">
        <p14:creationId xmlns:p14="http://schemas.microsoft.com/office/powerpoint/2010/main" val="20474484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Obviously, the person who quits a job to care for one or more elders is giving up a paycheck. However, that person is giving up much more. </a:t>
            </a:r>
          </a:p>
          <a:p>
            <a:r>
              <a:rPr lang="en-US" b="1" dirty="0" smtClean="0">
                <a:effectLst/>
              </a:rPr>
              <a:t>Social Security</a:t>
            </a:r>
            <a:r>
              <a:rPr lang="en-US" dirty="0" smtClean="0">
                <a:effectLst/>
              </a:rPr>
              <a:t>: Even though, as a family caregiver, you will work very hard – often much harder than you would work at a paying job – your work hours won't show up on your Social Security record. Depending on the number of years you are officially unemployed, you not only lose the take-home wages, but you could have lost hundreds of dollars a month in Social Security benefits when you reach retirement age.</a:t>
            </a:r>
          </a:p>
          <a:p>
            <a:r>
              <a:rPr lang="en-US" b="1" dirty="0" smtClean="0">
                <a:effectLst/>
              </a:rPr>
              <a:t>Retirement plans</a:t>
            </a:r>
            <a:r>
              <a:rPr lang="en-US" dirty="0" smtClean="0">
                <a:effectLst/>
              </a:rPr>
              <a:t>: You miss out on an employer's retirement plan or a 401K match. If you aren't employed, you won't have the stress of watching your 401K fluctuate in value because you won't even have one. You'll have no retirement package unless you had a healthy retirement plan before you quit your job.</a:t>
            </a:r>
          </a:p>
          <a:p>
            <a:r>
              <a:rPr lang="en-US" b="1" dirty="0" smtClean="0">
                <a:effectLst/>
              </a:rPr>
              <a:t>Job skills</a:t>
            </a:r>
            <a:r>
              <a:rPr lang="en-US" dirty="0" smtClean="0">
                <a:effectLst/>
              </a:rPr>
              <a:t>: Your job skills may become out of date while you care for your elders, as others in your field move ahead.</a:t>
            </a:r>
          </a:p>
          <a:p>
            <a:r>
              <a:rPr lang="en-US" b="1" dirty="0" smtClean="0">
                <a:effectLst/>
              </a:rPr>
              <a:t>Re-entering the workforce</a:t>
            </a:r>
            <a:r>
              <a:rPr lang="en-US" dirty="0" smtClean="0">
                <a:effectLst/>
              </a:rPr>
              <a:t>: If you are unemployed it's harder to get a new job than if you are currently employed. In today's tight job market, re-entering the workforce may not be easy.</a:t>
            </a:r>
          </a:p>
          <a:p>
            <a:r>
              <a:rPr lang="en-US" b="1" dirty="0" smtClean="0">
                <a:effectLst/>
              </a:rPr>
              <a:t>Your age</a:t>
            </a:r>
            <a:r>
              <a:rPr lang="en-US" dirty="0" smtClean="0">
                <a:effectLst/>
              </a:rPr>
              <a:t>: You are aging as you are caregiving. Age discrimination when hiring is illegal, but employers can find other ostensible reasons for not hiring you – such as out-of-date skills.</a:t>
            </a:r>
          </a:p>
          <a:p>
            <a:r>
              <a:rPr lang="en-US" b="1" dirty="0" smtClean="0">
                <a:effectLst/>
              </a:rPr>
              <a:t>Caregiver isolation</a:t>
            </a:r>
            <a:r>
              <a:rPr lang="en-US" dirty="0" smtClean="0">
                <a:effectLst/>
              </a:rPr>
              <a:t>: Not everyone is cut out to be a full-time caregiver. You may find that while you are glad not to be juggling a job and your caregiving responsibilities, you miss the work atmosphere. You miss your paycheck. You miss the social interaction you had as an employed person.</a:t>
            </a:r>
          </a:p>
          <a:p>
            <a:endParaRPr lang="en-US" dirty="0"/>
          </a:p>
        </p:txBody>
      </p:sp>
      <p:sp>
        <p:nvSpPr>
          <p:cNvPr id="4" name="Slide Number Placeholder 3"/>
          <p:cNvSpPr>
            <a:spLocks noGrp="1"/>
          </p:cNvSpPr>
          <p:nvPr>
            <p:ph type="sldNum" sz="quarter" idx="10"/>
          </p:nvPr>
        </p:nvSpPr>
        <p:spPr/>
        <p:txBody>
          <a:bodyPr/>
          <a:lstStyle/>
          <a:p>
            <a:fld id="{FD77C491-8EC5-430C-926A-A7AAACB9851C}" type="slidenum">
              <a:rPr lang="en-US" smtClean="0"/>
              <a:t>31</a:t>
            </a:fld>
            <a:endParaRPr lang="en-US"/>
          </a:p>
        </p:txBody>
      </p:sp>
    </p:spTree>
    <p:extLst>
      <p:ext uri="{BB962C8B-B14F-4D97-AF65-F5344CB8AC3E}">
        <p14:creationId xmlns:p14="http://schemas.microsoft.com/office/powerpoint/2010/main" val="20474484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Where Will Your Retirement Money Come From?</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For many people, retirement income may come from a variety of sources. Here’s a quick review of the six main sources:</a:t>
            </a:r>
          </a:p>
          <a:p>
            <a:r>
              <a:rPr lang="en-US" sz="1200" b="1" kern="1200" dirty="0" smtClean="0">
                <a:solidFill>
                  <a:schemeClr val="tx1"/>
                </a:solidFill>
                <a:effectLst/>
                <a:latin typeface="+mn-lt"/>
                <a:ea typeface="+mn-ea"/>
                <a:cs typeface="+mn-cs"/>
              </a:rPr>
              <a:t>Social Security</a:t>
            </a:r>
            <a:r>
              <a:rPr lang="en-US" sz="1200" kern="1200" dirty="0" smtClean="0">
                <a:solidFill>
                  <a:schemeClr val="tx1"/>
                </a:solidFill>
                <a:effectLst/>
                <a:latin typeface="+mn-lt"/>
                <a:ea typeface="+mn-ea"/>
                <a:cs typeface="+mn-cs"/>
              </a:rPr>
              <a:t> is the government-administered retirement income program. Workers become eligible after paying Social Security taxes for 10 years. Benefits are based on each worker’s 35 highest earning years. If there are fewer than 35 years of earnings, non-earning years are averaged in as zero. In 2016, the average monthly benefit is estimated at $1,345.¹</a:t>
            </a:r>
          </a:p>
          <a:p>
            <a:r>
              <a:rPr lang="en-US" sz="1200" b="1" kern="1200" dirty="0" smtClean="0">
                <a:solidFill>
                  <a:schemeClr val="tx1"/>
                </a:solidFill>
                <a:effectLst/>
                <a:latin typeface="+mn-lt"/>
                <a:ea typeface="+mn-ea"/>
                <a:cs typeface="+mn-cs"/>
              </a:rPr>
              <a:t>Personal Savings and Investments.  </a:t>
            </a:r>
            <a:r>
              <a:rPr lang="en-US" sz="1200" kern="1200" dirty="0" smtClean="0">
                <a:solidFill>
                  <a:schemeClr val="tx1"/>
                </a:solidFill>
                <a:effectLst/>
                <a:latin typeface="+mn-lt"/>
                <a:ea typeface="+mn-ea"/>
                <a:cs typeface="+mn-cs"/>
              </a:rPr>
              <a:t>One survey found that 66% of today’s workers expected that their personal savings and investments outside their IRAs and employer-sponsored retirement plans will be either a major or minor source of retirement funds. The same survey found that only 44% of current retirees report personal savings and investments are a source of funds.²</a:t>
            </a:r>
          </a:p>
          <a:p>
            <a:r>
              <a:rPr lang="en-US" sz="1200" b="1" kern="1200" dirty="0" smtClean="0">
                <a:solidFill>
                  <a:schemeClr val="tx1"/>
                </a:solidFill>
                <a:effectLst/>
                <a:latin typeface="+mn-lt"/>
                <a:ea typeface="+mn-ea"/>
                <a:cs typeface="+mn-cs"/>
              </a:rPr>
              <a:t>Individual Retirement Accounts.  </a:t>
            </a:r>
            <a:r>
              <a:rPr lang="en-US" sz="1200" kern="1200" dirty="0" smtClean="0">
                <a:solidFill>
                  <a:schemeClr val="tx1"/>
                </a:solidFill>
                <a:effectLst/>
                <a:latin typeface="+mn-lt"/>
                <a:ea typeface="+mn-ea"/>
                <a:cs typeface="+mn-cs"/>
              </a:rPr>
              <a:t>Traditional IRAs have been around since 1974. Contributions you make to a traditional IRA may be fully or partially deductible, depending on your individual circumstances. Distributions from a traditional IRA are taxed as ordinary income and, if taken before age 59½, may be subject to a 10% federal income tax penalty. Generally, once you reach age 70½, you must begin taking required minimum distributions.</a:t>
            </a:r>
          </a:p>
          <a:p>
            <a:r>
              <a:rPr lang="en-US" sz="1200" kern="1200" dirty="0" smtClean="0">
                <a:solidFill>
                  <a:schemeClr val="tx1"/>
                </a:solidFill>
                <a:effectLst/>
                <a:latin typeface="+mn-lt"/>
                <a:ea typeface="+mn-ea"/>
                <a:cs typeface="+mn-cs"/>
              </a:rPr>
              <a:t>Roth IRAs were created in 1997. Roth IRA contributions cannot be made by taxpayers with high incomes. To qualify for the tax-free and penalty-free withdrawal of earnings, Roth IRA distributions must meet a five-year holding requirement and occur after age 59½. Tax-free and penalty-free withdrawal also can be taken under certain other circumstances, such as a result of the owner’s death. The original Roth IRA owner is not required to take minimum annual withdrawals.</a:t>
            </a:r>
          </a:p>
          <a:p>
            <a:r>
              <a:rPr lang="en-US" sz="1200" b="1" kern="1200" dirty="0" smtClean="0">
                <a:solidFill>
                  <a:schemeClr val="tx1"/>
                </a:solidFill>
                <a:effectLst/>
                <a:latin typeface="+mn-lt"/>
                <a:ea typeface="+mn-ea"/>
                <a:cs typeface="+mn-cs"/>
              </a:rPr>
              <a:t>Defined Contribution Plans.  </a:t>
            </a:r>
            <a:r>
              <a:rPr lang="en-US" sz="1200" kern="1200" dirty="0" smtClean="0">
                <a:solidFill>
                  <a:schemeClr val="tx1"/>
                </a:solidFill>
                <a:effectLst/>
                <a:latin typeface="+mn-lt"/>
                <a:ea typeface="+mn-ea"/>
                <a:cs typeface="+mn-cs"/>
              </a:rPr>
              <a:t>Well over one-third of workers are eligible to participate in a defined–contribution plan such as a 401(k), 403(b), or 457 plan.³ Eligible workers can set aside a portion of their pre-tax income into an account, which then accumulates tax deferred.</a:t>
            </a:r>
          </a:p>
          <a:p>
            <a:r>
              <a:rPr lang="en-US" sz="1200" kern="1200" dirty="0" smtClean="0">
                <a:solidFill>
                  <a:schemeClr val="tx1"/>
                </a:solidFill>
                <a:effectLst/>
                <a:latin typeface="+mn-lt"/>
                <a:ea typeface="+mn-ea"/>
                <a:cs typeface="+mn-cs"/>
              </a:rPr>
              <a:t>Distributions from defined contribution plans are taxed as ordinary income and, if taken before age 59½, may be subject to a 10% federal income tax penalty. Generally, once you reach age 70½, you must begin taking required minimum distributions.</a:t>
            </a:r>
          </a:p>
          <a:p>
            <a:r>
              <a:rPr lang="en-US" sz="1200" b="1" kern="1200" dirty="0" smtClean="0">
                <a:solidFill>
                  <a:schemeClr val="tx1"/>
                </a:solidFill>
                <a:effectLst/>
                <a:latin typeface="+mn-lt"/>
                <a:ea typeface="+mn-ea"/>
                <a:cs typeface="+mn-cs"/>
              </a:rPr>
              <a:t>Defined Benefit Plans.  </a:t>
            </a:r>
            <a:r>
              <a:rPr lang="en-US" sz="1200" kern="1200" dirty="0" smtClean="0">
                <a:solidFill>
                  <a:schemeClr val="tx1"/>
                </a:solidFill>
                <a:effectLst/>
                <a:latin typeface="+mn-lt"/>
                <a:ea typeface="+mn-ea"/>
                <a:cs typeface="+mn-cs"/>
              </a:rPr>
              <a:t>Defined benefit plans are “traditional” pensions—employer–sponsored plans under which benefits, rather than contributions, are defined. Benefits are normally based on factors such as salary history and duration of employment. The number of traditional pension plans has dropped dramatically during the past 30 years. </a:t>
            </a:r>
          </a:p>
          <a:p>
            <a:r>
              <a:rPr lang="en-US" sz="1200" b="1" kern="1200" dirty="0" smtClean="0">
                <a:solidFill>
                  <a:schemeClr val="tx1"/>
                </a:solidFill>
                <a:effectLst/>
                <a:latin typeface="+mn-lt"/>
                <a:ea typeface="+mn-ea"/>
                <a:cs typeface="+mn-cs"/>
              </a:rPr>
              <a:t>Continued Employment.  </a:t>
            </a:r>
            <a:r>
              <a:rPr lang="en-US" sz="1200" kern="1200" dirty="0" smtClean="0">
                <a:solidFill>
                  <a:schemeClr val="tx1"/>
                </a:solidFill>
                <a:effectLst/>
                <a:latin typeface="+mn-lt"/>
                <a:ea typeface="+mn-ea"/>
                <a:cs typeface="+mn-cs"/>
              </a:rPr>
              <a:t>In a recent survey, 67% of workers stated that they planned to keep working in retirement. In contrast, only 25% of retirees reported that continued employment was a major or minor source of retirement income.⁴</a:t>
            </a:r>
          </a:p>
          <a:p>
            <a:endParaRPr lang="en-US" b="1" dirty="0"/>
          </a:p>
        </p:txBody>
      </p:sp>
      <p:sp>
        <p:nvSpPr>
          <p:cNvPr id="4" name="Slide Number Placeholder 3"/>
          <p:cNvSpPr>
            <a:spLocks noGrp="1"/>
          </p:cNvSpPr>
          <p:nvPr>
            <p:ph type="sldNum" sz="quarter" idx="10"/>
          </p:nvPr>
        </p:nvSpPr>
        <p:spPr/>
        <p:txBody>
          <a:bodyPr/>
          <a:lstStyle/>
          <a:p>
            <a:fld id="{FD77C491-8EC5-430C-926A-A7AAACB9851C}" type="slidenum">
              <a:rPr lang="en-US" smtClean="0"/>
              <a:t>5</a:t>
            </a:fld>
            <a:endParaRPr lang="en-US"/>
          </a:p>
        </p:txBody>
      </p:sp>
    </p:spTree>
    <p:extLst>
      <p:ext uri="{BB962C8B-B14F-4D97-AF65-F5344CB8AC3E}">
        <p14:creationId xmlns:p14="http://schemas.microsoft.com/office/powerpoint/2010/main" val="16177805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If you expect to be involved in caring for a parent or in-law after you stop working, factor these potential costs into your retirement plan.</a:t>
            </a:r>
          </a:p>
          <a:p>
            <a:r>
              <a:rPr lang="en-US" sz="1200" kern="1200" dirty="0" smtClean="0">
                <a:solidFill>
                  <a:schemeClr val="tx1"/>
                </a:solidFill>
                <a:effectLst/>
                <a:latin typeface="+mn-lt"/>
                <a:ea typeface="+mn-ea"/>
                <a:cs typeface="+mn-cs"/>
              </a:rPr>
              <a:t>A serious illness might have the parent moving in with you or needing help to pay medical bills or for nursing home care. Or you might be pitching in to pay bills, buy groceries and take care of household maintenance for a parent who is struggling financially but wants to stay in their own home.</a:t>
            </a:r>
          </a:p>
          <a:p>
            <a:r>
              <a:rPr lang="en-US" sz="1200" kern="1200" dirty="0" smtClean="0">
                <a:solidFill>
                  <a:schemeClr val="tx1"/>
                </a:solidFill>
                <a:effectLst/>
                <a:latin typeface="+mn-lt"/>
                <a:ea typeface="+mn-ea"/>
                <a:cs typeface="+mn-cs"/>
              </a:rPr>
              <a:t>"Talk about things ahead of time," </a:t>
            </a:r>
            <a:r>
              <a:rPr lang="en-US" sz="1200" kern="1200" dirty="0" err="1" smtClean="0">
                <a:solidFill>
                  <a:schemeClr val="tx1"/>
                </a:solidFill>
                <a:effectLst/>
                <a:latin typeface="+mn-lt"/>
                <a:ea typeface="+mn-ea"/>
                <a:cs typeface="+mn-cs"/>
              </a:rPr>
              <a:t>Veenker</a:t>
            </a:r>
            <a:r>
              <a:rPr lang="en-US" sz="1200" kern="1200" dirty="0" smtClean="0">
                <a:solidFill>
                  <a:schemeClr val="tx1"/>
                </a:solidFill>
                <a:effectLst/>
                <a:latin typeface="+mn-lt"/>
                <a:ea typeface="+mn-ea"/>
                <a:cs typeface="+mn-cs"/>
              </a:rPr>
              <a:t> says. "Make sure there is an overall awareness of what each person can do, and see if that matches up with what the parents think might work for them."</a:t>
            </a:r>
          </a:p>
          <a:p>
            <a:r>
              <a:rPr lang="en-US" sz="1200" kern="1200" dirty="0" smtClean="0">
                <a:solidFill>
                  <a:schemeClr val="tx1"/>
                </a:solidFill>
                <a:effectLst/>
                <a:latin typeface="+mn-lt"/>
                <a:ea typeface="+mn-ea"/>
                <a:cs typeface="+mn-cs"/>
              </a:rPr>
              <a:t>This is also a good time to discuss with elderly parents what </a:t>
            </a:r>
            <a:r>
              <a:rPr lang="en-US" sz="1200" kern="1200" dirty="0" err="1" smtClean="0">
                <a:solidFill>
                  <a:schemeClr val="tx1"/>
                </a:solidFill>
                <a:effectLst/>
                <a:latin typeface="+mn-lt"/>
                <a:ea typeface="+mn-ea"/>
                <a:cs typeface="+mn-cs"/>
              </a:rPr>
              <a:t>Veenker</a:t>
            </a:r>
            <a:r>
              <a:rPr lang="en-US" sz="1200" kern="1200" dirty="0" smtClean="0">
                <a:solidFill>
                  <a:schemeClr val="tx1"/>
                </a:solidFill>
                <a:effectLst/>
                <a:latin typeface="+mn-lt"/>
                <a:ea typeface="+mn-ea"/>
                <a:cs typeface="+mn-cs"/>
              </a:rPr>
              <a:t> calls "the cornerstones of estate planning " -- a will or trust, a power of attorney and a living will -- so that you know what their wishes are while they are still able to tell you.</a:t>
            </a:r>
          </a:p>
          <a:p>
            <a:endParaRPr lang="en-US" dirty="0"/>
          </a:p>
        </p:txBody>
      </p:sp>
      <p:sp>
        <p:nvSpPr>
          <p:cNvPr id="4" name="Slide Number Placeholder 3"/>
          <p:cNvSpPr>
            <a:spLocks noGrp="1"/>
          </p:cNvSpPr>
          <p:nvPr>
            <p:ph type="sldNum" sz="quarter" idx="10"/>
          </p:nvPr>
        </p:nvSpPr>
        <p:spPr/>
        <p:txBody>
          <a:bodyPr/>
          <a:lstStyle/>
          <a:p>
            <a:fld id="{FD77C491-8EC5-430C-926A-A7AAACB9851C}" type="slidenum">
              <a:rPr lang="en-US" smtClean="0"/>
              <a:t>32</a:t>
            </a:fld>
            <a:endParaRPr lang="en-US"/>
          </a:p>
        </p:txBody>
      </p:sp>
    </p:spTree>
    <p:extLst>
      <p:ext uri="{BB962C8B-B14F-4D97-AF65-F5344CB8AC3E}">
        <p14:creationId xmlns:p14="http://schemas.microsoft.com/office/powerpoint/2010/main" val="12892582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$104.90 Medicare Part B covers doctor visits and medical services, which can be deducted from SS check.</a:t>
            </a:r>
            <a:endParaRPr lang="en-US" dirty="0"/>
          </a:p>
        </p:txBody>
      </p:sp>
      <p:sp>
        <p:nvSpPr>
          <p:cNvPr id="4" name="Slide Number Placeholder 3"/>
          <p:cNvSpPr>
            <a:spLocks noGrp="1"/>
          </p:cNvSpPr>
          <p:nvPr>
            <p:ph type="sldNum" sz="quarter" idx="10"/>
          </p:nvPr>
        </p:nvSpPr>
        <p:spPr/>
        <p:txBody>
          <a:bodyPr/>
          <a:lstStyle/>
          <a:p>
            <a:fld id="{FD77C491-8EC5-430C-926A-A7AAACB9851C}" type="slidenum">
              <a:rPr lang="en-US" smtClean="0"/>
              <a:t>34</a:t>
            </a:fld>
            <a:endParaRPr lang="en-US"/>
          </a:p>
        </p:txBody>
      </p:sp>
    </p:spTree>
    <p:extLst>
      <p:ext uri="{BB962C8B-B14F-4D97-AF65-F5344CB8AC3E}">
        <p14:creationId xmlns:p14="http://schemas.microsoft.com/office/powerpoint/2010/main" val="42829590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3811541-04F3-44EE-9BEE-4AF86AC3FC88}" type="slidenum">
              <a:rPr lang="en-US" altLang="en-US"/>
              <a:pPr>
                <a:defRPr/>
              </a:pPr>
              <a:t>35</a:t>
            </a:fld>
            <a:endParaRPr lang="en-US" altLang="en-US"/>
          </a:p>
        </p:txBody>
      </p:sp>
      <p:sp>
        <p:nvSpPr>
          <p:cNvPr id="296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7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90000"/>
              </a:lnSpc>
            </a:pPr>
            <a:r>
              <a:rPr lang="en-US" altLang="en-US" sz="900" b="1" dirty="0"/>
              <a:t>1. What’s your annual income and what does it cost to live? </a:t>
            </a:r>
            <a:r>
              <a:rPr lang="en-US" altLang="en-US" sz="900" dirty="0"/>
              <a:t>The first question on the mind of a widow (or widower) who hasn’t paid much attention to money is, “Do I have enough?” It’s terrifying not to know.</a:t>
            </a:r>
          </a:p>
          <a:p>
            <a:pPr>
              <a:lnSpc>
                <a:spcPct val="90000"/>
              </a:lnSpc>
            </a:pPr>
            <a:r>
              <a:rPr lang="en-US" altLang="en-US" sz="900" dirty="0"/>
              <a:t>To forestall this shock, you and your spouse should create a budget file. Show all the sources of income available after the first spouse dies and the current annual amounts. Subtract your expenses, including taxes. That gives your survivor a road map, showing roughly how she (or he) should be able to get by.</a:t>
            </a:r>
          </a:p>
          <a:p>
            <a:pPr>
              <a:lnSpc>
                <a:spcPct val="90000"/>
              </a:lnSpc>
            </a:pPr>
            <a:r>
              <a:rPr lang="en-US" altLang="en-US" sz="900" dirty="0"/>
              <a:t>To get your mind around how well you’re jointly managing money today, consider signing up for one of the free money-management services online. You enter all your financial accounts—bank, investment, loan and credit card. The service tracks your income and outgo, and what your investments are worth.</a:t>
            </a:r>
          </a:p>
          <a:p>
            <a:pPr>
              <a:lnSpc>
                <a:spcPct val="90000"/>
              </a:lnSpc>
            </a:pPr>
            <a:r>
              <a:rPr lang="en-US" altLang="en-US" sz="900" dirty="0"/>
              <a:t>2. </a:t>
            </a:r>
            <a:r>
              <a:rPr lang="en-US" altLang="en-US" sz="900" b="1" dirty="0"/>
              <a:t>What to do with lump sums? </a:t>
            </a:r>
            <a:r>
              <a:rPr lang="en-US" altLang="en-US" sz="900" dirty="0"/>
              <a:t>If the survivor will collect life insurance or an inheritance, discuss how to handle it. Attach a note to the policy or the will to help you remember the conversation.</a:t>
            </a:r>
            <a:endParaRPr lang="en-US" altLang="en-US" sz="900" b="1" dirty="0"/>
          </a:p>
          <a:p>
            <a:pPr>
              <a:lnSpc>
                <a:spcPct val="90000"/>
              </a:lnSpc>
            </a:pPr>
            <a:r>
              <a:rPr lang="en-US" altLang="en-US" sz="900" b="1" dirty="0"/>
              <a:t>3. How to handle existing investments? </a:t>
            </a:r>
            <a:r>
              <a:rPr lang="en-US" altLang="en-US" sz="900" dirty="0"/>
              <a:t>Some widows start reading financial books and discover the little secret that simple investing isn’t hard. They hold some of the money in the bank or a money fund, to help pay expenses over the next three to five years, and invest the rest in low-cost mutual funds that own stocks and bonds. Others, however, may never feel confident managing money. Husbands do them a favor by having a tested financial adviser already in place.</a:t>
            </a:r>
            <a:endParaRPr lang="en-US" altLang="en-US" sz="900" b="1" dirty="0"/>
          </a:p>
          <a:p>
            <a:pPr>
              <a:lnSpc>
                <a:spcPct val="90000"/>
              </a:lnSpc>
            </a:pPr>
            <a:r>
              <a:rPr lang="en-US" altLang="en-US" sz="900" b="1" dirty="0"/>
              <a:t>4. What about drug coverage, long-term care and life insurance on the surviving spouse? </a:t>
            </a:r>
            <a:r>
              <a:rPr lang="en-US" altLang="en-US" sz="900" dirty="0"/>
              <a:t>Discuss what to keep, what to update (such as correct beneficiaries) and what to cancel (for example, the survivor might not need life insurance). Attach a “reminder” note to each policy.</a:t>
            </a:r>
            <a:endParaRPr lang="en-US" altLang="en-US" sz="900" b="1" dirty="0"/>
          </a:p>
          <a:p>
            <a:pPr>
              <a:lnSpc>
                <a:spcPct val="90000"/>
              </a:lnSpc>
            </a:pPr>
            <a:r>
              <a:rPr lang="en-US" altLang="en-US" sz="900" b="1" dirty="0"/>
              <a:t>5. Where are all the financial records? </a:t>
            </a:r>
            <a:r>
              <a:rPr lang="en-US" altLang="en-US" sz="900" dirty="0"/>
              <a:t>Gather into labeled folders: bank records (and the key to the safe deposit box); passwords to online accounts; Social Security number; retirement plans and other investments; insurance policies; wills, trusts, health care proxy and power of attorney; loans; deeds; buy-sell agreements with a business partner; employee benefits; records of any money you’re owed; personal papers such as a marriage certificate; recent tax returns; bankruptcy records, to prevent a widow from being dunned for a debt that the court discharged; and the names and contacts of your advisers—broker, planner, insurance agent. After a period of sheer terror, most survivors get their minds around their money. Your plan, as a couple, should be to skip the terror phase and move directly to peace.</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From AARP Bulletin, Sept 2014</a:t>
            </a:r>
          </a:p>
          <a:p>
            <a:r>
              <a:rPr lang="en-US" altLang="en-US" smtClean="0"/>
              <a:t>Many people who are eligible to retire prefer to keep working. Sometimes it’s the money or keeping their health insurance. Bout often it’s because they like their jobs and the people they work with.  So think if you’re really ready to give it up—</a:t>
            </a:r>
          </a:p>
          <a:p>
            <a:endParaRPr lang="en-US" altLang="en-US" smtClean="0"/>
          </a:p>
          <a:p>
            <a:r>
              <a:rPr lang="en-US" altLang="en-US" smtClean="0"/>
              <a:t>Retirement can last a long time.  At age 65 men are expected to live for another 17½ years, women for another 20 years…too long to be a couch potato.  </a:t>
            </a:r>
          </a:p>
          <a:p>
            <a:r>
              <a:rPr lang="en-US" altLang="en-US" smtClean="0"/>
              <a:t>How will retirement change my life?</a:t>
            </a:r>
          </a:p>
          <a:p>
            <a:pPr lvl="1"/>
            <a:r>
              <a:rPr lang="en-US" altLang="en-US" smtClean="0"/>
              <a:t>Time for what you want to do: movies, sports, learn language or piano: you control your time and your activities</a:t>
            </a:r>
          </a:p>
          <a:p>
            <a:r>
              <a:rPr lang="en-US" altLang="en-US" smtClean="0"/>
              <a:t> </a:t>
            </a:r>
          </a:p>
        </p:txBody>
      </p:sp>
      <p:sp>
        <p:nvSpPr>
          <p:cNvPr id="4" name="Slide Number Placeholder 3"/>
          <p:cNvSpPr>
            <a:spLocks noGrp="1"/>
          </p:cNvSpPr>
          <p:nvPr>
            <p:ph type="sldNum" sz="quarter" idx="5"/>
          </p:nvPr>
        </p:nvSpPr>
        <p:spPr/>
        <p:txBody>
          <a:bodyPr/>
          <a:lstStyle/>
          <a:p>
            <a:pPr>
              <a:defRPr/>
            </a:pPr>
            <a:fld id="{E78FFC88-1129-4547-8FC2-0BF74371B7D7}" type="slidenum">
              <a:rPr lang="en-US" smtClean="0"/>
              <a:pPr>
                <a:defRPr/>
              </a:pPr>
              <a:t>36</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Happy retirees are those who know what they're going to do when they are no longer working. They've thought about how they're going to spend their days. Those who wake up one day and decide to stop working tend to be miserable trying to fill their days.</a:t>
            </a:r>
            <a:endParaRPr lang="en-US" dirty="0" smtClean="0"/>
          </a:p>
          <a:p>
            <a:endParaRPr lang="en-US" altLang="en-US" dirty="0" smtClean="0"/>
          </a:p>
          <a:p>
            <a:r>
              <a:rPr lang="en-US" altLang="en-US" dirty="0" smtClean="0"/>
              <a:t>From AARP Bulletin, Sept 2014</a:t>
            </a:r>
          </a:p>
          <a:p>
            <a:r>
              <a:rPr lang="en-US" altLang="en-US" dirty="0" smtClean="0"/>
              <a:t>Many people who are eligible to retire prefer to keep working. Sometimes it’s the money or keeping their health insurance. Bout often it’s because they like their jobs and the people they work with.  So think if you’re really ready to give it up—</a:t>
            </a:r>
          </a:p>
          <a:p>
            <a:endParaRPr lang="en-US" altLang="en-US" dirty="0" smtClean="0"/>
          </a:p>
          <a:p>
            <a:r>
              <a:rPr lang="en-US" altLang="en-US" dirty="0" smtClean="0"/>
              <a:t>Retirement can last a long time.  At age 65 men are expected to live for another 17½ years, women for another 20 years…too long to be a couch potato.  </a:t>
            </a:r>
          </a:p>
          <a:p>
            <a:r>
              <a:rPr lang="en-US" altLang="en-US" dirty="0" smtClean="0"/>
              <a:t>How will retirement change my life?</a:t>
            </a:r>
          </a:p>
          <a:p>
            <a:pPr lvl="1"/>
            <a:r>
              <a:rPr lang="en-US" altLang="en-US" dirty="0" smtClean="0"/>
              <a:t>Time for what you want to do: movies, sports, learn language or piano: you control your time and your activities</a:t>
            </a:r>
          </a:p>
          <a:p>
            <a:r>
              <a:rPr lang="en-US" altLang="en-US" dirty="0" smtClean="0"/>
              <a:t> </a:t>
            </a:r>
          </a:p>
        </p:txBody>
      </p:sp>
      <p:sp>
        <p:nvSpPr>
          <p:cNvPr id="4" name="Slide Number Placeholder 3"/>
          <p:cNvSpPr>
            <a:spLocks noGrp="1"/>
          </p:cNvSpPr>
          <p:nvPr>
            <p:ph type="sldNum" sz="quarter" idx="5"/>
          </p:nvPr>
        </p:nvSpPr>
        <p:spPr/>
        <p:txBody>
          <a:bodyPr/>
          <a:lstStyle/>
          <a:p>
            <a:pPr>
              <a:defRPr/>
            </a:pPr>
            <a:fld id="{E78FFC88-1129-4547-8FC2-0BF74371B7D7}" type="slidenum">
              <a:rPr lang="en-US" smtClean="0"/>
              <a:pPr>
                <a:defRPr/>
              </a:pPr>
              <a:t>37</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Speaking of “playbooks”…</a:t>
            </a:r>
            <a:endParaRPr lang="en-US" dirty="0"/>
          </a:p>
        </p:txBody>
      </p:sp>
      <p:sp>
        <p:nvSpPr>
          <p:cNvPr id="4" name="Slide Number Placeholder 3"/>
          <p:cNvSpPr>
            <a:spLocks noGrp="1"/>
          </p:cNvSpPr>
          <p:nvPr>
            <p:ph type="sldNum" sz="quarter" idx="10"/>
          </p:nvPr>
        </p:nvSpPr>
        <p:spPr/>
        <p:txBody>
          <a:bodyPr/>
          <a:lstStyle/>
          <a:p>
            <a:fld id="{FD77C491-8EC5-430C-926A-A7AAACB9851C}" type="slidenum">
              <a:rPr lang="en-US" smtClean="0"/>
              <a:t>40</a:t>
            </a:fld>
            <a:endParaRPr lang="en-US"/>
          </a:p>
        </p:txBody>
      </p:sp>
    </p:spTree>
    <p:extLst>
      <p:ext uri="{BB962C8B-B14F-4D97-AF65-F5344CB8AC3E}">
        <p14:creationId xmlns:p14="http://schemas.microsoft.com/office/powerpoint/2010/main" val="1407299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Retirement age</a:t>
            </a:r>
            <a:r>
              <a:rPr lang="en-US" baseline="0" dirty="0" smtClean="0"/>
              <a:t> is 66 for most baby boomers. </a:t>
            </a:r>
            <a:r>
              <a:rPr lang="en-US" sz="2800" dirty="0" smtClean="0">
                <a:solidFill>
                  <a:schemeClr val="tx2">
                    <a:lumMod val="50000"/>
                  </a:schemeClr>
                </a:solidFill>
              </a:rPr>
              <a:t>Monthly payment reduced if you sign up before full retirement age</a:t>
            </a:r>
          </a:p>
          <a:p>
            <a:r>
              <a:rPr lang="en-US" sz="2800" dirty="0" smtClean="0">
                <a:solidFill>
                  <a:schemeClr val="tx2">
                    <a:lumMod val="50000"/>
                  </a:schemeClr>
                </a:solidFill>
              </a:rPr>
              <a:t>Benefit increase 8% each year you delay until age 70</a:t>
            </a:r>
          </a:p>
          <a:p>
            <a:pPr lvl="1"/>
            <a:r>
              <a:rPr lang="en-US" sz="2400" dirty="0" smtClean="0">
                <a:solidFill>
                  <a:schemeClr val="tx2">
                    <a:lumMod val="50000"/>
                  </a:schemeClr>
                </a:solidFill>
              </a:rPr>
              <a:t>Waiting allows you to claim larger payments</a:t>
            </a:r>
          </a:p>
          <a:p>
            <a:pPr lvl="1"/>
            <a:r>
              <a:rPr lang="en-US" sz="2400" dirty="0" smtClean="0">
                <a:solidFill>
                  <a:schemeClr val="tx2">
                    <a:lumMod val="50000"/>
                  </a:schemeClr>
                </a:solidFill>
              </a:rPr>
              <a:t>helps when you need it most later in life</a:t>
            </a:r>
          </a:p>
          <a:p>
            <a:endParaRPr lang="en-US" dirty="0"/>
          </a:p>
        </p:txBody>
      </p:sp>
      <p:sp>
        <p:nvSpPr>
          <p:cNvPr id="4" name="Slide Number Placeholder 3"/>
          <p:cNvSpPr>
            <a:spLocks noGrp="1"/>
          </p:cNvSpPr>
          <p:nvPr>
            <p:ph type="sldNum" sz="quarter" idx="10"/>
          </p:nvPr>
        </p:nvSpPr>
        <p:spPr/>
        <p:txBody>
          <a:bodyPr/>
          <a:lstStyle/>
          <a:p>
            <a:fld id="{FD77C491-8EC5-430C-926A-A7AAACB9851C}" type="slidenum">
              <a:rPr lang="en-US" smtClean="0"/>
              <a:t>6</a:t>
            </a:fld>
            <a:endParaRPr lang="en-US"/>
          </a:p>
        </p:txBody>
      </p:sp>
    </p:spTree>
    <p:extLst>
      <p:ext uri="{BB962C8B-B14F-4D97-AF65-F5344CB8AC3E}">
        <p14:creationId xmlns:p14="http://schemas.microsoft.com/office/powerpoint/2010/main" val="24915685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728A47B-4601-4B37-8D9F-D0CECCE0EAA3}" type="slidenum">
              <a:rPr lang="en-US"/>
              <a:pPr>
                <a:defRPr/>
              </a:pPr>
              <a:t>7</a:t>
            </a:fld>
            <a:endParaRPr lang="en-US"/>
          </a:p>
        </p:txBody>
      </p:sp>
      <p:sp>
        <p:nvSpPr>
          <p:cNvPr id="235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If you make installment repayments on a debt, you have an unusual opportunity to save and invest after making the last payment on the debt. Simply continue to make the payments-but to your savings account</a:t>
            </a:r>
          </a:p>
          <a:p>
            <a:r>
              <a:rPr lang="en-US" altLang="en-US" sz="1200" b="1" dirty="0" smtClean="0">
                <a:solidFill>
                  <a:schemeClr val="tx2">
                    <a:lumMod val="50000"/>
                  </a:schemeClr>
                </a:solidFill>
              </a:rPr>
              <a:t>Make installment payments </a:t>
            </a:r>
            <a:r>
              <a:rPr lang="en-US" altLang="en-US" sz="1200" dirty="0" smtClean="0">
                <a:solidFill>
                  <a:schemeClr val="tx2">
                    <a:lumMod val="50000"/>
                  </a:schemeClr>
                </a:solidFill>
              </a:rPr>
              <a:t>to savings when debt is paid off</a:t>
            </a:r>
          </a:p>
          <a:p>
            <a:r>
              <a:rPr lang="en-US" altLang="en-US" sz="1200" b="1" dirty="0" smtClean="0">
                <a:solidFill>
                  <a:schemeClr val="tx2">
                    <a:lumMod val="50000"/>
                  </a:schemeClr>
                </a:solidFill>
              </a:rPr>
              <a:t>Break a habit: </a:t>
            </a:r>
            <a:r>
              <a:rPr lang="en-US" altLang="en-US" sz="1200" dirty="0" smtClean="0">
                <a:solidFill>
                  <a:schemeClr val="tx2">
                    <a:lumMod val="50000"/>
                  </a:schemeClr>
                </a:solidFill>
              </a:rPr>
              <a:t>put aside the money you would have spent</a:t>
            </a:r>
          </a:p>
          <a:p>
            <a:r>
              <a:rPr lang="en-US" altLang="en-US" sz="1200" b="1" dirty="0" smtClean="0">
                <a:solidFill>
                  <a:schemeClr val="tx2">
                    <a:lumMod val="50000"/>
                  </a:schemeClr>
                </a:solidFill>
              </a:rPr>
              <a:t>Scrimp one month a year:  </a:t>
            </a:r>
            <a:r>
              <a:rPr lang="en-US" altLang="en-US" sz="1200" dirty="0" smtClean="0">
                <a:solidFill>
                  <a:schemeClr val="tx2">
                    <a:lumMod val="50000"/>
                  </a:schemeClr>
                </a:solidFill>
              </a:rPr>
              <a:t>free up money to save toward your goal</a:t>
            </a:r>
          </a:p>
          <a:p>
            <a:endParaRPr lang="en-US" altLang="en-US" dirty="0" smtClean="0"/>
          </a:p>
          <a:p>
            <a:endParaRPr lang="en-US" altLang="en-US" dirty="0" smtClean="0"/>
          </a:p>
          <a:p>
            <a:r>
              <a:rPr lang="en-US" altLang="en-US" dirty="0" smtClean="0"/>
              <a:t>If you gave up your lattes for one month or didn’t smoke, or buy anything from vending machines, or just didn’t go shopping, how much would you have?   If you make a concerted effort to scrimp on all expenses one month each year, you can accumulate a sizeable amount of money in one month to save or invest.  To accomplish this goal, cut back on some planned expenditures and question every possible expense. Knowing this level of frugality will end after 30 days will help motivate you toward success.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B2AADDC-5CA0-4F8F-B7D7-06DA532828DF}" type="slidenum">
              <a:rPr lang="en-US"/>
              <a:pPr>
                <a:defRPr/>
              </a:pPr>
              <a:t>9</a:t>
            </a:fld>
            <a:endParaRPr lang="en-US"/>
          </a:p>
        </p:txBody>
      </p:sp>
      <p:sp>
        <p:nvSpPr>
          <p:cNvPr id="2253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You should “pay yourself” every time you receive income-that is, you should treat saving and investing as a fixed expense in your budget.</a:t>
            </a:r>
          </a:p>
          <a:p>
            <a:endParaRPr lang="en-US" altLang="en-US" smtClean="0"/>
          </a:p>
          <a:p>
            <a:r>
              <a:rPr lang="en-US" altLang="en-US" smtClean="0"/>
              <a:t>Make saving and investing automatic. Arrange to have funds automatically transferred from your bank or credit union to another financial institution or an investment account.  You can save and invest every payday in your employer’s 401(k) retirement plan. After taking these steps, you have to take action </a:t>
            </a:r>
            <a:r>
              <a:rPr lang="en-US" altLang="en-US" b="1" i="1" smtClean="0"/>
              <a:t>not </a:t>
            </a:r>
            <a:r>
              <a:rPr lang="en-US" altLang="en-US" smtClean="0"/>
              <a:t>to save, making it easier to continue saving.</a:t>
            </a:r>
          </a:p>
          <a:p>
            <a:endParaRPr lang="en-US" altLang="en-US" smtClean="0"/>
          </a:p>
          <a:p>
            <a:r>
              <a:rPr lang="en-US" altLang="en-US" smtClean="0"/>
              <a:t>Save-don’t spend-extra funds. When unexpected money arrives, you will be able to add substantially to your savings.  Examples of extra money might include a year-end bonus from an employer, a commission check, a raise in pay, money gifts, and income tax refunds. In addition, when budgeted costs do not exceed income for a given time period, you could save part of the surplus.</a:t>
            </a:r>
            <a:endParaRPr lang="en-US" altLang="en-US" b="1" i="1"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dirty="0" smtClean="0"/>
              <a:t>A: Withdrawals from your </a:t>
            </a:r>
            <a:r>
              <a:rPr lang="en-US" sz="2800" dirty="0" smtClean="0">
                <a:hlinkClick r:id="rId3"/>
              </a:rPr>
              <a:t>Traditional IRA</a:t>
            </a:r>
            <a:r>
              <a:rPr lang="en-US" sz="2800" dirty="0" smtClean="0"/>
              <a:t> will be treated as ordinary income, and if you are under age 59.5 when the </a:t>
            </a:r>
            <a:r>
              <a:rPr lang="en-US" sz="2800" dirty="0" smtClean="0">
                <a:hlinkClick r:id="rId4"/>
              </a:rPr>
              <a:t>distribution</a:t>
            </a:r>
            <a:r>
              <a:rPr lang="en-US" sz="2800" dirty="0" smtClean="0"/>
              <a:t> occurs, the amount will be subject to an </a:t>
            </a:r>
            <a:r>
              <a:rPr lang="en-US" sz="2800" dirty="0" smtClean="0">
                <a:hlinkClick r:id="rId5"/>
              </a:rPr>
              <a:t>early-withdrawal</a:t>
            </a:r>
            <a:r>
              <a:rPr lang="en-US" sz="2800" dirty="0" smtClean="0"/>
              <a:t> penalty of 10% (of the amount withdrawn). The amount will be exempted from the early-withdrawal penalty if you meet one of the following exceptions:</a:t>
            </a:r>
          </a:p>
          <a:p>
            <a:r>
              <a:rPr lang="en-US" sz="2800" dirty="0" smtClean="0"/>
              <a:t>-You plan to use the distribution towards the purchase or rebuilding of a </a:t>
            </a:r>
            <a:r>
              <a:rPr lang="en-US" sz="2800" dirty="0" smtClean="0">
                <a:hlinkClick r:id="rId6"/>
              </a:rPr>
              <a:t>first home</a:t>
            </a:r>
            <a:r>
              <a:rPr lang="en-US" sz="2800" dirty="0" smtClean="0"/>
              <a:t> for yourself or a qualified family member (limited to $10,000 per lifetime).</a:t>
            </a:r>
            <a:br>
              <a:rPr lang="en-US" sz="2800" dirty="0" smtClean="0"/>
            </a:br>
            <a:r>
              <a:rPr lang="en-US" sz="2800" dirty="0" smtClean="0"/>
              <a:t>-You become disabled before the distribution occurs. </a:t>
            </a:r>
            <a:br>
              <a:rPr lang="en-US" sz="2800" dirty="0" smtClean="0"/>
            </a:br>
            <a:r>
              <a:rPr lang="en-US" sz="2800" dirty="0" smtClean="0"/>
              <a:t>-Your beneficiary receives the assets after your death.</a:t>
            </a:r>
            <a:br>
              <a:rPr lang="en-US" sz="2800" dirty="0" smtClean="0"/>
            </a:br>
            <a:r>
              <a:rPr lang="en-US" sz="2800" dirty="0" smtClean="0"/>
              <a:t>-You use the assets for medical expenses for which you were not reimbursed.*</a:t>
            </a:r>
            <a:br>
              <a:rPr lang="en-US" sz="2800" dirty="0" smtClean="0"/>
            </a:br>
            <a:r>
              <a:rPr lang="en-US" sz="2800" dirty="0" smtClean="0"/>
              <a:t>-Your distribution is part of a SEPP program.</a:t>
            </a:r>
            <a:br>
              <a:rPr lang="en-US" sz="2800" dirty="0" smtClean="0"/>
            </a:br>
            <a:r>
              <a:rPr lang="en-US" sz="2800" dirty="0" smtClean="0"/>
              <a:t>-You use the assets for higher-education expenses.* </a:t>
            </a:r>
            <a:br>
              <a:rPr lang="en-US" sz="2800" dirty="0" smtClean="0"/>
            </a:br>
            <a:r>
              <a:rPr lang="en-US" sz="2800" dirty="0" smtClean="0"/>
              <a:t>-You use the assets to pay for medical insurance after you lose your job.*</a:t>
            </a:r>
            <a:br>
              <a:rPr lang="en-US" sz="2800" dirty="0" smtClean="0"/>
            </a:br>
            <a:r>
              <a:rPr lang="en-US" sz="2800" dirty="0" smtClean="0"/>
              <a:t>-The assets are distributed as a result of an IRS levy.</a:t>
            </a:r>
            <a:br>
              <a:rPr lang="en-US" sz="2800" dirty="0" smtClean="0"/>
            </a:br>
            <a:r>
              <a:rPr lang="en-US" sz="2800" dirty="0" smtClean="0"/>
              <a:t>-The amount distributed is a return on non-deductible contributions. </a:t>
            </a:r>
          </a:p>
          <a:p>
            <a:r>
              <a:rPr lang="en-US" sz="2800" dirty="0" smtClean="0"/>
              <a:t>* Limitations apply</a:t>
            </a:r>
          </a:p>
          <a:p>
            <a:pPr marL="0" lvl="1" indent="0">
              <a:buFont typeface="Arial" panose="020B0604020202020204" pitchFamily="34" charset="0"/>
              <a:buNone/>
            </a:pPr>
            <a:r>
              <a:rPr lang="en-US" b="1" dirty="0" smtClean="0">
                <a:solidFill>
                  <a:schemeClr val="tx2">
                    <a:lumMod val="50000"/>
                  </a:schemeClr>
                </a:solidFill>
              </a:rPr>
              <a:t>Withdrawals in retirement are taxed</a:t>
            </a:r>
          </a:p>
          <a:p>
            <a:pPr lvl="1"/>
            <a:r>
              <a:rPr lang="en-US" sz="2400" dirty="0" smtClean="0">
                <a:solidFill>
                  <a:schemeClr val="tx2">
                    <a:lumMod val="50000"/>
                  </a:schemeClr>
                </a:solidFill>
              </a:rPr>
              <a:t>Minimum distribution required at 70½ unless spouse is sole beneficiary of IRA</a:t>
            </a:r>
            <a:r>
              <a:rPr lang="en-US" sz="2400" baseline="0" dirty="0" smtClean="0">
                <a:solidFill>
                  <a:schemeClr val="tx2">
                    <a:lumMod val="50000"/>
                  </a:schemeClr>
                </a:solidFill>
              </a:rPr>
              <a:t> </a:t>
            </a:r>
            <a:r>
              <a:rPr lang="en-US" sz="2400" dirty="0" smtClean="0">
                <a:solidFill>
                  <a:schemeClr val="tx2">
                    <a:lumMod val="50000"/>
                  </a:schemeClr>
                </a:solidFill>
              </a:rPr>
              <a:t>or is more than 10 </a:t>
            </a:r>
            <a:r>
              <a:rPr lang="en-US" sz="2400" dirty="0" err="1" smtClean="0">
                <a:solidFill>
                  <a:schemeClr val="tx2">
                    <a:lumMod val="50000"/>
                  </a:schemeClr>
                </a:solidFill>
              </a:rPr>
              <a:t>yrs</a:t>
            </a:r>
            <a:r>
              <a:rPr lang="en-US" sz="2400" dirty="0" smtClean="0">
                <a:solidFill>
                  <a:schemeClr val="tx2">
                    <a:lumMod val="50000"/>
                  </a:schemeClr>
                </a:solidFill>
              </a:rPr>
              <a:t> younger than you </a:t>
            </a:r>
          </a:p>
          <a:p>
            <a:endParaRPr lang="en-US" dirty="0"/>
          </a:p>
        </p:txBody>
      </p:sp>
      <p:sp>
        <p:nvSpPr>
          <p:cNvPr id="4" name="Slide Number Placeholder 3"/>
          <p:cNvSpPr>
            <a:spLocks noGrp="1"/>
          </p:cNvSpPr>
          <p:nvPr>
            <p:ph type="sldNum" sz="quarter" idx="10"/>
          </p:nvPr>
        </p:nvSpPr>
        <p:spPr/>
        <p:txBody>
          <a:bodyPr/>
          <a:lstStyle/>
          <a:p>
            <a:fld id="{FD77C491-8EC5-430C-926A-A7AAACB9851C}" type="slidenum">
              <a:rPr lang="en-US" smtClean="0"/>
              <a:t>10</a:t>
            </a:fld>
            <a:endParaRPr lang="en-US"/>
          </a:p>
        </p:txBody>
      </p:sp>
    </p:spTree>
    <p:extLst>
      <p:ext uri="{BB962C8B-B14F-4D97-AF65-F5344CB8AC3E}">
        <p14:creationId xmlns:p14="http://schemas.microsoft.com/office/powerpoint/2010/main" val="40149636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A6BEEFF-47E7-4082-9379-A393A9F2662B}" type="slidenum">
              <a:rPr lang="en-US"/>
              <a:pPr>
                <a:defRPr/>
              </a:pPr>
              <a:t>16</a:t>
            </a:fld>
            <a:endParaRPr lang="en-US"/>
          </a:p>
        </p:txBody>
      </p:sp>
      <p:sp>
        <p:nvSpPr>
          <p:cNvPr id="307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smtClean="0"/>
              <a:t>A house is not a retirement plan!</a:t>
            </a:r>
            <a:r>
              <a:rPr lang="en-US" altLang="en-US" smtClean="0"/>
              <a:t> It may be your biggest asset, but housing prices fluctuate. You still need other forms of savings. </a:t>
            </a:r>
          </a:p>
          <a:p>
            <a:r>
              <a:rPr lang="en-US" altLang="en-US" smtClean="0"/>
              <a:t>And even if you don’t require assisted living or skilled nursing services, you may find that you need to pay people to help with some of the more physically demanding tasks around the house – shoveling snow, unclogging a drain, yard work, etc... </a:t>
            </a:r>
          </a:p>
          <a:p>
            <a:endParaRPr lang="en-US" altLang="en-US" smtClean="0"/>
          </a:p>
          <a:p>
            <a:r>
              <a:rPr lang="en-US" altLang="en-US" b="1" smtClean="0"/>
              <a:t>Get More Home for Your Money</a:t>
            </a:r>
            <a:endParaRPr lang="en-US" altLang="en-US" smtClean="0"/>
          </a:p>
          <a:p>
            <a:r>
              <a:rPr lang="en-US" altLang="en-US" smtClean="0"/>
              <a:t>A twist on the downsizing option is moving to a less-expensive part of the country. You may get more home for your dollar and still have money left over. Be sure to check out local and state tax rates in the potential new area. Think through social and family issues as well, since you may be moving to an area where you need to develop new friendships and a support network.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Your family home may be more space</a:t>
            </a:r>
            <a:r>
              <a:rPr lang="en-US" baseline="0" dirty="0" smtClean="0"/>
              <a:t> and a bigger expense than you need. If you move to a house that costs significantly less, you can add the proceeds of the sale to your next egg. A smaller place could additionally reduce your tax, maintenance and utility bills. Downsizing is also a good opportunity to </a:t>
            </a:r>
            <a:r>
              <a:rPr lang="en-US" baseline="0" dirty="0" err="1" smtClean="0"/>
              <a:t>seell</a:t>
            </a:r>
            <a:r>
              <a:rPr lang="en-US" baseline="0" dirty="0" smtClean="0"/>
              <a:t> some of the stuff you have accumulated through decades of family life.</a:t>
            </a:r>
          </a:p>
          <a:p>
            <a:r>
              <a:rPr lang="en-US" sz="1200" b="1" kern="1200" dirty="0" smtClean="0">
                <a:solidFill>
                  <a:schemeClr val="tx1"/>
                </a:solidFill>
                <a:effectLst/>
                <a:latin typeface="+mn-lt"/>
                <a:ea typeface="+mn-ea"/>
                <a:cs typeface="+mn-cs"/>
              </a:rPr>
              <a:t>1. Planning to stay in the family home</a:t>
            </a:r>
            <a:br>
              <a:rPr lang="en-US" sz="1200" b="1"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About three in five retirees decided to stay in their home for their golden years. But that may not be the smartest decision. Rising upkeep costs, renovations and property taxes could make the house too expensive to manage.  The house also may not be suitable for aging in place. “People don't want to let go because they feel like they are betraying the memories,” he says.</a:t>
            </a:r>
          </a:p>
          <a:p>
            <a:r>
              <a:rPr lang="en-US" sz="1200" b="1" kern="1200" dirty="0" smtClean="0">
                <a:solidFill>
                  <a:schemeClr val="tx1"/>
                </a:solidFill>
                <a:effectLst/>
                <a:latin typeface="+mn-lt"/>
                <a:ea typeface="+mn-ea"/>
                <a:cs typeface="+mn-cs"/>
              </a:rPr>
              <a:t>Solution:</a:t>
            </a:r>
            <a:r>
              <a:rPr lang="en-US" sz="1200" kern="1200" dirty="0" smtClean="0">
                <a:solidFill>
                  <a:schemeClr val="tx1"/>
                </a:solidFill>
                <a:effectLst/>
                <a:latin typeface="+mn-lt"/>
                <a:ea typeface="+mn-ea"/>
                <a:cs typeface="+mn-cs"/>
              </a:rPr>
              <a:t> Add up the money you’ve spent on your home over the last five years and divide by 5 to get a snapshot of your annual costs. Then, increase that number by 2-5 percent to account for inflation. If it’s too costly for you to handle, consider downsizing or moving to a senior community.</a:t>
            </a:r>
          </a:p>
          <a:p>
            <a:endParaRPr lang="en-US" dirty="0"/>
          </a:p>
        </p:txBody>
      </p:sp>
      <p:sp>
        <p:nvSpPr>
          <p:cNvPr id="4" name="Slide Number Placeholder 3"/>
          <p:cNvSpPr>
            <a:spLocks noGrp="1"/>
          </p:cNvSpPr>
          <p:nvPr>
            <p:ph type="sldNum" sz="quarter" idx="10"/>
          </p:nvPr>
        </p:nvSpPr>
        <p:spPr/>
        <p:txBody>
          <a:bodyPr/>
          <a:lstStyle/>
          <a:p>
            <a:fld id="{FD77C491-8EC5-430C-926A-A7AAACB9851C}" type="slidenum">
              <a:rPr lang="en-US" smtClean="0"/>
              <a:t>17</a:t>
            </a:fld>
            <a:endParaRPr lang="en-US"/>
          </a:p>
        </p:txBody>
      </p:sp>
    </p:spTree>
    <p:extLst>
      <p:ext uri="{BB962C8B-B14F-4D97-AF65-F5344CB8AC3E}">
        <p14:creationId xmlns:p14="http://schemas.microsoft.com/office/powerpoint/2010/main" val="22989437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Happy retirees are those who know what they're going to do when they are no longer working. They've thought about how they're going to spend their days. Those who wake up one day and decide to stop working tend to be miserable trying to fill their days.</a:t>
            </a:r>
            <a:endParaRPr lang="en-US" dirty="0"/>
          </a:p>
        </p:txBody>
      </p:sp>
      <p:sp>
        <p:nvSpPr>
          <p:cNvPr id="4" name="Slide Number Placeholder 3"/>
          <p:cNvSpPr>
            <a:spLocks noGrp="1"/>
          </p:cNvSpPr>
          <p:nvPr>
            <p:ph type="sldNum" sz="quarter" idx="10"/>
          </p:nvPr>
        </p:nvSpPr>
        <p:spPr/>
        <p:txBody>
          <a:bodyPr/>
          <a:lstStyle/>
          <a:p>
            <a:fld id="{FD77C491-8EC5-430C-926A-A7AAACB9851C}" type="slidenum">
              <a:rPr lang="en-US" smtClean="0"/>
              <a:t>18</a:t>
            </a:fld>
            <a:endParaRPr lang="en-US"/>
          </a:p>
        </p:txBody>
      </p:sp>
    </p:spTree>
    <p:extLst>
      <p:ext uri="{BB962C8B-B14F-4D97-AF65-F5344CB8AC3E}">
        <p14:creationId xmlns:p14="http://schemas.microsoft.com/office/powerpoint/2010/main" val="40336006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E2A4926-F972-461B-89B0-0D4C2F5B9E1A}" type="datetimeFigureOut">
              <a:rPr lang="en-US" smtClean="0"/>
              <a:t>10/17/2016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7F2636-7405-465C-A38E-F778FB2CFD87}" type="slidenum">
              <a:rPr lang="en-US" smtClean="0"/>
              <a:t>‹#›</a:t>
            </a:fld>
            <a:endParaRPr lang="en-US"/>
          </a:p>
        </p:txBody>
      </p:sp>
    </p:spTree>
    <p:extLst>
      <p:ext uri="{BB962C8B-B14F-4D97-AF65-F5344CB8AC3E}">
        <p14:creationId xmlns:p14="http://schemas.microsoft.com/office/powerpoint/2010/main" val="29329048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2A4926-F972-461B-89B0-0D4C2F5B9E1A}" type="datetimeFigureOut">
              <a:rPr lang="en-US" smtClean="0"/>
              <a:t>10/17/2016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7F2636-7405-465C-A38E-F778FB2CFD87}" type="slidenum">
              <a:rPr lang="en-US" smtClean="0"/>
              <a:t>‹#›</a:t>
            </a:fld>
            <a:endParaRPr lang="en-US"/>
          </a:p>
        </p:txBody>
      </p:sp>
    </p:spTree>
    <p:extLst>
      <p:ext uri="{BB962C8B-B14F-4D97-AF65-F5344CB8AC3E}">
        <p14:creationId xmlns:p14="http://schemas.microsoft.com/office/powerpoint/2010/main" val="16374986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2A4926-F972-461B-89B0-0D4C2F5B9E1A}" type="datetimeFigureOut">
              <a:rPr lang="en-US" smtClean="0"/>
              <a:t>10/17/2016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7F2636-7405-465C-A38E-F778FB2CFD87}" type="slidenum">
              <a:rPr lang="en-US" smtClean="0"/>
              <a:t>‹#›</a:t>
            </a:fld>
            <a:endParaRPr lang="en-US"/>
          </a:p>
        </p:txBody>
      </p:sp>
    </p:spTree>
    <p:extLst>
      <p:ext uri="{BB962C8B-B14F-4D97-AF65-F5344CB8AC3E}">
        <p14:creationId xmlns:p14="http://schemas.microsoft.com/office/powerpoint/2010/main" val="24383055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2A4926-F972-461B-89B0-0D4C2F5B9E1A}" type="datetimeFigureOut">
              <a:rPr lang="en-US" smtClean="0"/>
              <a:t>10/17/2016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7F2636-7405-465C-A38E-F778FB2CFD87}" type="slidenum">
              <a:rPr lang="en-US" smtClean="0"/>
              <a:t>‹#›</a:t>
            </a:fld>
            <a:endParaRPr lang="en-US"/>
          </a:p>
        </p:txBody>
      </p:sp>
    </p:spTree>
    <p:extLst>
      <p:ext uri="{BB962C8B-B14F-4D97-AF65-F5344CB8AC3E}">
        <p14:creationId xmlns:p14="http://schemas.microsoft.com/office/powerpoint/2010/main" val="2490514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E2A4926-F972-461B-89B0-0D4C2F5B9E1A}" type="datetimeFigureOut">
              <a:rPr lang="en-US" smtClean="0"/>
              <a:t>10/17/2016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7F2636-7405-465C-A38E-F778FB2CFD87}" type="slidenum">
              <a:rPr lang="en-US" smtClean="0"/>
              <a:t>‹#›</a:t>
            </a:fld>
            <a:endParaRPr lang="en-US"/>
          </a:p>
        </p:txBody>
      </p:sp>
    </p:spTree>
    <p:extLst>
      <p:ext uri="{BB962C8B-B14F-4D97-AF65-F5344CB8AC3E}">
        <p14:creationId xmlns:p14="http://schemas.microsoft.com/office/powerpoint/2010/main" val="1979209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E2A4926-F972-461B-89B0-0D4C2F5B9E1A}" type="datetimeFigureOut">
              <a:rPr lang="en-US" smtClean="0"/>
              <a:t>10/17/2016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7F2636-7405-465C-A38E-F778FB2CFD87}" type="slidenum">
              <a:rPr lang="en-US" smtClean="0"/>
              <a:t>‹#›</a:t>
            </a:fld>
            <a:endParaRPr lang="en-US"/>
          </a:p>
        </p:txBody>
      </p:sp>
    </p:spTree>
    <p:extLst>
      <p:ext uri="{BB962C8B-B14F-4D97-AF65-F5344CB8AC3E}">
        <p14:creationId xmlns:p14="http://schemas.microsoft.com/office/powerpoint/2010/main" val="3465756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E2A4926-F972-461B-89B0-0D4C2F5B9E1A}" type="datetimeFigureOut">
              <a:rPr lang="en-US" smtClean="0"/>
              <a:t>10/17/2016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7F2636-7405-465C-A38E-F778FB2CFD87}" type="slidenum">
              <a:rPr lang="en-US" smtClean="0"/>
              <a:t>‹#›</a:t>
            </a:fld>
            <a:endParaRPr lang="en-US"/>
          </a:p>
        </p:txBody>
      </p:sp>
    </p:spTree>
    <p:extLst>
      <p:ext uri="{BB962C8B-B14F-4D97-AF65-F5344CB8AC3E}">
        <p14:creationId xmlns:p14="http://schemas.microsoft.com/office/powerpoint/2010/main" val="2272862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E2A4926-F972-461B-89B0-0D4C2F5B9E1A}" type="datetimeFigureOut">
              <a:rPr lang="en-US" smtClean="0"/>
              <a:t>10/17/2016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7F2636-7405-465C-A38E-F778FB2CFD87}" type="slidenum">
              <a:rPr lang="en-US" smtClean="0"/>
              <a:t>‹#›</a:t>
            </a:fld>
            <a:endParaRPr lang="en-US"/>
          </a:p>
        </p:txBody>
      </p:sp>
    </p:spTree>
    <p:extLst>
      <p:ext uri="{BB962C8B-B14F-4D97-AF65-F5344CB8AC3E}">
        <p14:creationId xmlns:p14="http://schemas.microsoft.com/office/powerpoint/2010/main" val="155644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2A4926-F972-461B-89B0-0D4C2F5B9E1A}" type="datetimeFigureOut">
              <a:rPr lang="en-US" smtClean="0"/>
              <a:t>10/17/2016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F7F2636-7405-465C-A38E-F778FB2CFD87}" type="slidenum">
              <a:rPr lang="en-US" smtClean="0"/>
              <a:t>‹#›</a:t>
            </a:fld>
            <a:endParaRPr lang="en-US"/>
          </a:p>
        </p:txBody>
      </p:sp>
    </p:spTree>
    <p:extLst>
      <p:ext uri="{BB962C8B-B14F-4D97-AF65-F5344CB8AC3E}">
        <p14:creationId xmlns:p14="http://schemas.microsoft.com/office/powerpoint/2010/main" val="35821331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2A4926-F972-461B-89B0-0D4C2F5B9E1A}" type="datetimeFigureOut">
              <a:rPr lang="en-US" smtClean="0"/>
              <a:t>10/17/2016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7F2636-7405-465C-A38E-F778FB2CFD87}" type="slidenum">
              <a:rPr lang="en-US" smtClean="0"/>
              <a:t>‹#›</a:t>
            </a:fld>
            <a:endParaRPr lang="en-US"/>
          </a:p>
        </p:txBody>
      </p:sp>
    </p:spTree>
    <p:extLst>
      <p:ext uri="{BB962C8B-B14F-4D97-AF65-F5344CB8AC3E}">
        <p14:creationId xmlns:p14="http://schemas.microsoft.com/office/powerpoint/2010/main" val="16447953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2A4926-F972-461B-89B0-0D4C2F5B9E1A}" type="datetimeFigureOut">
              <a:rPr lang="en-US" smtClean="0"/>
              <a:t>10/17/2016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7F2636-7405-465C-A38E-F778FB2CFD87}" type="slidenum">
              <a:rPr lang="en-US" smtClean="0"/>
              <a:t>‹#›</a:t>
            </a:fld>
            <a:endParaRPr lang="en-US"/>
          </a:p>
        </p:txBody>
      </p:sp>
    </p:spTree>
    <p:extLst>
      <p:ext uri="{BB962C8B-B14F-4D97-AF65-F5344CB8AC3E}">
        <p14:creationId xmlns:p14="http://schemas.microsoft.com/office/powerpoint/2010/main" val="37241361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2A4926-F972-461B-89B0-0D4C2F5B9E1A}" type="datetimeFigureOut">
              <a:rPr lang="en-US" smtClean="0"/>
              <a:t>10/17/2016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7F2636-7405-465C-A38E-F778FB2CFD87}" type="slidenum">
              <a:rPr lang="en-US" smtClean="0"/>
              <a:t>‹#›</a:t>
            </a:fld>
            <a:endParaRPr lang="en-US"/>
          </a:p>
        </p:txBody>
      </p:sp>
    </p:spTree>
    <p:extLst>
      <p:ext uri="{BB962C8B-B14F-4D97-AF65-F5344CB8AC3E}">
        <p14:creationId xmlns:p14="http://schemas.microsoft.com/office/powerpoint/2010/main" val="1653790837"/>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hyperlink" Target="http://www.mycalculators.com/"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www.google.com/imgres?imgurl=http://www.relatably.com/q/img/wise-quotes-about-money/wealth-is-not-about-having-a-lot-of-money-its-about-having-a-lot-of-options-money-quote.png&amp;imgrefurl=http://www.relatably.com/q/wise-quotes-about-money&amp;docid=RkmXMGo_4d5bmM&amp;tbnid=RWMdkrorqIxLVM:&amp;w=332&amp;h=359&amp;bih=838&amp;biw=1670&amp;ved=0ahUKEwjJica7qezOAhVNzWMKHYU3DlIQMwiPASheMF4&amp;iact=mrc&amp;uact=8"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ahUKEwj_g46wtILOAhVH2oMKHVYKAZsQjRwIBw&amp;url=http://www.sunriseseniorliving.com/blog/february-2013/study-middle-aged-women-are-most-empathetic.aspx&amp;psig=AFQjCNHqEasCjHvupf6JrH5jtDYlHIsuzA&amp;ust=1469116712827808"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endParaRPr lang="en-US"/>
          </a:p>
        </p:txBody>
      </p:sp>
      <p:sp>
        <p:nvSpPr>
          <p:cNvPr id="2051" name="Content Placeholder 2"/>
          <p:cNvSpPr>
            <a:spLocks noGrp="1"/>
          </p:cNvSpPr>
          <p:nvPr>
            <p:ph idx="1"/>
          </p:nvPr>
        </p:nvSpPr>
        <p:spPr/>
        <p:txBody>
          <a:bodyPr/>
          <a:lstStyle/>
          <a:p>
            <a:pPr eaLnBrk="1" hangingPunct="1"/>
            <a:endParaRPr lang="en-US" altLang="en-US" smtClean="0"/>
          </a:p>
        </p:txBody>
      </p:sp>
      <p:pic>
        <p:nvPicPr>
          <p:cNvPr id="2052" name="Picture 2" descr="\\fileserv\personal\harrieth\Desktop\PP-Background-Intro3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381000" y="2971800"/>
            <a:ext cx="8382000" cy="954107"/>
          </a:xfrm>
          <a:prstGeom prst="rect">
            <a:avLst/>
          </a:prstGeom>
          <a:noFill/>
        </p:spPr>
        <p:txBody>
          <a:bodyPr wrap="square">
            <a:spAutoFit/>
          </a:bodyPr>
          <a:lstStyle/>
          <a:p>
            <a:pPr algn="ctr">
              <a:defRPr/>
            </a:pPr>
            <a:r>
              <a:rPr lang="en-US" sz="3200" b="1" dirty="0" smtClean="0">
                <a:solidFill>
                  <a:schemeClr val="tx2">
                    <a:lumMod val="75000"/>
                  </a:schemeClr>
                </a:solidFill>
              </a:rPr>
              <a:t>Create Your Own Retirement Playbook</a:t>
            </a:r>
          </a:p>
          <a:p>
            <a:pPr algn="ctr">
              <a:defRPr/>
            </a:pPr>
            <a:r>
              <a:rPr lang="en-US" sz="2400" dirty="0" smtClean="0">
                <a:solidFill>
                  <a:schemeClr val="tx2">
                    <a:lumMod val="75000"/>
                  </a:schemeClr>
                </a:solidFill>
              </a:rPr>
              <a:t>University of Michigan Credit Union</a:t>
            </a:r>
            <a:endParaRPr lang="en-US" sz="1600" dirty="0">
              <a:solidFill>
                <a:schemeClr val="tx2">
                  <a:lumMod val="75000"/>
                </a:schemeClr>
              </a:solidFill>
            </a:endParaRPr>
          </a:p>
        </p:txBody>
      </p:sp>
    </p:spTree>
    <p:extLst>
      <p:ext uri="{BB962C8B-B14F-4D97-AF65-F5344CB8AC3E}">
        <p14:creationId xmlns:p14="http://schemas.microsoft.com/office/powerpoint/2010/main" val="42140717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lumMod val="50000"/>
                  </a:schemeClr>
                </a:solidFill>
              </a:rPr>
              <a:t>Compare IRA’s</a:t>
            </a:r>
            <a:endParaRPr lang="en-US" dirty="0">
              <a:solidFill>
                <a:schemeClr val="tx2">
                  <a:lumMod val="50000"/>
                </a:schemeClr>
              </a:solidFill>
            </a:endParaRPr>
          </a:p>
        </p:txBody>
      </p:sp>
      <p:sp>
        <p:nvSpPr>
          <p:cNvPr id="3" name="Content Placeholder 2"/>
          <p:cNvSpPr>
            <a:spLocks noGrp="1"/>
          </p:cNvSpPr>
          <p:nvPr>
            <p:ph idx="1"/>
          </p:nvPr>
        </p:nvSpPr>
        <p:spPr>
          <a:xfrm>
            <a:off x="2133600" y="1752600"/>
            <a:ext cx="6553200" cy="5029200"/>
          </a:xfrm>
        </p:spPr>
        <p:txBody>
          <a:bodyPr>
            <a:normAutofit/>
          </a:bodyPr>
          <a:lstStyle/>
          <a:p>
            <a:r>
              <a:rPr lang="en-US" sz="2800" b="1" dirty="0">
                <a:solidFill>
                  <a:schemeClr val="tx2">
                    <a:lumMod val="50000"/>
                  </a:schemeClr>
                </a:solidFill>
              </a:rPr>
              <a:t>Traditional IRA</a:t>
            </a:r>
            <a:r>
              <a:rPr lang="en-US" sz="2800" dirty="0">
                <a:solidFill>
                  <a:schemeClr val="tx2">
                    <a:lumMod val="50000"/>
                  </a:schemeClr>
                </a:solidFill>
              </a:rPr>
              <a:t> contributions are tax deductible </a:t>
            </a:r>
            <a:endParaRPr lang="en-US" sz="2800" dirty="0" smtClean="0">
              <a:solidFill>
                <a:schemeClr val="tx2">
                  <a:lumMod val="50000"/>
                </a:schemeClr>
              </a:solidFill>
            </a:endParaRPr>
          </a:p>
          <a:p>
            <a:pPr lvl="1"/>
            <a:r>
              <a:rPr lang="en-US" sz="2400" dirty="0">
                <a:solidFill>
                  <a:schemeClr val="tx2">
                    <a:lumMod val="50000"/>
                  </a:schemeClr>
                </a:solidFill>
              </a:rPr>
              <a:t>On </a:t>
            </a:r>
            <a:r>
              <a:rPr lang="en-US" sz="2400" dirty="0" smtClean="0">
                <a:solidFill>
                  <a:schemeClr val="tx2">
                    <a:lumMod val="50000"/>
                  </a:schemeClr>
                </a:solidFill>
              </a:rPr>
              <a:t>state </a:t>
            </a:r>
            <a:r>
              <a:rPr lang="en-US" sz="2400" u="sng" dirty="0">
                <a:solidFill>
                  <a:schemeClr val="tx2">
                    <a:lumMod val="50000"/>
                  </a:schemeClr>
                </a:solidFill>
              </a:rPr>
              <a:t>and</a:t>
            </a:r>
            <a:r>
              <a:rPr lang="en-US" sz="2400" dirty="0">
                <a:solidFill>
                  <a:schemeClr val="tx2">
                    <a:lumMod val="50000"/>
                  </a:schemeClr>
                </a:solidFill>
              </a:rPr>
              <a:t> federal tax </a:t>
            </a:r>
            <a:r>
              <a:rPr lang="en-US" sz="2400" dirty="0" smtClean="0">
                <a:solidFill>
                  <a:schemeClr val="tx2">
                    <a:lumMod val="50000"/>
                  </a:schemeClr>
                </a:solidFill>
              </a:rPr>
              <a:t>returns</a:t>
            </a:r>
          </a:p>
          <a:p>
            <a:pPr marL="457200" lvl="1" indent="0">
              <a:buNone/>
            </a:pPr>
            <a:r>
              <a:rPr lang="en-US" sz="2400" dirty="0" smtClean="0">
                <a:solidFill>
                  <a:schemeClr val="tx2">
                    <a:lumMod val="50000"/>
                  </a:schemeClr>
                </a:solidFill>
              </a:rPr>
              <a:t> </a:t>
            </a:r>
          </a:p>
          <a:p>
            <a:pPr marL="342900" lvl="1" indent="-342900">
              <a:buFont typeface="Arial" panose="020B0604020202020204" pitchFamily="34" charset="0"/>
              <a:buChar char="•"/>
            </a:pPr>
            <a:r>
              <a:rPr lang="en-US" dirty="0" smtClean="0">
                <a:solidFill>
                  <a:schemeClr val="tx2">
                    <a:lumMod val="50000"/>
                  </a:schemeClr>
                </a:solidFill>
              </a:rPr>
              <a:t>Early withdrawal penalty before 59½</a:t>
            </a:r>
          </a:p>
          <a:p>
            <a:pPr marL="742950" lvl="2" indent="-342900"/>
            <a:r>
              <a:rPr lang="en-US" dirty="0">
                <a:solidFill>
                  <a:schemeClr val="tx2">
                    <a:lumMod val="50000"/>
                  </a:schemeClr>
                </a:solidFill>
              </a:rPr>
              <a:t>10% of withdrawal </a:t>
            </a:r>
            <a:r>
              <a:rPr lang="en-US" dirty="0" smtClean="0">
                <a:solidFill>
                  <a:schemeClr val="tx2">
                    <a:lumMod val="50000"/>
                  </a:schemeClr>
                </a:solidFill>
              </a:rPr>
              <a:t>amount, unless exempt  </a:t>
            </a:r>
            <a:endParaRPr lang="en-US" dirty="0">
              <a:solidFill>
                <a:schemeClr val="tx2">
                  <a:lumMod val="50000"/>
                </a:schemeClr>
              </a:solidFill>
            </a:endParaRPr>
          </a:p>
          <a:p>
            <a:pPr marL="342900" lvl="1" indent="-342900">
              <a:buFont typeface="Arial" panose="020B0604020202020204" pitchFamily="34" charset="0"/>
              <a:buChar char="•"/>
            </a:pPr>
            <a:endParaRPr lang="en-US" dirty="0">
              <a:solidFill>
                <a:schemeClr val="tx2">
                  <a:lumMod val="50000"/>
                </a:schemeClr>
              </a:solidFill>
            </a:endParaRPr>
          </a:p>
          <a:p>
            <a:pPr marL="342900" lvl="1" indent="-342900">
              <a:buFont typeface="Arial" panose="020B0604020202020204" pitchFamily="34" charset="0"/>
              <a:buChar char="•"/>
            </a:pPr>
            <a:r>
              <a:rPr lang="en-US" dirty="0" smtClean="0">
                <a:solidFill>
                  <a:schemeClr val="tx2">
                    <a:lumMod val="50000"/>
                  </a:schemeClr>
                </a:solidFill>
              </a:rPr>
              <a:t>Withdrawals </a:t>
            </a:r>
            <a:r>
              <a:rPr lang="en-US" dirty="0">
                <a:solidFill>
                  <a:schemeClr val="tx2">
                    <a:lumMod val="50000"/>
                  </a:schemeClr>
                </a:solidFill>
              </a:rPr>
              <a:t>in retirement are </a:t>
            </a:r>
            <a:r>
              <a:rPr lang="en-US" dirty="0" smtClean="0">
                <a:solidFill>
                  <a:schemeClr val="tx2">
                    <a:lumMod val="50000"/>
                  </a:schemeClr>
                </a:solidFill>
              </a:rPr>
              <a:t>taxed</a:t>
            </a:r>
          </a:p>
          <a:p>
            <a:pPr lvl="1"/>
            <a:r>
              <a:rPr lang="en-US" sz="2400" dirty="0" smtClean="0">
                <a:solidFill>
                  <a:schemeClr val="tx2">
                    <a:lumMod val="50000"/>
                  </a:schemeClr>
                </a:solidFill>
              </a:rPr>
              <a:t>Minimum distribution required at 70½</a:t>
            </a:r>
          </a:p>
        </p:txBody>
      </p:sp>
    </p:spTree>
    <p:extLst>
      <p:ext uri="{BB962C8B-B14F-4D97-AF65-F5344CB8AC3E}">
        <p14:creationId xmlns:p14="http://schemas.microsoft.com/office/powerpoint/2010/main" val="38049755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lumMod val="50000"/>
                  </a:schemeClr>
                </a:solidFill>
              </a:rPr>
              <a:t>Compare IRA’s</a:t>
            </a:r>
            <a:endParaRPr lang="en-US" dirty="0">
              <a:solidFill>
                <a:schemeClr val="tx2">
                  <a:lumMod val="50000"/>
                </a:schemeClr>
              </a:solidFill>
            </a:endParaRPr>
          </a:p>
        </p:txBody>
      </p:sp>
      <p:sp>
        <p:nvSpPr>
          <p:cNvPr id="3" name="Content Placeholder 2"/>
          <p:cNvSpPr>
            <a:spLocks noGrp="1"/>
          </p:cNvSpPr>
          <p:nvPr>
            <p:ph idx="1"/>
          </p:nvPr>
        </p:nvSpPr>
        <p:spPr>
          <a:xfrm>
            <a:off x="1981200" y="1905000"/>
            <a:ext cx="6705600" cy="4221163"/>
          </a:xfrm>
        </p:spPr>
        <p:txBody>
          <a:bodyPr/>
          <a:lstStyle/>
          <a:p>
            <a:r>
              <a:rPr lang="en-US" b="1" dirty="0" smtClean="0">
                <a:solidFill>
                  <a:schemeClr val="tx2">
                    <a:lumMod val="50000"/>
                  </a:schemeClr>
                </a:solidFill>
              </a:rPr>
              <a:t>Roth </a:t>
            </a:r>
            <a:r>
              <a:rPr lang="en-US" b="1" dirty="0">
                <a:solidFill>
                  <a:schemeClr val="tx2">
                    <a:lumMod val="50000"/>
                  </a:schemeClr>
                </a:solidFill>
              </a:rPr>
              <a:t>IRAs</a:t>
            </a:r>
            <a:r>
              <a:rPr lang="en-US" dirty="0">
                <a:solidFill>
                  <a:schemeClr val="tx2">
                    <a:lumMod val="50000"/>
                  </a:schemeClr>
                </a:solidFill>
              </a:rPr>
              <a:t> provide no tax break for </a:t>
            </a:r>
            <a:r>
              <a:rPr lang="en-US" dirty="0" smtClean="0">
                <a:solidFill>
                  <a:schemeClr val="tx2">
                    <a:lumMod val="50000"/>
                  </a:schemeClr>
                </a:solidFill>
              </a:rPr>
              <a:t>contributions </a:t>
            </a:r>
          </a:p>
          <a:p>
            <a:pPr lvl="1">
              <a:buFont typeface="Arial" panose="020B0604020202020204" pitchFamily="34" charset="0"/>
              <a:buChar char="•"/>
              <a:defRPr/>
            </a:pPr>
            <a:r>
              <a:rPr lang="en-US" altLang="en-US" dirty="0" smtClean="0">
                <a:solidFill>
                  <a:schemeClr val="tx2">
                    <a:lumMod val="50000"/>
                  </a:schemeClr>
                </a:solidFill>
              </a:rPr>
              <a:t>Grow </a:t>
            </a:r>
            <a:r>
              <a:rPr lang="en-US" altLang="en-US" dirty="0">
                <a:solidFill>
                  <a:schemeClr val="tx2">
                    <a:lumMod val="50000"/>
                  </a:schemeClr>
                </a:solidFill>
              </a:rPr>
              <a:t>tax free!</a:t>
            </a:r>
          </a:p>
          <a:p>
            <a:pPr lvl="1">
              <a:buFont typeface="Arial" panose="020B0604020202020204" pitchFamily="34" charset="0"/>
              <a:buChar char="•"/>
              <a:defRPr/>
            </a:pPr>
            <a:r>
              <a:rPr lang="en-US" dirty="0" smtClean="0">
                <a:solidFill>
                  <a:schemeClr val="tx2">
                    <a:lumMod val="50000"/>
                  </a:schemeClr>
                </a:solidFill>
              </a:rPr>
              <a:t>Roth </a:t>
            </a:r>
            <a:r>
              <a:rPr lang="en-US" dirty="0">
                <a:solidFill>
                  <a:schemeClr val="tx2">
                    <a:lumMod val="50000"/>
                  </a:schemeClr>
                </a:solidFill>
              </a:rPr>
              <a:t>IRAs do </a:t>
            </a:r>
            <a:r>
              <a:rPr lang="en-US" b="1" dirty="0">
                <a:solidFill>
                  <a:schemeClr val="tx2">
                    <a:lumMod val="50000"/>
                  </a:schemeClr>
                </a:solidFill>
              </a:rPr>
              <a:t>not</a:t>
            </a:r>
            <a:r>
              <a:rPr lang="en-US" dirty="0">
                <a:solidFill>
                  <a:schemeClr val="tx2">
                    <a:lumMod val="50000"/>
                  </a:schemeClr>
                </a:solidFill>
              </a:rPr>
              <a:t> </a:t>
            </a:r>
            <a:r>
              <a:rPr lang="en-US" b="1" dirty="0">
                <a:solidFill>
                  <a:schemeClr val="tx2">
                    <a:lumMod val="50000"/>
                  </a:schemeClr>
                </a:solidFill>
              </a:rPr>
              <a:t>require withdrawals</a:t>
            </a:r>
            <a:r>
              <a:rPr lang="en-US" dirty="0">
                <a:solidFill>
                  <a:schemeClr val="tx2">
                    <a:lumMod val="50000"/>
                  </a:schemeClr>
                </a:solidFill>
              </a:rPr>
              <a:t> until </a:t>
            </a:r>
            <a:r>
              <a:rPr lang="en-US" b="1" dirty="0">
                <a:solidFill>
                  <a:schemeClr val="tx2">
                    <a:lumMod val="50000"/>
                  </a:schemeClr>
                </a:solidFill>
              </a:rPr>
              <a:t>after</a:t>
            </a:r>
            <a:r>
              <a:rPr lang="en-US" dirty="0">
                <a:solidFill>
                  <a:schemeClr val="tx2">
                    <a:lumMod val="50000"/>
                  </a:schemeClr>
                </a:solidFill>
              </a:rPr>
              <a:t> the death of the owner</a:t>
            </a:r>
            <a:r>
              <a:rPr lang="en-US" altLang="en-US" dirty="0">
                <a:solidFill>
                  <a:schemeClr val="tx2">
                    <a:lumMod val="50000"/>
                  </a:schemeClr>
                </a:solidFill>
              </a:rPr>
              <a:t> </a:t>
            </a:r>
          </a:p>
        </p:txBody>
      </p:sp>
    </p:spTree>
    <p:extLst>
      <p:ext uri="{BB962C8B-B14F-4D97-AF65-F5344CB8AC3E}">
        <p14:creationId xmlns:p14="http://schemas.microsoft.com/office/powerpoint/2010/main" val="23414960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Content Placeholder 3"/>
          <p:cNvPicPr>
            <a:picLocks noGrp="1"/>
          </p:cNvPicPr>
          <p:nvPr>
            <p:ph idx="4294967295"/>
          </p:nvPr>
        </p:nvPicPr>
        <p:blipFill rotWithShape="1">
          <a:blip r:embed="rId2">
            <a:extLst>
              <a:ext uri="{28A0092B-C50C-407E-A947-70E740481C1C}">
                <a14:useLocalDpi xmlns:a14="http://schemas.microsoft.com/office/drawing/2010/main" val="0"/>
              </a:ext>
            </a:extLst>
          </a:blip>
          <a:srcRect l="13518" t="7484" r="15178" b="30833"/>
          <a:stretch/>
        </p:blipFill>
        <p:spPr>
          <a:xfrm>
            <a:off x="0" y="0"/>
            <a:ext cx="9144000" cy="6858000"/>
          </a:xfrm>
        </p:spPr>
      </p:pic>
    </p:spTree>
    <p:extLst>
      <p:ext uri="{BB962C8B-B14F-4D97-AF65-F5344CB8AC3E}">
        <p14:creationId xmlns:p14="http://schemas.microsoft.com/office/powerpoint/2010/main" val="9156437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endParaRPr lang="en-US" altLang="en-US" dirty="0" smtClean="0">
              <a:solidFill>
                <a:schemeClr val="tx2">
                  <a:lumMod val="50000"/>
                </a:schemeClr>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21106158"/>
              </p:ext>
            </p:extLst>
          </p:nvPr>
        </p:nvGraphicFramePr>
        <p:xfrm>
          <a:off x="0" y="0"/>
          <a:ext cx="9144000" cy="6858000"/>
        </p:xfrm>
        <a:graphic>
          <a:graphicData uri="http://schemas.openxmlformats.org/drawingml/2006/table">
            <a:tbl>
              <a:tblPr firstRow="1" bandRow="1">
                <a:tableStyleId>{5C22544A-7EE6-4342-B048-85BDC9FD1C3A}</a:tableStyleId>
              </a:tblPr>
              <a:tblGrid>
                <a:gridCol w="3048000"/>
                <a:gridCol w="3048000"/>
                <a:gridCol w="3048000"/>
              </a:tblGrid>
              <a:tr h="685825">
                <a:tc>
                  <a:txBody>
                    <a:bodyPr/>
                    <a:lstStyle/>
                    <a:p>
                      <a:pPr algn="ctr"/>
                      <a:r>
                        <a:rPr lang="en-US" sz="2800" dirty="0" smtClean="0">
                          <a:solidFill>
                            <a:srgbClr val="FFFF00"/>
                          </a:solidFill>
                        </a:rPr>
                        <a:t>Simple</a:t>
                      </a:r>
                      <a:endParaRPr lang="en-US" sz="2800" dirty="0">
                        <a:solidFill>
                          <a:srgbClr val="FFFF00"/>
                        </a:solidFill>
                      </a:endParaRPr>
                    </a:p>
                  </a:txBody>
                  <a:tcPr marT="45726" marB="45726">
                    <a:solidFill>
                      <a:schemeClr val="tx2">
                        <a:lumMod val="50000"/>
                      </a:schemeClr>
                    </a:solidFill>
                  </a:tcPr>
                </a:tc>
                <a:tc>
                  <a:txBody>
                    <a:bodyPr/>
                    <a:lstStyle/>
                    <a:p>
                      <a:pPr algn="ctr"/>
                      <a:r>
                        <a:rPr lang="en-US" sz="2800" dirty="0" smtClean="0">
                          <a:solidFill>
                            <a:srgbClr val="FFFF00"/>
                          </a:solidFill>
                        </a:rPr>
                        <a:t>Safe</a:t>
                      </a:r>
                      <a:endParaRPr lang="en-US" sz="2800" dirty="0">
                        <a:solidFill>
                          <a:srgbClr val="FFFF00"/>
                        </a:solidFill>
                      </a:endParaRPr>
                    </a:p>
                  </a:txBody>
                  <a:tcPr marT="45726" marB="45726">
                    <a:solidFill>
                      <a:schemeClr val="tx2">
                        <a:lumMod val="50000"/>
                      </a:schemeClr>
                    </a:solidFill>
                  </a:tcPr>
                </a:tc>
                <a:tc>
                  <a:txBody>
                    <a:bodyPr/>
                    <a:lstStyle/>
                    <a:p>
                      <a:pPr algn="ctr"/>
                      <a:r>
                        <a:rPr lang="en-US" sz="2800" dirty="0" smtClean="0">
                          <a:solidFill>
                            <a:srgbClr val="FFFF00"/>
                          </a:solidFill>
                        </a:rPr>
                        <a:t>Affordable</a:t>
                      </a:r>
                      <a:endParaRPr lang="en-US" sz="2800" dirty="0">
                        <a:solidFill>
                          <a:srgbClr val="FFFF00"/>
                        </a:solidFill>
                      </a:endParaRPr>
                    </a:p>
                  </a:txBody>
                  <a:tcPr marT="45726" marB="45726">
                    <a:solidFill>
                      <a:schemeClr val="tx2">
                        <a:lumMod val="50000"/>
                      </a:schemeClr>
                    </a:solidFill>
                  </a:tcPr>
                </a:tc>
              </a:tr>
              <a:tr h="1573365">
                <a:tc>
                  <a:txBody>
                    <a:bodyPr/>
                    <a:lstStyle/>
                    <a:p>
                      <a:r>
                        <a:rPr lang="en-US" sz="2400" dirty="0" smtClean="0">
                          <a:solidFill>
                            <a:schemeClr val="tx2">
                              <a:lumMod val="50000"/>
                            </a:schemeClr>
                          </a:solidFill>
                        </a:rPr>
                        <a:t>Set up automatic contributions</a:t>
                      </a:r>
                      <a:endParaRPr lang="en-US" sz="2400" dirty="0">
                        <a:solidFill>
                          <a:schemeClr val="tx2">
                            <a:lumMod val="50000"/>
                          </a:schemeClr>
                        </a:solidFill>
                      </a:endParaRPr>
                    </a:p>
                  </a:txBody>
                  <a:tcPr marT="45726" marB="45726"/>
                </a:tc>
                <a:tc>
                  <a:txBody>
                    <a:bodyPr/>
                    <a:lstStyle/>
                    <a:p>
                      <a:r>
                        <a:rPr lang="en-US" sz="2400" dirty="0" smtClean="0">
                          <a:solidFill>
                            <a:schemeClr val="tx2">
                              <a:lumMod val="50000"/>
                            </a:schemeClr>
                          </a:solidFill>
                        </a:rPr>
                        <a:t>Earns interest</a:t>
                      </a:r>
                      <a:r>
                        <a:rPr lang="en-US" sz="2400" baseline="0" dirty="0" smtClean="0">
                          <a:solidFill>
                            <a:schemeClr val="tx2">
                              <a:lumMod val="50000"/>
                            </a:schemeClr>
                          </a:solidFill>
                        </a:rPr>
                        <a:t> every month</a:t>
                      </a:r>
                      <a:endParaRPr lang="en-US" sz="2400" dirty="0">
                        <a:solidFill>
                          <a:schemeClr val="tx2">
                            <a:lumMod val="50000"/>
                          </a:schemeClr>
                        </a:solidFill>
                      </a:endParaRPr>
                    </a:p>
                  </a:txBody>
                  <a:tcPr marT="45726" marB="45726"/>
                </a:tc>
                <a:tc>
                  <a:txBody>
                    <a:bodyPr/>
                    <a:lstStyle/>
                    <a:p>
                      <a:r>
                        <a:rPr lang="en-US" sz="2400" i="1" dirty="0" smtClean="0">
                          <a:solidFill>
                            <a:schemeClr val="tx2">
                              <a:lumMod val="50000"/>
                            </a:schemeClr>
                          </a:solidFill>
                        </a:rPr>
                        <a:t>my</a:t>
                      </a:r>
                      <a:r>
                        <a:rPr lang="en-US" sz="2400" dirty="0" smtClean="0">
                          <a:solidFill>
                            <a:schemeClr val="tx2">
                              <a:lumMod val="50000"/>
                            </a:schemeClr>
                          </a:solidFill>
                        </a:rPr>
                        <a:t>RA costs nothing to open and has no fees</a:t>
                      </a:r>
                      <a:endParaRPr lang="en-US" sz="2400" dirty="0">
                        <a:solidFill>
                          <a:schemeClr val="tx2">
                            <a:lumMod val="50000"/>
                          </a:schemeClr>
                        </a:solidFill>
                      </a:endParaRPr>
                    </a:p>
                  </a:txBody>
                  <a:tcPr marT="45726" marB="45726"/>
                </a:tc>
              </a:tr>
              <a:tr h="2057221">
                <a:tc>
                  <a:txBody>
                    <a:bodyPr/>
                    <a:lstStyle/>
                    <a:p>
                      <a:r>
                        <a:rPr lang="en-US" sz="2400" dirty="0" smtClean="0">
                          <a:solidFill>
                            <a:schemeClr val="tx2">
                              <a:lumMod val="50000"/>
                            </a:schemeClr>
                          </a:solidFill>
                        </a:rPr>
                        <a:t>If you change jobs, the account stays with you</a:t>
                      </a:r>
                      <a:endParaRPr lang="en-US" sz="2400" dirty="0">
                        <a:solidFill>
                          <a:schemeClr val="tx2">
                            <a:lumMod val="50000"/>
                          </a:schemeClr>
                        </a:solidFill>
                      </a:endParaRPr>
                    </a:p>
                  </a:txBody>
                  <a:tcPr marT="45726" marB="45726"/>
                </a:tc>
                <a:tc>
                  <a:txBody>
                    <a:bodyPr/>
                    <a:lstStyle/>
                    <a:p>
                      <a:r>
                        <a:rPr lang="en-US" sz="2400" dirty="0" smtClean="0">
                          <a:solidFill>
                            <a:schemeClr val="tx2">
                              <a:lumMod val="50000"/>
                            </a:schemeClr>
                          </a:solidFill>
                        </a:rPr>
                        <a:t>Investment</a:t>
                      </a:r>
                      <a:r>
                        <a:rPr lang="en-US" sz="2400" baseline="0" dirty="0" smtClean="0">
                          <a:solidFill>
                            <a:schemeClr val="tx2">
                              <a:lumMod val="50000"/>
                            </a:schemeClr>
                          </a:solidFill>
                        </a:rPr>
                        <a:t> backed by United States</a:t>
                      </a:r>
                    </a:p>
                    <a:p>
                      <a:r>
                        <a:rPr lang="en-US" sz="2400" baseline="0" dirty="0" smtClean="0">
                          <a:solidFill>
                            <a:schemeClr val="tx2">
                              <a:lumMod val="50000"/>
                            </a:schemeClr>
                          </a:solidFill>
                        </a:rPr>
                        <a:t>Dept. of Treasury</a:t>
                      </a:r>
                      <a:endParaRPr lang="en-US" sz="2400" dirty="0">
                        <a:solidFill>
                          <a:schemeClr val="tx2">
                            <a:lumMod val="50000"/>
                          </a:schemeClr>
                        </a:solidFill>
                      </a:endParaRPr>
                    </a:p>
                  </a:txBody>
                  <a:tcPr marT="45726" marB="45726"/>
                </a:tc>
                <a:tc>
                  <a:txBody>
                    <a:bodyPr/>
                    <a:lstStyle/>
                    <a:p>
                      <a:r>
                        <a:rPr lang="en-US" sz="2400" dirty="0" smtClean="0">
                          <a:solidFill>
                            <a:schemeClr val="tx2">
                              <a:lumMod val="50000"/>
                            </a:schemeClr>
                          </a:solidFill>
                        </a:rPr>
                        <a:t>Contribute what fits in your budget: $2/mo. - $400/mo.        ($15,000;</a:t>
                      </a:r>
                      <a:r>
                        <a:rPr lang="en-US" sz="2400" baseline="0" dirty="0" smtClean="0">
                          <a:solidFill>
                            <a:schemeClr val="tx2">
                              <a:lumMod val="50000"/>
                            </a:schemeClr>
                          </a:solidFill>
                        </a:rPr>
                        <a:t>  30 yr. max)</a:t>
                      </a:r>
                      <a:endParaRPr lang="en-US" sz="2400" dirty="0">
                        <a:solidFill>
                          <a:schemeClr val="tx2">
                            <a:lumMod val="50000"/>
                          </a:schemeClr>
                        </a:solidFill>
                      </a:endParaRPr>
                    </a:p>
                  </a:txBody>
                  <a:tcPr marT="45726" marB="45726"/>
                </a:tc>
              </a:tr>
              <a:tr h="2541589">
                <a:tc>
                  <a:txBody>
                    <a:bodyPr/>
                    <a:lstStyle/>
                    <a:p>
                      <a:r>
                        <a:rPr lang="en-US" sz="2400" dirty="0" smtClean="0">
                          <a:solidFill>
                            <a:schemeClr val="tx2">
                              <a:lumMod val="50000"/>
                            </a:schemeClr>
                          </a:solidFill>
                        </a:rPr>
                        <a:t>Withdraw the money you put into your account at any time without paying tax and penalty</a:t>
                      </a:r>
                      <a:endParaRPr lang="en-US" sz="2400" dirty="0">
                        <a:solidFill>
                          <a:schemeClr val="tx2">
                            <a:lumMod val="50000"/>
                          </a:schemeClr>
                        </a:solidFill>
                      </a:endParaRPr>
                    </a:p>
                  </a:txBody>
                  <a:tcPr marT="45726" marB="45726"/>
                </a:tc>
                <a:tc>
                  <a:txBody>
                    <a:bodyPr/>
                    <a:lstStyle/>
                    <a:p>
                      <a:r>
                        <a:rPr lang="en-US" sz="2400" dirty="0" smtClean="0">
                          <a:solidFill>
                            <a:schemeClr val="tx2">
                              <a:lumMod val="50000"/>
                            </a:schemeClr>
                          </a:solidFill>
                        </a:rPr>
                        <a:t>Average return of 2.04% percent in 2015 </a:t>
                      </a:r>
                      <a:endParaRPr lang="en-US" sz="2400" dirty="0">
                        <a:solidFill>
                          <a:schemeClr val="tx2">
                            <a:lumMod val="50000"/>
                          </a:schemeClr>
                        </a:solidFill>
                      </a:endParaRPr>
                    </a:p>
                  </a:txBody>
                  <a:tcPr marT="45726" marB="45726"/>
                </a:tc>
                <a:tc>
                  <a:txBody>
                    <a:bodyPr/>
                    <a:lstStyle/>
                    <a:p>
                      <a:r>
                        <a:rPr lang="en-US" sz="2400" dirty="0" smtClean="0">
                          <a:solidFill>
                            <a:schemeClr val="tx2">
                              <a:lumMod val="50000"/>
                            </a:schemeClr>
                          </a:solidFill>
                        </a:rPr>
                        <a:t>Enjoy the tax advantages of</a:t>
                      </a:r>
                      <a:r>
                        <a:rPr lang="en-US" sz="2400" baseline="0" dirty="0" smtClean="0">
                          <a:solidFill>
                            <a:schemeClr val="tx2">
                              <a:lumMod val="50000"/>
                            </a:schemeClr>
                          </a:solidFill>
                        </a:rPr>
                        <a:t> a ROTH IRA</a:t>
                      </a:r>
                      <a:endParaRPr lang="en-US" sz="2400" dirty="0">
                        <a:solidFill>
                          <a:schemeClr val="tx2">
                            <a:lumMod val="50000"/>
                          </a:schemeClr>
                        </a:solidFill>
                      </a:endParaRPr>
                    </a:p>
                  </a:txBody>
                  <a:tcPr marT="45726" marB="45726"/>
                </a:tc>
              </a:tr>
            </a:tbl>
          </a:graphicData>
        </a:graphic>
      </p:graphicFrame>
      <p:sp>
        <p:nvSpPr>
          <p:cNvPr id="2" name="TextBox 1"/>
          <p:cNvSpPr txBox="1"/>
          <p:nvPr/>
        </p:nvSpPr>
        <p:spPr>
          <a:xfrm>
            <a:off x="3581400" y="5867400"/>
            <a:ext cx="5029200" cy="707886"/>
          </a:xfrm>
          <a:prstGeom prst="rect">
            <a:avLst/>
          </a:prstGeom>
          <a:noFill/>
        </p:spPr>
        <p:txBody>
          <a:bodyPr wrap="square" rtlCol="0">
            <a:spAutoFit/>
          </a:bodyPr>
          <a:lstStyle/>
          <a:p>
            <a:r>
              <a:rPr lang="en-US" sz="4000" dirty="0" smtClean="0">
                <a:solidFill>
                  <a:schemeClr val="tx2">
                    <a:lumMod val="50000"/>
                  </a:schemeClr>
                </a:solidFill>
              </a:rPr>
              <a:t>www.myRA.gov</a:t>
            </a:r>
            <a:endParaRPr lang="en-US" sz="4000" dirty="0">
              <a:solidFill>
                <a:schemeClr val="tx2">
                  <a:lumMod val="50000"/>
                </a:schemeClr>
              </a:solidFill>
            </a:endParaRPr>
          </a:p>
        </p:txBody>
      </p:sp>
    </p:spTree>
    <p:extLst>
      <p:ext uri="{BB962C8B-B14F-4D97-AF65-F5344CB8AC3E}">
        <p14:creationId xmlns:p14="http://schemas.microsoft.com/office/powerpoint/2010/main" val="32826531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90800" y="2209800"/>
            <a:ext cx="5867400" cy="2339102"/>
          </a:xfrm>
          <a:prstGeom prst="rect">
            <a:avLst/>
          </a:prstGeom>
          <a:noFill/>
        </p:spPr>
        <p:txBody>
          <a:bodyPr wrap="square" rtlCol="0">
            <a:spAutoFit/>
          </a:bodyPr>
          <a:lstStyle/>
          <a:p>
            <a:r>
              <a:rPr lang="en-US" sz="3200" dirty="0">
                <a:solidFill>
                  <a:schemeClr val="tx2">
                    <a:lumMod val="50000"/>
                  </a:schemeClr>
                </a:solidFill>
              </a:rPr>
              <a:t>Do not save what is left after spending, but spend what is left after saving. </a:t>
            </a:r>
            <a:endParaRPr lang="en-US" sz="3200" dirty="0" smtClean="0">
              <a:solidFill>
                <a:schemeClr val="tx2">
                  <a:lumMod val="50000"/>
                </a:schemeClr>
              </a:solidFill>
            </a:endParaRPr>
          </a:p>
          <a:p>
            <a:r>
              <a:rPr lang="en-US" sz="3200" dirty="0">
                <a:solidFill>
                  <a:schemeClr val="tx2">
                    <a:lumMod val="50000"/>
                  </a:schemeClr>
                </a:solidFill>
              </a:rPr>
              <a:t>	</a:t>
            </a:r>
            <a:r>
              <a:rPr lang="en-US" sz="3200" dirty="0" smtClean="0">
                <a:solidFill>
                  <a:schemeClr val="tx2">
                    <a:lumMod val="50000"/>
                  </a:schemeClr>
                </a:solidFill>
              </a:rPr>
              <a:t>		Warren </a:t>
            </a:r>
            <a:r>
              <a:rPr lang="en-US" sz="3200" dirty="0">
                <a:solidFill>
                  <a:schemeClr val="tx2">
                    <a:lumMod val="50000"/>
                  </a:schemeClr>
                </a:solidFill>
              </a:rPr>
              <a:t>Buffet</a:t>
            </a:r>
          </a:p>
          <a:p>
            <a:endParaRPr lang="en-US" dirty="0"/>
          </a:p>
        </p:txBody>
      </p:sp>
    </p:spTree>
    <p:extLst>
      <p:ext uri="{BB962C8B-B14F-4D97-AF65-F5344CB8AC3E}">
        <p14:creationId xmlns:p14="http://schemas.microsoft.com/office/powerpoint/2010/main" val="374028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sz="4000" dirty="0">
                <a:solidFill>
                  <a:schemeClr val="tx2">
                    <a:lumMod val="50000"/>
                  </a:schemeClr>
                </a:solidFill>
              </a:rPr>
              <a:t>Questions to ask your financial planner</a:t>
            </a:r>
            <a:endParaRPr lang="en-US" sz="4000" dirty="0">
              <a:solidFill>
                <a:schemeClr val="tx2">
                  <a:lumMod val="50000"/>
                </a:schemeClr>
              </a:solidFill>
            </a:endParaRPr>
          </a:p>
        </p:txBody>
      </p:sp>
      <p:sp>
        <p:nvSpPr>
          <p:cNvPr id="3" name="Content Placeholder 2"/>
          <p:cNvSpPr>
            <a:spLocks noGrp="1"/>
          </p:cNvSpPr>
          <p:nvPr>
            <p:ph idx="1"/>
          </p:nvPr>
        </p:nvSpPr>
        <p:spPr>
          <a:xfrm>
            <a:off x="1905000" y="1828800"/>
            <a:ext cx="6934200" cy="4297363"/>
          </a:xfrm>
        </p:spPr>
        <p:txBody>
          <a:bodyPr/>
          <a:lstStyle/>
          <a:p>
            <a:pPr marL="342900" lvl="1" indent="-342900">
              <a:buFont typeface="Arial" panose="020B0604020202020204" pitchFamily="34" charset="0"/>
              <a:buChar char="•"/>
            </a:pPr>
            <a:r>
              <a:rPr lang="en-US" altLang="en-US" dirty="0">
                <a:solidFill>
                  <a:schemeClr val="tx2">
                    <a:lumMod val="50000"/>
                  </a:schemeClr>
                </a:solidFill>
              </a:rPr>
              <a:t>How much should I save each month/year</a:t>
            </a:r>
            <a:r>
              <a:rPr lang="en-US" altLang="en-US" dirty="0" smtClean="0">
                <a:solidFill>
                  <a:schemeClr val="tx2">
                    <a:lumMod val="50000"/>
                  </a:schemeClr>
                </a:solidFill>
              </a:rPr>
              <a:t>?</a:t>
            </a:r>
          </a:p>
          <a:p>
            <a:pPr marL="0" lvl="1" indent="0">
              <a:buNone/>
            </a:pPr>
            <a:endParaRPr lang="en-US" altLang="en-US" dirty="0" smtClean="0">
              <a:solidFill>
                <a:schemeClr val="tx2">
                  <a:lumMod val="50000"/>
                </a:schemeClr>
              </a:solidFill>
            </a:endParaRPr>
          </a:p>
          <a:p>
            <a:pPr marL="342900" lvl="1" indent="-342900">
              <a:buFont typeface="Arial" panose="020B0604020202020204" pitchFamily="34" charset="0"/>
              <a:buChar char="•"/>
            </a:pPr>
            <a:r>
              <a:rPr lang="en-US" altLang="en-US" dirty="0">
                <a:solidFill>
                  <a:schemeClr val="tx2">
                    <a:lumMod val="50000"/>
                  </a:schemeClr>
                </a:solidFill>
              </a:rPr>
              <a:t>Upon retirement, how much can I safely withdraw each </a:t>
            </a:r>
            <a:r>
              <a:rPr lang="en-US" altLang="en-US" dirty="0" smtClean="0">
                <a:solidFill>
                  <a:schemeClr val="tx2">
                    <a:lumMod val="50000"/>
                  </a:schemeClr>
                </a:solidFill>
              </a:rPr>
              <a:t>month/year?</a:t>
            </a:r>
          </a:p>
          <a:p>
            <a:pPr marL="342900" lvl="1" indent="-342900">
              <a:buFont typeface="Arial" panose="020B0604020202020204" pitchFamily="34" charset="0"/>
              <a:buChar char="•"/>
            </a:pPr>
            <a:endParaRPr lang="en-US" altLang="en-US" dirty="0">
              <a:solidFill>
                <a:schemeClr val="tx2">
                  <a:lumMod val="50000"/>
                </a:schemeClr>
              </a:solidFill>
            </a:endParaRPr>
          </a:p>
          <a:p>
            <a:pPr marL="342900" lvl="1" indent="-342900">
              <a:buFont typeface="Arial" panose="020B0604020202020204" pitchFamily="34" charset="0"/>
              <a:buChar char="•"/>
            </a:pPr>
            <a:r>
              <a:rPr lang="en-US" altLang="en-US" dirty="0" smtClean="0">
                <a:solidFill>
                  <a:schemeClr val="tx2">
                    <a:lumMod val="50000"/>
                  </a:schemeClr>
                </a:solidFill>
              </a:rPr>
              <a:t>Retirement Withdrawal Calculator</a:t>
            </a:r>
            <a:endParaRPr lang="en-US" altLang="en-US" dirty="0">
              <a:solidFill>
                <a:schemeClr val="tx2">
                  <a:lumMod val="50000"/>
                </a:schemeClr>
              </a:solidFill>
            </a:endParaRPr>
          </a:p>
          <a:p>
            <a:pPr marL="742950" lvl="2" indent="-342900"/>
            <a:r>
              <a:rPr lang="en-US" altLang="en-US" dirty="0" smtClean="0">
                <a:solidFill>
                  <a:schemeClr val="tx2">
                    <a:lumMod val="50000"/>
                  </a:schemeClr>
                </a:solidFill>
                <a:hlinkClick r:id="rId2"/>
              </a:rPr>
              <a:t>www.MyCalculators.com</a:t>
            </a:r>
            <a:r>
              <a:rPr lang="en-US" altLang="en-US" dirty="0" smtClean="0">
                <a:solidFill>
                  <a:schemeClr val="tx2">
                    <a:lumMod val="50000"/>
                  </a:schemeClr>
                </a:solidFill>
              </a:rPr>
              <a:t> </a:t>
            </a:r>
          </a:p>
          <a:p>
            <a:pPr marL="0" lvl="1" indent="0">
              <a:buNone/>
            </a:pPr>
            <a:endParaRPr lang="en-US" altLang="en-US" dirty="0">
              <a:solidFill>
                <a:schemeClr val="tx2">
                  <a:lumMod val="50000"/>
                </a:schemeClr>
              </a:solidFill>
            </a:endParaRPr>
          </a:p>
          <a:p>
            <a:pPr marL="342900" lvl="1" indent="-342900">
              <a:buFont typeface="Arial" panose="020B0604020202020204" pitchFamily="34" charset="0"/>
              <a:buChar char="•"/>
            </a:pPr>
            <a:endParaRPr lang="en-US" altLang="en-US" dirty="0">
              <a:solidFill>
                <a:schemeClr val="tx2">
                  <a:lumMod val="75000"/>
                </a:schemeClr>
              </a:solidFill>
            </a:endParaRPr>
          </a:p>
          <a:p>
            <a:pPr marL="0" lvl="1" indent="0">
              <a:buNone/>
            </a:pPr>
            <a:endParaRPr lang="en-US" altLang="en-US" dirty="0">
              <a:solidFill>
                <a:schemeClr val="tx2">
                  <a:lumMod val="75000"/>
                </a:schemeClr>
              </a:solidFill>
            </a:endParaRPr>
          </a:p>
          <a:p>
            <a:endParaRPr lang="en-US" dirty="0"/>
          </a:p>
        </p:txBody>
      </p:sp>
    </p:spTree>
    <p:extLst>
      <p:ext uri="{BB962C8B-B14F-4D97-AF65-F5344CB8AC3E}">
        <p14:creationId xmlns:p14="http://schemas.microsoft.com/office/powerpoint/2010/main" val="5710579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143000" y="274638"/>
            <a:ext cx="7772400" cy="1143000"/>
          </a:xfrm>
        </p:spPr>
        <p:txBody>
          <a:bodyPr>
            <a:noAutofit/>
          </a:bodyPr>
          <a:lstStyle/>
          <a:p>
            <a:pPr>
              <a:defRPr/>
            </a:pPr>
            <a:r>
              <a:rPr lang="en-US" sz="4000" dirty="0">
                <a:solidFill>
                  <a:schemeClr val="tx2">
                    <a:lumMod val="50000"/>
                  </a:schemeClr>
                </a:solidFill>
              </a:rPr>
              <a:t>How </a:t>
            </a:r>
            <a:r>
              <a:rPr lang="en-US" sz="4000" dirty="0" smtClean="0">
                <a:solidFill>
                  <a:schemeClr val="tx2">
                    <a:lumMod val="50000"/>
                  </a:schemeClr>
                </a:solidFill>
              </a:rPr>
              <a:t>to best </a:t>
            </a:r>
            <a:r>
              <a:rPr lang="en-US" sz="4000" dirty="0">
                <a:solidFill>
                  <a:schemeClr val="tx2">
                    <a:lumMod val="50000"/>
                  </a:schemeClr>
                </a:solidFill>
              </a:rPr>
              <a:t>use the value of </a:t>
            </a:r>
            <a:r>
              <a:rPr lang="en-US" sz="4000" dirty="0" smtClean="0">
                <a:solidFill>
                  <a:schemeClr val="tx2">
                    <a:lumMod val="50000"/>
                  </a:schemeClr>
                </a:solidFill>
              </a:rPr>
              <a:t>house </a:t>
            </a:r>
            <a:r>
              <a:rPr lang="en-US" sz="4000" dirty="0">
                <a:solidFill>
                  <a:schemeClr val="tx2">
                    <a:lumMod val="50000"/>
                  </a:schemeClr>
                </a:solidFill>
              </a:rPr>
              <a:t>in retirement?</a:t>
            </a:r>
          </a:p>
        </p:txBody>
      </p:sp>
      <p:sp>
        <p:nvSpPr>
          <p:cNvPr id="27651" name="Rectangle 3"/>
          <p:cNvSpPr>
            <a:spLocks noGrp="1" noChangeArrowheads="1"/>
          </p:cNvSpPr>
          <p:nvPr>
            <p:ph idx="1"/>
          </p:nvPr>
        </p:nvSpPr>
        <p:spPr>
          <a:xfrm>
            <a:off x="2057400" y="1752600"/>
            <a:ext cx="6858000" cy="4876800"/>
          </a:xfrm>
        </p:spPr>
        <p:txBody>
          <a:bodyPr>
            <a:normAutofit fontScale="55000" lnSpcReduction="20000"/>
          </a:bodyPr>
          <a:lstStyle/>
          <a:p>
            <a:pPr marL="114300" indent="0">
              <a:lnSpc>
                <a:spcPct val="80000"/>
              </a:lnSpc>
              <a:buFont typeface="Arial" charset="0"/>
              <a:buNone/>
              <a:defRPr/>
            </a:pPr>
            <a:endParaRPr lang="en-US" sz="2800" b="1" dirty="0">
              <a:solidFill>
                <a:schemeClr val="tx2">
                  <a:lumMod val="50000"/>
                </a:schemeClr>
              </a:solidFill>
            </a:endParaRPr>
          </a:p>
          <a:p>
            <a:pPr>
              <a:lnSpc>
                <a:spcPct val="80000"/>
              </a:lnSpc>
              <a:buFont typeface="Arial" charset="0"/>
              <a:buChar char="•"/>
              <a:defRPr/>
            </a:pPr>
            <a:r>
              <a:rPr lang="en-US" sz="4400" b="1" dirty="0">
                <a:solidFill>
                  <a:schemeClr val="tx2">
                    <a:lumMod val="50000"/>
                  </a:schemeClr>
                </a:solidFill>
              </a:rPr>
              <a:t>A house is not a retirement plan!</a:t>
            </a:r>
            <a:r>
              <a:rPr lang="en-US" sz="4400" dirty="0">
                <a:solidFill>
                  <a:schemeClr val="tx2">
                    <a:lumMod val="50000"/>
                  </a:schemeClr>
                </a:solidFill>
              </a:rPr>
              <a:t> </a:t>
            </a:r>
            <a:endParaRPr lang="en-US" sz="4400" dirty="0" smtClean="0">
              <a:solidFill>
                <a:schemeClr val="tx2">
                  <a:lumMod val="50000"/>
                </a:schemeClr>
              </a:solidFill>
            </a:endParaRPr>
          </a:p>
          <a:p>
            <a:pPr lvl="1">
              <a:lnSpc>
                <a:spcPct val="120000"/>
              </a:lnSpc>
              <a:buFont typeface="Arial" charset="0"/>
              <a:buChar char="•"/>
              <a:defRPr/>
            </a:pPr>
            <a:r>
              <a:rPr lang="en-US" sz="4400" dirty="0" smtClean="0">
                <a:solidFill>
                  <a:schemeClr val="tx2">
                    <a:lumMod val="50000"/>
                  </a:schemeClr>
                </a:solidFill>
              </a:rPr>
              <a:t>House values fluctuate</a:t>
            </a:r>
          </a:p>
          <a:p>
            <a:pPr marL="0" indent="0">
              <a:lnSpc>
                <a:spcPct val="80000"/>
              </a:lnSpc>
              <a:buNone/>
              <a:defRPr/>
            </a:pPr>
            <a:endParaRPr lang="en-US" sz="4400" dirty="0">
              <a:solidFill>
                <a:schemeClr val="tx2">
                  <a:lumMod val="50000"/>
                </a:schemeClr>
              </a:solidFill>
            </a:endParaRPr>
          </a:p>
          <a:p>
            <a:pPr>
              <a:lnSpc>
                <a:spcPct val="80000"/>
              </a:lnSpc>
              <a:buFont typeface="Arial" charset="0"/>
              <a:buChar char="•"/>
              <a:defRPr/>
            </a:pPr>
            <a:r>
              <a:rPr lang="en-US" sz="4400" b="1" dirty="0" smtClean="0">
                <a:solidFill>
                  <a:schemeClr val="tx2">
                    <a:lumMod val="50000"/>
                  </a:schemeClr>
                </a:solidFill>
              </a:rPr>
              <a:t>Selling may not be needed if</a:t>
            </a:r>
            <a:r>
              <a:rPr lang="en-US" sz="4400" dirty="0" smtClean="0">
                <a:solidFill>
                  <a:schemeClr val="tx2">
                    <a:lumMod val="50000"/>
                  </a:schemeClr>
                </a:solidFill>
              </a:rPr>
              <a:t>:</a:t>
            </a:r>
            <a:endParaRPr lang="en-US" sz="4400" dirty="0">
              <a:solidFill>
                <a:schemeClr val="tx2">
                  <a:lumMod val="50000"/>
                </a:schemeClr>
              </a:solidFill>
            </a:endParaRPr>
          </a:p>
          <a:p>
            <a:pPr lvl="1">
              <a:lnSpc>
                <a:spcPct val="120000"/>
              </a:lnSpc>
              <a:buFont typeface="Arial" charset="0"/>
              <a:buChar char="•"/>
              <a:defRPr/>
            </a:pPr>
            <a:r>
              <a:rPr lang="en-US" sz="4400" dirty="0">
                <a:solidFill>
                  <a:schemeClr val="tx2">
                    <a:lumMod val="50000"/>
                  </a:schemeClr>
                </a:solidFill>
              </a:rPr>
              <a:t>Pay off your mortgage before you </a:t>
            </a:r>
            <a:r>
              <a:rPr lang="en-US" sz="4400" dirty="0" smtClean="0">
                <a:solidFill>
                  <a:schemeClr val="tx2">
                    <a:lumMod val="50000"/>
                  </a:schemeClr>
                </a:solidFill>
              </a:rPr>
              <a:t>retire</a:t>
            </a:r>
          </a:p>
          <a:p>
            <a:pPr lvl="2">
              <a:lnSpc>
                <a:spcPct val="120000"/>
              </a:lnSpc>
              <a:buFont typeface="Arial" charset="0"/>
              <a:buChar char="•"/>
              <a:defRPr/>
            </a:pPr>
            <a:r>
              <a:rPr lang="en-US" sz="4400" dirty="0" smtClean="0">
                <a:solidFill>
                  <a:schemeClr val="tx2">
                    <a:lumMod val="50000"/>
                  </a:schemeClr>
                </a:solidFill>
              </a:rPr>
              <a:t>Get by on less if no mortgage payment</a:t>
            </a:r>
            <a:endParaRPr lang="en-US" sz="4400" dirty="0">
              <a:solidFill>
                <a:schemeClr val="tx2">
                  <a:lumMod val="50000"/>
                </a:schemeClr>
              </a:solidFill>
            </a:endParaRPr>
          </a:p>
          <a:p>
            <a:pPr lvl="1">
              <a:lnSpc>
                <a:spcPct val="120000"/>
              </a:lnSpc>
              <a:buFont typeface="Arial" charset="0"/>
              <a:buChar char="•"/>
              <a:defRPr/>
            </a:pPr>
            <a:r>
              <a:rPr lang="en-US" sz="4400" dirty="0" smtClean="0">
                <a:solidFill>
                  <a:schemeClr val="tx2">
                    <a:lumMod val="50000"/>
                  </a:schemeClr>
                </a:solidFill>
              </a:rPr>
              <a:t>Save for repairs to avoid creating new debt</a:t>
            </a:r>
          </a:p>
          <a:p>
            <a:pPr lvl="1">
              <a:lnSpc>
                <a:spcPct val="120000"/>
              </a:lnSpc>
              <a:buFont typeface="Arial" charset="0"/>
              <a:buChar char="•"/>
              <a:defRPr/>
            </a:pPr>
            <a:r>
              <a:rPr lang="en-US" sz="4400" b="1" dirty="0" smtClean="0">
                <a:solidFill>
                  <a:schemeClr val="tx2">
                    <a:lumMod val="50000"/>
                  </a:schemeClr>
                </a:solidFill>
              </a:rPr>
              <a:t>Can house create income?</a:t>
            </a:r>
          </a:p>
          <a:p>
            <a:pPr lvl="2">
              <a:lnSpc>
                <a:spcPct val="120000"/>
              </a:lnSpc>
              <a:buFont typeface="Arial" charset="0"/>
              <a:buChar char="•"/>
              <a:defRPr/>
            </a:pPr>
            <a:r>
              <a:rPr lang="en-US" sz="4400" dirty="0" smtClean="0">
                <a:solidFill>
                  <a:schemeClr val="tx2">
                    <a:lumMod val="50000"/>
                  </a:schemeClr>
                </a:solidFill>
              </a:rPr>
              <a:t>HBS HomeShare Program: “age in place” </a:t>
            </a:r>
          </a:p>
          <a:p>
            <a:pPr marL="1371600" lvl="3" indent="0">
              <a:lnSpc>
                <a:spcPct val="120000"/>
              </a:lnSpc>
              <a:buNone/>
              <a:defRPr/>
            </a:pPr>
            <a:r>
              <a:rPr lang="en-US" sz="4400" dirty="0" smtClean="0">
                <a:solidFill>
                  <a:schemeClr val="tx2">
                    <a:lumMod val="50000"/>
                  </a:schemeClr>
                </a:solidFill>
              </a:rPr>
              <a:t>Assistance in exchange for low room rental </a:t>
            </a:r>
            <a:endParaRPr lang="en-US" sz="4400" dirty="0">
              <a:solidFill>
                <a:schemeClr val="tx2">
                  <a:lumMod val="50000"/>
                </a:schemeClr>
              </a:solidFill>
            </a:endParaRPr>
          </a:p>
          <a:p>
            <a:pPr lvl="1">
              <a:lnSpc>
                <a:spcPct val="80000"/>
              </a:lnSpc>
              <a:buFontTx/>
              <a:buNone/>
              <a:defRPr/>
            </a:pPr>
            <a:endParaRPr lang="en-US" sz="2400" dirty="0"/>
          </a:p>
          <a:p>
            <a:pPr marL="457200" lvl="1" indent="0">
              <a:lnSpc>
                <a:spcPct val="80000"/>
              </a:lnSpc>
              <a:buFont typeface="Arial" charset="0"/>
              <a:buNone/>
              <a:defRPr/>
            </a:pPr>
            <a:r>
              <a:rPr lang="en-US" sz="2400" dirty="0" smtClean="0"/>
              <a:t> </a:t>
            </a:r>
            <a:endParaRPr lang="en-US" sz="2400" dirty="0"/>
          </a:p>
          <a:p>
            <a:pPr>
              <a:lnSpc>
                <a:spcPct val="80000"/>
              </a:lnSpc>
              <a:buFontTx/>
              <a:buNone/>
              <a:defRPr/>
            </a:pPr>
            <a:r>
              <a:rPr lang="en-US" sz="2800" dirty="0"/>
              <a:t> </a:t>
            </a:r>
          </a:p>
          <a:p>
            <a:pPr>
              <a:lnSpc>
                <a:spcPct val="80000"/>
              </a:lnSpc>
              <a:buFontTx/>
              <a:buNone/>
              <a:defRPr/>
            </a:pPr>
            <a:endParaRPr lang="en-US" sz="2800" dirty="0"/>
          </a:p>
        </p:txBody>
      </p:sp>
    </p:spTree>
    <p:extLst>
      <p:ext uri="{BB962C8B-B14F-4D97-AF65-F5344CB8AC3E}">
        <p14:creationId xmlns:p14="http://schemas.microsoft.com/office/powerpoint/2010/main" val="7241109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765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7651">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7651">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651">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7651">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7651">
                                            <p:txEl>
                                              <p:pRg st="8" end="8"/>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27651">
                                            <p:txEl>
                                              <p:pRg st="9" end="9"/>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765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6705600" cy="1143000"/>
          </a:xfrm>
        </p:spPr>
        <p:txBody>
          <a:bodyPr>
            <a:normAutofit fontScale="90000"/>
          </a:bodyPr>
          <a:lstStyle/>
          <a:p>
            <a:r>
              <a:rPr lang="en-US" dirty="0" smtClean="0">
                <a:solidFill>
                  <a:schemeClr val="tx2">
                    <a:lumMod val="50000"/>
                  </a:schemeClr>
                </a:solidFill>
              </a:rPr>
              <a:t>Retire Sooner on Less Income?</a:t>
            </a:r>
            <a:br>
              <a:rPr lang="en-US" dirty="0" smtClean="0">
                <a:solidFill>
                  <a:schemeClr val="tx2">
                    <a:lumMod val="50000"/>
                  </a:schemeClr>
                </a:solidFill>
              </a:rPr>
            </a:br>
            <a:r>
              <a:rPr lang="en-US" dirty="0" smtClean="0">
                <a:solidFill>
                  <a:schemeClr val="tx2">
                    <a:lumMod val="50000"/>
                  </a:schemeClr>
                </a:solidFill>
              </a:rPr>
              <a:t>Downsize!</a:t>
            </a:r>
            <a:endParaRPr lang="en-US" dirty="0">
              <a:solidFill>
                <a:schemeClr val="tx2">
                  <a:lumMod val="50000"/>
                </a:schemeClr>
              </a:solidFill>
            </a:endParaRPr>
          </a:p>
        </p:txBody>
      </p:sp>
      <p:sp>
        <p:nvSpPr>
          <p:cNvPr id="3" name="Content Placeholder 2"/>
          <p:cNvSpPr>
            <a:spLocks noGrp="1"/>
          </p:cNvSpPr>
          <p:nvPr>
            <p:ph idx="1"/>
          </p:nvPr>
        </p:nvSpPr>
        <p:spPr>
          <a:xfrm>
            <a:off x="2133600" y="1905000"/>
            <a:ext cx="6553200" cy="4221163"/>
          </a:xfrm>
        </p:spPr>
        <p:txBody>
          <a:bodyPr/>
          <a:lstStyle/>
          <a:p>
            <a:r>
              <a:rPr lang="en-US" sz="2800" dirty="0" smtClean="0">
                <a:solidFill>
                  <a:schemeClr val="tx2">
                    <a:lumMod val="50000"/>
                  </a:schemeClr>
                </a:solidFill>
              </a:rPr>
              <a:t>House bigger than you need?</a:t>
            </a:r>
          </a:p>
          <a:p>
            <a:pPr lvl="1"/>
            <a:r>
              <a:rPr lang="en-US" sz="2400" dirty="0" smtClean="0">
                <a:solidFill>
                  <a:schemeClr val="tx2">
                    <a:lumMod val="50000"/>
                  </a:schemeClr>
                </a:solidFill>
              </a:rPr>
              <a:t>Sell and add proceeds to nest egg?</a:t>
            </a:r>
          </a:p>
          <a:p>
            <a:r>
              <a:rPr lang="en-US" sz="2800" dirty="0" smtClean="0">
                <a:solidFill>
                  <a:schemeClr val="tx2">
                    <a:lumMod val="50000"/>
                  </a:schemeClr>
                </a:solidFill>
              </a:rPr>
              <a:t>Smaller place can reduce:</a:t>
            </a:r>
          </a:p>
          <a:p>
            <a:pPr lvl="1"/>
            <a:r>
              <a:rPr lang="en-US" sz="2400" dirty="0">
                <a:solidFill>
                  <a:schemeClr val="tx2">
                    <a:lumMod val="50000"/>
                  </a:schemeClr>
                </a:solidFill>
              </a:rPr>
              <a:t>Property taxes</a:t>
            </a:r>
          </a:p>
          <a:p>
            <a:pPr lvl="1"/>
            <a:r>
              <a:rPr lang="en-US" sz="2400" dirty="0">
                <a:solidFill>
                  <a:schemeClr val="tx2">
                    <a:lumMod val="50000"/>
                  </a:schemeClr>
                </a:solidFill>
              </a:rPr>
              <a:t>Maintenance</a:t>
            </a:r>
          </a:p>
          <a:p>
            <a:pPr lvl="1"/>
            <a:r>
              <a:rPr lang="en-US" sz="2400" dirty="0">
                <a:solidFill>
                  <a:schemeClr val="tx2">
                    <a:lumMod val="50000"/>
                  </a:schemeClr>
                </a:solidFill>
              </a:rPr>
              <a:t>Utility </a:t>
            </a:r>
            <a:r>
              <a:rPr lang="en-US" sz="2400" dirty="0" smtClean="0">
                <a:solidFill>
                  <a:schemeClr val="tx2">
                    <a:lumMod val="50000"/>
                  </a:schemeClr>
                </a:solidFill>
              </a:rPr>
              <a:t>bills</a:t>
            </a:r>
          </a:p>
          <a:p>
            <a:r>
              <a:rPr lang="en-US" sz="2800" dirty="0" smtClean="0">
                <a:solidFill>
                  <a:schemeClr val="tx2">
                    <a:lumMod val="50000"/>
                  </a:schemeClr>
                </a:solidFill>
              </a:rPr>
              <a:t>Sell some things not used</a:t>
            </a:r>
          </a:p>
        </p:txBody>
      </p:sp>
    </p:spTree>
    <p:extLst>
      <p:ext uri="{BB962C8B-B14F-4D97-AF65-F5344CB8AC3E}">
        <p14:creationId xmlns:p14="http://schemas.microsoft.com/office/powerpoint/2010/main" val="31131156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74638"/>
            <a:ext cx="7543800" cy="1143000"/>
          </a:xfrm>
        </p:spPr>
        <p:txBody>
          <a:bodyPr/>
          <a:lstStyle/>
          <a:p>
            <a:r>
              <a:rPr lang="en-US" dirty="0" smtClean="0">
                <a:solidFill>
                  <a:schemeClr val="tx2">
                    <a:lumMod val="50000"/>
                  </a:schemeClr>
                </a:solidFill>
              </a:rPr>
              <a:t>Relocate</a:t>
            </a:r>
            <a:endParaRPr lang="en-US" dirty="0">
              <a:solidFill>
                <a:schemeClr val="tx2">
                  <a:lumMod val="50000"/>
                </a:schemeClr>
              </a:solidFill>
            </a:endParaRPr>
          </a:p>
        </p:txBody>
      </p:sp>
      <p:sp>
        <p:nvSpPr>
          <p:cNvPr id="3" name="Content Placeholder 2"/>
          <p:cNvSpPr>
            <a:spLocks noGrp="1"/>
          </p:cNvSpPr>
          <p:nvPr>
            <p:ph idx="1"/>
          </p:nvPr>
        </p:nvSpPr>
        <p:spPr>
          <a:xfrm>
            <a:off x="2057400" y="1600200"/>
            <a:ext cx="6629400" cy="4525963"/>
          </a:xfrm>
        </p:spPr>
        <p:txBody>
          <a:bodyPr/>
          <a:lstStyle/>
          <a:p>
            <a:r>
              <a:rPr lang="en-US" dirty="0" smtClean="0">
                <a:solidFill>
                  <a:schemeClr val="tx2">
                    <a:lumMod val="50000"/>
                  </a:schemeClr>
                </a:solidFill>
              </a:rPr>
              <a:t>No need to live near work or school in retirement</a:t>
            </a:r>
          </a:p>
          <a:p>
            <a:pPr lvl="1"/>
            <a:r>
              <a:rPr lang="en-US" dirty="0" smtClean="0">
                <a:solidFill>
                  <a:schemeClr val="tx2">
                    <a:lumMod val="50000"/>
                  </a:schemeClr>
                </a:solidFill>
              </a:rPr>
              <a:t>Place with much lower cost of living?</a:t>
            </a:r>
          </a:p>
          <a:p>
            <a:r>
              <a:rPr lang="en-US" dirty="0" smtClean="0">
                <a:solidFill>
                  <a:schemeClr val="tx2">
                    <a:lumMod val="50000"/>
                  </a:schemeClr>
                </a:solidFill>
              </a:rPr>
              <a:t>Look for amenities you need:</a:t>
            </a:r>
          </a:p>
          <a:p>
            <a:pPr lvl="1"/>
            <a:r>
              <a:rPr lang="en-US" dirty="0" smtClean="0">
                <a:solidFill>
                  <a:schemeClr val="tx2">
                    <a:lumMod val="50000"/>
                  </a:schemeClr>
                </a:solidFill>
              </a:rPr>
              <a:t>health care</a:t>
            </a:r>
          </a:p>
          <a:p>
            <a:pPr lvl="1"/>
            <a:r>
              <a:rPr lang="en-US" dirty="0" smtClean="0">
                <a:solidFill>
                  <a:schemeClr val="tx2">
                    <a:lumMod val="50000"/>
                  </a:schemeClr>
                </a:solidFill>
              </a:rPr>
              <a:t>golf course</a:t>
            </a:r>
          </a:p>
          <a:p>
            <a:pPr marL="0" indent="0">
              <a:buNone/>
            </a:pPr>
            <a:endParaRPr lang="en-US" dirty="0"/>
          </a:p>
        </p:txBody>
      </p:sp>
    </p:spTree>
    <p:extLst>
      <p:ext uri="{BB962C8B-B14F-4D97-AF65-F5344CB8AC3E}">
        <p14:creationId xmlns:p14="http://schemas.microsoft.com/office/powerpoint/2010/main" val="1339250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609600"/>
            <a:ext cx="7848600" cy="685800"/>
          </a:xfrm>
        </p:spPr>
        <p:txBody>
          <a:bodyPr>
            <a:noAutofit/>
          </a:bodyPr>
          <a:lstStyle/>
          <a:p>
            <a:pPr algn="ctr">
              <a:defRPr/>
            </a:pPr>
            <a:r>
              <a:rPr lang="en-US" sz="4000" dirty="0" smtClean="0">
                <a:solidFill>
                  <a:schemeClr val="tx2">
                    <a:lumMod val="50000"/>
                  </a:schemeClr>
                </a:solidFill>
              </a:rPr>
              <a:t>Housing Options</a:t>
            </a:r>
            <a:r>
              <a:rPr lang="en-US" sz="4000" dirty="0" smtClean="0"/>
              <a:t/>
            </a:r>
            <a:br>
              <a:rPr lang="en-US" sz="4000" dirty="0" smtClean="0"/>
            </a:br>
            <a:endParaRPr lang="en-US" sz="4000" dirty="0"/>
          </a:p>
        </p:txBody>
      </p:sp>
      <p:sp>
        <p:nvSpPr>
          <p:cNvPr id="3" name="Content Placeholder 2"/>
          <p:cNvSpPr>
            <a:spLocks noGrp="1"/>
          </p:cNvSpPr>
          <p:nvPr>
            <p:ph idx="1"/>
          </p:nvPr>
        </p:nvSpPr>
        <p:spPr>
          <a:xfrm>
            <a:off x="1600200" y="1295400"/>
            <a:ext cx="7315200" cy="5486400"/>
          </a:xfrm>
        </p:spPr>
        <p:txBody>
          <a:bodyPr>
            <a:normAutofit fontScale="92500" lnSpcReduction="10000"/>
          </a:bodyPr>
          <a:lstStyle/>
          <a:p>
            <a:pPr marL="400050" lvl="2" indent="0">
              <a:buNone/>
              <a:defRPr/>
            </a:pPr>
            <a:r>
              <a:rPr lang="en-US" sz="3000" dirty="0" smtClean="0">
                <a:solidFill>
                  <a:schemeClr val="tx2">
                    <a:lumMod val="50000"/>
                  </a:schemeClr>
                </a:solidFill>
              </a:rPr>
              <a:t>Sell your primary residence? </a:t>
            </a:r>
          </a:p>
          <a:p>
            <a:pPr marL="400050" lvl="2" indent="0">
              <a:buNone/>
              <a:defRPr/>
            </a:pPr>
            <a:r>
              <a:rPr lang="en-US" sz="2600" dirty="0" smtClean="0">
                <a:solidFill>
                  <a:schemeClr val="tx2">
                    <a:lumMod val="50000"/>
                  </a:schemeClr>
                </a:solidFill>
              </a:rPr>
              <a:t>	$250,000 of proceeds tax-free for singles</a:t>
            </a:r>
          </a:p>
          <a:p>
            <a:pPr marL="400050" lvl="2" indent="0">
              <a:buNone/>
              <a:defRPr/>
            </a:pPr>
            <a:r>
              <a:rPr lang="en-US" sz="2600" dirty="0" smtClean="0">
                <a:solidFill>
                  <a:schemeClr val="tx2">
                    <a:lumMod val="50000"/>
                  </a:schemeClr>
                </a:solidFill>
              </a:rPr>
              <a:t>	$500,000 for married couples</a:t>
            </a:r>
          </a:p>
          <a:p>
            <a:pPr marL="857250" lvl="3" indent="0">
              <a:buNone/>
              <a:defRPr/>
            </a:pPr>
            <a:endParaRPr lang="en-US" sz="2400" b="1" dirty="0" smtClean="0">
              <a:solidFill>
                <a:schemeClr val="tx2">
                  <a:lumMod val="50000"/>
                </a:schemeClr>
              </a:solidFill>
            </a:endParaRPr>
          </a:p>
          <a:p>
            <a:pPr marL="400050" lvl="2" indent="0">
              <a:buNone/>
              <a:defRPr/>
            </a:pPr>
            <a:r>
              <a:rPr lang="en-US" sz="3000" dirty="0" smtClean="0">
                <a:solidFill>
                  <a:schemeClr val="tx2">
                    <a:lumMod val="50000"/>
                  </a:schemeClr>
                </a:solidFill>
              </a:rPr>
              <a:t>Move to less-expensive part of the country?</a:t>
            </a:r>
          </a:p>
          <a:p>
            <a:pPr marL="400050" lvl="2" indent="0">
              <a:buNone/>
              <a:defRPr/>
            </a:pPr>
            <a:r>
              <a:rPr lang="en-US" sz="2600" dirty="0" smtClean="0">
                <a:solidFill>
                  <a:schemeClr val="tx2">
                    <a:lumMod val="50000"/>
                  </a:schemeClr>
                </a:solidFill>
              </a:rPr>
              <a:t>	Check new local and state property tax rates</a:t>
            </a:r>
          </a:p>
          <a:p>
            <a:pPr marL="400050" lvl="2" indent="0">
              <a:buNone/>
              <a:defRPr/>
            </a:pPr>
            <a:endParaRPr lang="en-US" sz="2800" dirty="0" smtClean="0">
              <a:solidFill>
                <a:schemeClr val="tx2">
                  <a:lumMod val="50000"/>
                </a:schemeClr>
              </a:solidFill>
            </a:endParaRPr>
          </a:p>
          <a:p>
            <a:pPr marL="400050" lvl="2" indent="0">
              <a:buNone/>
              <a:defRPr/>
            </a:pPr>
            <a:r>
              <a:rPr lang="en-US" sz="3000" dirty="0" smtClean="0">
                <a:solidFill>
                  <a:schemeClr val="tx2">
                    <a:lumMod val="50000"/>
                  </a:schemeClr>
                </a:solidFill>
              </a:rPr>
              <a:t>Social and family issues: </a:t>
            </a:r>
          </a:p>
          <a:p>
            <a:pPr marL="857250" lvl="3" indent="0">
              <a:buNone/>
              <a:defRPr/>
            </a:pPr>
            <a:r>
              <a:rPr lang="en-US" sz="2600" dirty="0" smtClean="0">
                <a:solidFill>
                  <a:schemeClr val="tx2">
                    <a:lumMod val="50000"/>
                  </a:schemeClr>
                </a:solidFill>
              </a:rPr>
              <a:t>Moving to a new area requires developing new friendships and support network</a:t>
            </a:r>
          </a:p>
          <a:p>
            <a:pPr marL="857250" lvl="3" indent="0">
              <a:buNone/>
              <a:defRPr/>
            </a:pPr>
            <a:r>
              <a:rPr lang="en-US" sz="2200" dirty="0" smtClean="0">
                <a:solidFill>
                  <a:schemeClr val="tx2">
                    <a:lumMod val="50000"/>
                  </a:schemeClr>
                </a:solidFill>
              </a:rPr>
              <a:t>	    Some things that count can’t be counted</a:t>
            </a:r>
          </a:p>
          <a:p>
            <a:pPr marL="400050" lvl="2" indent="0">
              <a:buFont typeface="Arial" charset="0"/>
              <a:buNone/>
              <a:defRPr/>
            </a:pPr>
            <a:endParaRPr lang="en-US" sz="2400" dirty="0" smtClean="0"/>
          </a:p>
          <a:p>
            <a:pPr marL="0" lvl="1" indent="0">
              <a:buFont typeface="Arial" charset="0"/>
              <a:buNone/>
              <a:defRPr/>
            </a:pPr>
            <a:r>
              <a:rPr lang="en-US" sz="2400" dirty="0" smtClean="0"/>
              <a:t> </a:t>
            </a:r>
          </a:p>
          <a:p>
            <a:pPr>
              <a:buFont typeface="Arial" charset="0"/>
              <a:buChar char="•"/>
              <a:defRPr/>
            </a:pPr>
            <a:endParaRPr lang="en-US" dirty="0"/>
          </a:p>
        </p:txBody>
      </p:sp>
    </p:spTree>
    <p:extLst>
      <p:ext uri="{BB962C8B-B14F-4D97-AF65-F5344CB8AC3E}">
        <p14:creationId xmlns:p14="http://schemas.microsoft.com/office/powerpoint/2010/main" val="27422132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1000"/>
                                        <p:tgtEl>
                                          <p:spTgt spid="3">
                                            <p:txEl>
                                              <p:pRg st="7" end="7"/>
                                            </p:txEl>
                                          </p:spTgt>
                                        </p:tgtEl>
                                      </p:cBhvr>
                                    </p:animEffect>
                                    <p:anim calcmode="lin" valueType="num">
                                      <p:cBhvr>
                                        <p:cTn id="4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1000"/>
                                        <p:tgtEl>
                                          <p:spTgt spid="3">
                                            <p:txEl>
                                              <p:pRg st="8" end="8"/>
                                            </p:txEl>
                                          </p:spTgt>
                                        </p:tgtEl>
                                      </p:cBhvr>
                                    </p:animEffect>
                                    <p:anim calcmode="lin" valueType="num">
                                      <p:cBhvr>
                                        <p:cTn id="48"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8" end="8"/>
                                            </p:txEl>
                                          </p:spTgt>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1000"/>
                                        <p:tgtEl>
                                          <p:spTgt spid="3">
                                            <p:txEl>
                                              <p:pRg st="9" end="9"/>
                                            </p:txEl>
                                          </p:spTgt>
                                        </p:tgtEl>
                                      </p:cBhvr>
                                    </p:animEffect>
                                    <p:anim calcmode="lin" valueType="num">
                                      <p:cBhvr>
                                        <p:cTn id="53"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4"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 result for wise money quotes for retirees">
            <a:hlinkClick r:id="rId2"/>
          </p:cNvPr>
          <p:cNvPicPr/>
          <p:nvPr/>
        </p:nvPicPr>
        <p:blipFill rotWithShape="1">
          <a:blip r:embed="rId3">
            <a:extLst>
              <a:ext uri="{28A0092B-C50C-407E-A947-70E740481C1C}">
                <a14:useLocalDpi xmlns:a14="http://schemas.microsoft.com/office/drawing/2010/main" val="0"/>
              </a:ext>
            </a:extLst>
          </a:blip>
          <a:srcRect b="6186"/>
          <a:stretch/>
        </p:blipFill>
        <p:spPr bwMode="auto">
          <a:xfrm>
            <a:off x="2667000" y="533400"/>
            <a:ext cx="5105400" cy="58674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924656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74638"/>
            <a:ext cx="7543800" cy="1143000"/>
          </a:xfrm>
        </p:spPr>
        <p:txBody>
          <a:bodyPr/>
          <a:lstStyle/>
          <a:p>
            <a:r>
              <a:rPr lang="en-US" dirty="0" smtClean="0">
                <a:solidFill>
                  <a:schemeClr val="tx2">
                    <a:lumMod val="50000"/>
                  </a:schemeClr>
                </a:solidFill>
              </a:rPr>
              <a:t>Reverse Mortgage</a:t>
            </a:r>
            <a:endParaRPr lang="en-US" dirty="0">
              <a:solidFill>
                <a:schemeClr val="tx2">
                  <a:lumMod val="50000"/>
                </a:schemeClr>
              </a:solidFill>
            </a:endParaRPr>
          </a:p>
        </p:txBody>
      </p:sp>
      <p:sp>
        <p:nvSpPr>
          <p:cNvPr id="3" name="Content Placeholder 2"/>
          <p:cNvSpPr>
            <a:spLocks noGrp="1"/>
          </p:cNvSpPr>
          <p:nvPr>
            <p:ph idx="1"/>
          </p:nvPr>
        </p:nvSpPr>
        <p:spPr>
          <a:xfrm>
            <a:off x="1828800" y="1600200"/>
            <a:ext cx="7315200" cy="4525963"/>
          </a:xfrm>
        </p:spPr>
        <p:txBody>
          <a:bodyPr>
            <a:normAutofit/>
          </a:bodyPr>
          <a:lstStyle/>
          <a:p>
            <a:r>
              <a:rPr lang="en-US" dirty="0" smtClean="0">
                <a:solidFill>
                  <a:schemeClr val="tx2">
                    <a:lumMod val="50000"/>
                  </a:schemeClr>
                </a:solidFill>
              </a:rPr>
              <a:t>Want to remain in your house rest of your life?</a:t>
            </a:r>
          </a:p>
          <a:p>
            <a:r>
              <a:rPr lang="en-US" dirty="0" smtClean="0">
                <a:solidFill>
                  <a:schemeClr val="tx2">
                    <a:lumMod val="50000"/>
                  </a:schemeClr>
                </a:solidFill>
              </a:rPr>
              <a:t>Tap into equity with reverse mortgage:</a:t>
            </a:r>
          </a:p>
          <a:p>
            <a:pPr lvl="1"/>
            <a:r>
              <a:rPr lang="en-US" dirty="0" smtClean="0">
                <a:solidFill>
                  <a:schemeClr val="tx2">
                    <a:lumMod val="50000"/>
                  </a:schemeClr>
                </a:solidFill>
              </a:rPr>
              <a:t>62 or older</a:t>
            </a:r>
          </a:p>
          <a:p>
            <a:pPr lvl="1"/>
            <a:r>
              <a:rPr lang="en-US" dirty="0" smtClean="0">
                <a:solidFill>
                  <a:schemeClr val="tx2">
                    <a:lumMod val="50000"/>
                  </a:schemeClr>
                </a:solidFill>
              </a:rPr>
              <a:t>High fees but no required payment</a:t>
            </a:r>
          </a:p>
          <a:p>
            <a:pPr lvl="1"/>
            <a:r>
              <a:rPr lang="en-US" dirty="0" smtClean="0">
                <a:solidFill>
                  <a:schemeClr val="tx2">
                    <a:lumMod val="50000"/>
                  </a:schemeClr>
                </a:solidFill>
              </a:rPr>
              <a:t>Your children won’t be able to inherit house unless they repay the loan</a:t>
            </a:r>
          </a:p>
          <a:p>
            <a:pPr lvl="1"/>
            <a:r>
              <a:rPr lang="en-US" dirty="0" smtClean="0">
                <a:solidFill>
                  <a:schemeClr val="tx2">
                    <a:lumMod val="50000"/>
                  </a:schemeClr>
                </a:solidFill>
              </a:rPr>
              <a:t>If you move, loan becomes due</a:t>
            </a:r>
            <a:endParaRPr lang="en-US" dirty="0">
              <a:solidFill>
                <a:schemeClr val="tx2">
                  <a:lumMod val="50000"/>
                </a:schemeClr>
              </a:solidFill>
            </a:endParaRPr>
          </a:p>
        </p:txBody>
      </p:sp>
    </p:spTree>
    <p:extLst>
      <p:ext uri="{BB962C8B-B14F-4D97-AF65-F5344CB8AC3E}">
        <p14:creationId xmlns:p14="http://schemas.microsoft.com/office/powerpoint/2010/main" val="35345296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74638"/>
            <a:ext cx="7620000" cy="1143000"/>
          </a:xfrm>
        </p:spPr>
        <p:txBody>
          <a:bodyPr/>
          <a:lstStyle/>
          <a:p>
            <a:r>
              <a:rPr lang="en-US" dirty="0" smtClean="0">
                <a:solidFill>
                  <a:schemeClr val="tx2">
                    <a:lumMod val="50000"/>
                  </a:schemeClr>
                </a:solidFill>
              </a:rPr>
              <a:t>Practice Frugal Lifestyle Now</a:t>
            </a:r>
            <a:endParaRPr lang="en-US" dirty="0">
              <a:solidFill>
                <a:schemeClr val="tx2">
                  <a:lumMod val="50000"/>
                </a:schemeClr>
              </a:solidFill>
            </a:endParaRPr>
          </a:p>
        </p:txBody>
      </p:sp>
      <p:sp>
        <p:nvSpPr>
          <p:cNvPr id="3" name="Content Placeholder 2"/>
          <p:cNvSpPr>
            <a:spLocks noGrp="1"/>
          </p:cNvSpPr>
          <p:nvPr>
            <p:ph idx="1"/>
          </p:nvPr>
        </p:nvSpPr>
        <p:spPr>
          <a:xfrm>
            <a:off x="2057400" y="1905000"/>
            <a:ext cx="6629400" cy="4221163"/>
          </a:xfrm>
        </p:spPr>
        <p:txBody>
          <a:bodyPr>
            <a:normAutofit lnSpcReduction="10000"/>
          </a:bodyPr>
          <a:lstStyle/>
          <a:p>
            <a:r>
              <a:rPr lang="en-US" dirty="0" smtClean="0">
                <a:solidFill>
                  <a:schemeClr val="tx2">
                    <a:lumMod val="50000"/>
                  </a:schemeClr>
                </a:solidFill>
              </a:rPr>
              <a:t>Retire sooner if cut back to basic </a:t>
            </a:r>
            <a:r>
              <a:rPr lang="en-US" dirty="0">
                <a:solidFill>
                  <a:schemeClr val="tx2">
                    <a:lumMod val="50000"/>
                  </a:schemeClr>
                </a:solidFill>
              </a:rPr>
              <a:t>necessities, &amp; </a:t>
            </a:r>
            <a:r>
              <a:rPr lang="en-US" dirty="0" smtClean="0">
                <a:solidFill>
                  <a:schemeClr val="tx2">
                    <a:lumMod val="50000"/>
                  </a:schemeClr>
                </a:solidFill>
              </a:rPr>
              <a:t>avoid </a:t>
            </a:r>
            <a:r>
              <a:rPr lang="en-US" dirty="0">
                <a:solidFill>
                  <a:schemeClr val="tx2">
                    <a:lumMod val="50000"/>
                  </a:schemeClr>
                </a:solidFill>
              </a:rPr>
              <a:t>waste</a:t>
            </a:r>
            <a:r>
              <a:rPr lang="en-US" dirty="0" smtClean="0">
                <a:solidFill>
                  <a:schemeClr val="tx2">
                    <a:lumMod val="50000"/>
                  </a:schemeClr>
                </a:solidFill>
              </a:rPr>
              <a:t>!</a:t>
            </a:r>
          </a:p>
          <a:p>
            <a:r>
              <a:rPr lang="en-US" dirty="0" smtClean="0">
                <a:solidFill>
                  <a:schemeClr val="tx2">
                    <a:lumMod val="50000"/>
                  </a:schemeClr>
                </a:solidFill>
              </a:rPr>
              <a:t>Switch from cable TV to antenna</a:t>
            </a:r>
          </a:p>
          <a:p>
            <a:pPr lvl="1"/>
            <a:r>
              <a:rPr lang="en-US" dirty="0">
                <a:solidFill>
                  <a:schemeClr val="tx2">
                    <a:lumMod val="50000"/>
                  </a:schemeClr>
                </a:solidFill>
              </a:rPr>
              <a:t>A</a:t>
            </a:r>
            <a:r>
              <a:rPr lang="en-US" dirty="0" smtClean="0">
                <a:solidFill>
                  <a:schemeClr val="tx2">
                    <a:lumMod val="50000"/>
                  </a:schemeClr>
                </a:solidFill>
              </a:rPr>
              <a:t>ccess </a:t>
            </a:r>
            <a:r>
              <a:rPr lang="en-US" dirty="0">
                <a:solidFill>
                  <a:schemeClr val="tx2">
                    <a:lumMod val="50000"/>
                  </a:schemeClr>
                </a:solidFill>
              </a:rPr>
              <a:t>High Definition TV for </a:t>
            </a:r>
            <a:r>
              <a:rPr lang="en-US" dirty="0" smtClean="0">
                <a:solidFill>
                  <a:schemeClr val="tx2">
                    <a:lumMod val="50000"/>
                  </a:schemeClr>
                </a:solidFill>
              </a:rPr>
              <a:t>free</a:t>
            </a:r>
          </a:p>
          <a:p>
            <a:pPr lvl="1"/>
            <a:r>
              <a:rPr lang="en-US" dirty="0" smtClean="0">
                <a:solidFill>
                  <a:schemeClr val="tx2">
                    <a:lumMod val="50000"/>
                  </a:schemeClr>
                </a:solidFill>
              </a:rPr>
              <a:t>Internet streaming with Netflix, Hulu, </a:t>
            </a:r>
            <a:r>
              <a:rPr lang="en-US" dirty="0" err="1" smtClean="0">
                <a:solidFill>
                  <a:schemeClr val="tx2">
                    <a:lumMod val="50000"/>
                  </a:schemeClr>
                </a:solidFill>
              </a:rPr>
              <a:t>etc</a:t>
            </a:r>
            <a:r>
              <a:rPr lang="en-US" dirty="0" smtClean="0">
                <a:solidFill>
                  <a:schemeClr val="tx2">
                    <a:lumMod val="50000"/>
                  </a:schemeClr>
                </a:solidFill>
              </a:rPr>
              <a:t> </a:t>
            </a:r>
          </a:p>
          <a:p>
            <a:r>
              <a:rPr lang="en-US" dirty="0" smtClean="0">
                <a:solidFill>
                  <a:schemeClr val="tx2">
                    <a:lumMod val="50000"/>
                  </a:schemeClr>
                </a:solidFill>
              </a:rPr>
              <a:t>Ask for senior discounts</a:t>
            </a:r>
          </a:p>
          <a:p>
            <a:r>
              <a:rPr lang="en-US" dirty="0" smtClean="0">
                <a:solidFill>
                  <a:schemeClr val="tx2">
                    <a:lumMod val="50000"/>
                  </a:schemeClr>
                </a:solidFill>
              </a:rPr>
              <a:t>Find free entertainment</a:t>
            </a:r>
          </a:p>
        </p:txBody>
      </p:sp>
    </p:spTree>
    <p:extLst>
      <p:ext uri="{BB962C8B-B14F-4D97-AF65-F5344CB8AC3E}">
        <p14:creationId xmlns:p14="http://schemas.microsoft.com/office/powerpoint/2010/main" val="22040601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895600" y="1447800"/>
            <a:ext cx="5105400" cy="4678363"/>
          </a:xfrm>
        </p:spPr>
        <p:txBody>
          <a:bodyPr>
            <a:normAutofit/>
          </a:bodyPr>
          <a:lstStyle/>
          <a:p>
            <a:pPr marL="0" indent="0">
              <a:buNone/>
            </a:pPr>
            <a:r>
              <a:rPr lang="en-US" sz="4000" dirty="0" smtClean="0"/>
              <a:t>Pay off debt to make it easier to live on less!</a:t>
            </a:r>
            <a:endParaRPr lang="en-US" sz="4000" dirty="0"/>
          </a:p>
        </p:txBody>
      </p:sp>
    </p:spTree>
    <p:extLst>
      <p:ext uri="{BB962C8B-B14F-4D97-AF65-F5344CB8AC3E}">
        <p14:creationId xmlns:p14="http://schemas.microsoft.com/office/powerpoint/2010/main" val="8364586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solidFill>
                  <a:srgbClr val="11295F"/>
                </a:solidFill>
              </a:rPr>
              <a:t>www.PowerPay.org</a:t>
            </a:r>
            <a:endParaRPr lang="en-US" dirty="0">
              <a:solidFill>
                <a:srgbClr val="11295F"/>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033376381"/>
              </p:ext>
            </p:extLst>
          </p:nvPr>
        </p:nvGraphicFramePr>
        <p:xfrm>
          <a:off x="0" y="1600198"/>
          <a:ext cx="9126275" cy="5257800"/>
        </p:xfrm>
        <a:graphic>
          <a:graphicData uri="http://schemas.openxmlformats.org/drawingml/2006/table">
            <a:tbl>
              <a:tblPr firstRow="1" bandRow="1">
                <a:tableStyleId>{5C22544A-7EE6-4342-B048-85BDC9FD1C3A}</a:tableStyleId>
              </a:tblPr>
              <a:tblGrid>
                <a:gridCol w="1825255"/>
                <a:gridCol w="1825255"/>
                <a:gridCol w="1825255"/>
                <a:gridCol w="1825255"/>
                <a:gridCol w="1825255"/>
              </a:tblGrid>
              <a:tr h="6572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rgbClr val="FFFF00"/>
                          </a:solidFill>
                          <a:effectLst/>
                          <a:latin typeface="+mn-lt"/>
                        </a:rPr>
                        <a:t>Creditor</a:t>
                      </a:r>
                    </a:p>
                  </a:txBody>
                  <a:tcPr marT="45711" marB="45711" horzOverflow="overflow">
                    <a:solidFill>
                      <a:schemeClr val="tx2">
                        <a:lumMod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rgbClr val="FFFF00"/>
                          </a:solidFill>
                          <a:effectLst/>
                          <a:latin typeface="+mn-lt"/>
                        </a:rPr>
                        <a:t>Balance</a:t>
                      </a:r>
                    </a:p>
                  </a:txBody>
                  <a:tcPr marT="45711" marB="45711" horzOverflow="overflow">
                    <a:solidFill>
                      <a:schemeClr val="tx2">
                        <a:lumMod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rgbClr val="FFFF00"/>
                          </a:solidFill>
                          <a:effectLst/>
                          <a:latin typeface="+mn-lt"/>
                        </a:rPr>
                        <a:t>Mo Pmt</a:t>
                      </a:r>
                    </a:p>
                  </a:txBody>
                  <a:tcPr marT="45711" marB="45711" horzOverflow="overflow">
                    <a:solidFill>
                      <a:schemeClr val="tx2">
                        <a:lumMod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rgbClr val="FFFF00"/>
                          </a:solidFill>
                          <a:effectLst/>
                          <a:latin typeface="+mn-lt"/>
                        </a:rPr>
                        <a:t>APR</a:t>
                      </a:r>
                    </a:p>
                  </a:txBody>
                  <a:tcPr marT="45711" marB="45711" horzOverflow="overflow">
                    <a:solidFill>
                      <a:schemeClr val="tx2">
                        <a:lumMod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rgbClr val="FFFF00"/>
                          </a:solidFill>
                          <a:effectLst/>
                          <a:latin typeface="+mn-lt"/>
                        </a:rPr>
                        <a:t>Pay Off</a:t>
                      </a:r>
                    </a:p>
                  </a:txBody>
                  <a:tcPr marT="45711" marB="45711" horzOverflow="overflow">
                    <a:solidFill>
                      <a:schemeClr val="tx2">
                        <a:lumMod val="50000"/>
                      </a:schemeClr>
                    </a:solidFill>
                  </a:tcPr>
                </a:tc>
              </a:tr>
              <a:tr h="6572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2">
                              <a:lumMod val="50000"/>
                            </a:schemeClr>
                          </a:solidFill>
                          <a:effectLst/>
                          <a:latin typeface="+mn-lt"/>
                        </a:rPr>
                        <a:t>Car loan</a:t>
                      </a:r>
                    </a:p>
                  </a:txBody>
                  <a:tcPr marT="45711" marB="45711" horzOverflow="overflow"/>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2">
                              <a:lumMod val="50000"/>
                            </a:schemeClr>
                          </a:solidFill>
                          <a:effectLst/>
                          <a:latin typeface="+mn-lt"/>
                        </a:rPr>
                        <a:t>$4,500</a:t>
                      </a:r>
                    </a:p>
                  </a:txBody>
                  <a:tcPr marT="45711" marB="45711" horzOverflow="overflow"/>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2">
                              <a:lumMod val="50000"/>
                            </a:schemeClr>
                          </a:solidFill>
                          <a:effectLst/>
                          <a:latin typeface="+mn-lt"/>
                        </a:rPr>
                        <a:t>$275</a:t>
                      </a:r>
                    </a:p>
                  </a:txBody>
                  <a:tcPr marT="45711" marB="45711"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2">
                              <a:lumMod val="50000"/>
                            </a:schemeClr>
                          </a:solidFill>
                          <a:effectLst/>
                          <a:latin typeface="+mn-lt"/>
                        </a:rPr>
                        <a:t>5%</a:t>
                      </a:r>
                    </a:p>
                  </a:txBody>
                  <a:tcPr marT="45711" marB="45711" horzOverflow="overflow"/>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2">
                              <a:lumMod val="50000"/>
                            </a:schemeClr>
                          </a:solidFill>
                          <a:effectLst/>
                          <a:latin typeface="+mn-lt"/>
                        </a:rPr>
                        <a:t>1 yr 5 mo</a:t>
                      </a:r>
                    </a:p>
                  </a:txBody>
                  <a:tcPr marT="45711" marB="45711" horzOverflow="overflow"/>
                </a:tc>
              </a:tr>
              <a:tr h="6572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2">
                              <a:lumMod val="50000"/>
                            </a:schemeClr>
                          </a:solidFill>
                          <a:effectLst/>
                          <a:latin typeface="+mn-lt"/>
                        </a:rPr>
                        <a:t>Computer</a:t>
                      </a:r>
                    </a:p>
                  </a:txBody>
                  <a:tcPr marT="45711" marB="45711" horzOverflow="overflow"/>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2">
                              <a:lumMod val="50000"/>
                            </a:schemeClr>
                          </a:solidFill>
                          <a:effectLst/>
                          <a:latin typeface="+mn-lt"/>
                        </a:rPr>
                        <a:t>$1,250</a:t>
                      </a:r>
                    </a:p>
                  </a:txBody>
                  <a:tcPr marT="45711" marB="45711" horzOverflow="overflow"/>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2">
                              <a:lumMod val="50000"/>
                            </a:schemeClr>
                          </a:solidFill>
                          <a:effectLst/>
                          <a:latin typeface="+mn-lt"/>
                        </a:rPr>
                        <a:t>$35</a:t>
                      </a:r>
                    </a:p>
                  </a:txBody>
                  <a:tcPr marT="45711" marB="45711"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2">
                              <a:lumMod val="50000"/>
                            </a:schemeClr>
                          </a:solidFill>
                          <a:effectLst/>
                          <a:latin typeface="+mn-lt"/>
                        </a:rPr>
                        <a:t>21%</a:t>
                      </a:r>
                    </a:p>
                  </a:txBody>
                  <a:tcPr marT="45711" marB="45711" horzOverflow="overflow"/>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2">
                              <a:lumMod val="50000"/>
                            </a:schemeClr>
                          </a:solidFill>
                          <a:effectLst/>
                          <a:latin typeface="+mn-lt"/>
                        </a:rPr>
                        <a:t>4 yr 9 mo</a:t>
                      </a:r>
                    </a:p>
                  </a:txBody>
                  <a:tcPr marT="45711" marB="45711" horzOverflow="overflow"/>
                </a:tc>
              </a:tr>
              <a:tr h="6572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2">
                              <a:lumMod val="50000"/>
                            </a:schemeClr>
                          </a:solidFill>
                          <a:effectLst/>
                          <a:latin typeface="+mn-lt"/>
                        </a:rPr>
                        <a:t>Visa</a:t>
                      </a:r>
                    </a:p>
                  </a:txBody>
                  <a:tcPr marT="45711" marB="45711" horzOverflow="overflow"/>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2">
                              <a:lumMod val="50000"/>
                            </a:schemeClr>
                          </a:solidFill>
                          <a:effectLst/>
                          <a:latin typeface="+mn-lt"/>
                        </a:rPr>
                        <a:t>$2,500</a:t>
                      </a:r>
                    </a:p>
                  </a:txBody>
                  <a:tcPr marT="45711" marB="45711" horzOverflow="overflow"/>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2">
                              <a:lumMod val="50000"/>
                            </a:schemeClr>
                          </a:solidFill>
                          <a:effectLst/>
                          <a:latin typeface="+mn-lt"/>
                        </a:rPr>
                        <a:t>$50</a:t>
                      </a:r>
                    </a:p>
                  </a:txBody>
                  <a:tcPr marT="45711" marB="45711"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2">
                              <a:lumMod val="50000"/>
                            </a:schemeClr>
                          </a:solidFill>
                          <a:effectLst/>
                          <a:latin typeface="+mn-lt"/>
                        </a:rPr>
                        <a:t>12%</a:t>
                      </a:r>
                    </a:p>
                  </a:txBody>
                  <a:tcPr marT="45711" marB="45711" horzOverflow="overflow"/>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2">
                              <a:lumMod val="50000"/>
                            </a:schemeClr>
                          </a:solidFill>
                          <a:effectLst/>
                          <a:latin typeface="+mn-lt"/>
                        </a:rPr>
                        <a:t>5 yr 10 mo</a:t>
                      </a:r>
                    </a:p>
                  </a:txBody>
                  <a:tcPr marT="45711" marB="45711" horzOverflow="overflow"/>
                </a:tc>
              </a:tr>
              <a:tr h="6572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2">
                              <a:lumMod val="50000"/>
                            </a:schemeClr>
                          </a:solidFill>
                          <a:effectLst/>
                          <a:latin typeface="+mn-lt"/>
                        </a:rPr>
                        <a:t>Macy’s</a:t>
                      </a:r>
                    </a:p>
                  </a:txBody>
                  <a:tcPr marT="45711" marB="45711" horzOverflow="overflow"/>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2">
                              <a:lumMod val="50000"/>
                            </a:schemeClr>
                          </a:solidFill>
                          <a:effectLst/>
                          <a:latin typeface="+mn-lt"/>
                        </a:rPr>
                        <a:t>$195</a:t>
                      </a:r>
                    </a:p>
                  </a:txBody>
                  <a:tcPr marT="45711" marB="45711" horzOverflow="overflow"/>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2">
                              <a:lumMod val="50000"/>
                            </a:schemeClr>
                          </a:solidFill>
                          <a:effectLst/>
                          <a:latin typeface="+mn-lt"/>
                        </a:rPr>
                        <a:t>$20</a:t>
                      </a:r>
                    </a:p>
                  </a:txBody>
                  <a:tcPr marT="45711" marB="45711"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2">
                              <a:lumMod val="50000"/>
                            </a:schemeClr>
                          </a:solidFill>
                          <a:effectLst/>
                          <a:latin typeface="+mn-lt"/>
                        </a:rPr>
                        <a:t>22%</a:t>
                      </a:r>
                    </a:p>
                  </a:txBody>
                  <a:tcPr marT="45711" marB="45711" horzOverflow="overflow"/>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2">
                              <a:lumMod val="50000"/>
                            </a:schemeClr>
                          </a:solidFill>
                          <a:effectLst/>
                          <a:latin typeface="+mn-lt"/>
                        </a:rPr>
                        <a:t>11 mo</a:t>
                      </a:r>
                    </a:p>
                  </a:txBody>
                  <a:tcPr marT="45711" marB="45711" horzOverflow="overflow"/>
                </a:tc>
              </a:tr>
              <a:tr h="6572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2">
                              <a:lumMod val="50000"/>
                            </a:schemeClr>
                          </a:solidFill>
                          <a:effectLst/>
                          <a:latin typeface="+mn-lt"/>
                        </a:rPr>
                        <a:t>Target</a:t>
                      </a:r>
                    </a:p>
                  </a:txBody>
                  <a:tcPr marT="45711" marB="45711" horzOverflow="overflow"/>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2">
                              <a:lumMod val="50000"/>
                            </a:schemeClr>
                          </a:solidFill>
                          <a:effectLst/>
                          <a:latin typeface="+mn-lt"/>
                        </a:rPr>
                        <a:t>$375</a:t>
                      </a:r>
                    </a:p>
                  </a:txBody>
                  <a:tcPr marT="45711" marB="45711" horzOverflow="overflow"/>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2">
                              <a:lumMod val="50000"/>
                            </a:schemeClr>
                          </a:solidFill>
                          <a:effectLst/>
                          <a:latin typeface="+mn-lt"/>
                        </a:rPr>
                        <a:t>$40</a:t>
                      </a:r>
                    </a:p>
                  </a:txBody>
                  <a:tcPr marT="45711" marB="45711"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2">
                              <a:lumMod val="50000"/>
                            </a:schemeClr>
                          </a:solidFill>
                          <a:effectLst/>
                          <a:latin typeface="+mn-lt"/>
                        </a:rPr>
                        <a:t>22%</a:t>
                      </a:r>
                    </a:p>
                  </a:txBody>
                  <a:tcPr marT="45711" marB="45711" horzOverflow="overflow"/>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2">
                              <a:lumMod val="50000"/>
                            </a:schemeClr>
                          </a:solidFill>
                          <a:effectLst/>
                          <a:latin typeface="+mn-lt"/>
                        </a:rPr>
                        <a:t>11 mo</a:t>
                      </a:r>
                    </a:p>
                  </a:txBody>
                  <a:tcPr marT="45711" marB="45711" horzOverflow="overflow"/>
                </a:tc>
              </a:tr>
              <a:tr h="6572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2">
                              <a:lumMod val="50000"/>
                            </a:schemeClr>
                          </a:solidFill>
                          <a:effectLst/>
                          <a:latin typeface="+mn-lt"/>
                        </a:rPr>
                        <a:t>Dentist</a:t>
                      </a:r>
                    </a:p>
                  </a:txBody>
                  <a:tcPr marT="45711" marB="45711" horzOverflow="overflow"/>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2">
                              <a:lumMod val="50000"/>
                            </a:schemeClr>
                          </a:solidFill>
                          <a:effectLst/>
                          <a:latin typeface="+mn-lt"/>
                        </a:rPr>
                        <a:t>$250</a:t>
                      </a:r>
                    </a:p>
                  </a:txBody>
                  <a:tcPr marT="45711" marB="45711" horzOverflow="overflow"/>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2">
                              <a:lumMod val="50000"/>
                            </a:schemeClr>
                          </a:solidFill>
                          <a:effectLst/>
                          <a:latin typeface="+mn-lt"/>
                        </a:rPr>
                        <a:t>$50</a:t>
                      </a:r>
                    </a:p>
                  </a:txBody>
                  <a:tcPr marT="45711" marB="45711"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2">
                              <a:lumMod val="50000"/>
                            </a:schemeClr>
                          </a:solidFill>
                          <a:effectLst/>
                          <a:latin typeface="+mn-lt"/>
                        </a:rPr>
                        <a:t>0%</a:t>
                      </a:r>
                    </a:p>
                  </a:txBody>
                  <a:tcPr marT="45711" marB="45711" horzOverflow="overflow"/>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2">
                              <a:lumMod val="50000"/>
                            </a:schemeClr>
                          </a:solidFill>
                          <a:effectLst/>
                          <a:latin typeface="+mn-lt"/>
                        </a:rPr>
                        <a:t>5 mo</a:t>
                      </a:r>
                    </a:p>
                  </a:txBody>
                  <a:tcPr marT="45711" marB="45711" horzOverflow="overflow"/>
                </a:tc>
              </a:tr>
              <a:tr h="6572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2">
                              <a:lumMod val="50000"/>
                            </a:schemeClr>
                          </a:solidFill>
                          <a:effectLst/>
                          <a:latin typeface="+mn-lt"/>
                        </a:rPr>
                        <a:t>Mom</a:t>
                      </a:r>
                    </a:p>
                  </a:txBody>
                  <a:tcPr marT="45711" marB="45711" horzOverflow="overflow"/>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2">
                              <a:lumMod val="50000"/>
                            </a:schemeClr>
                          </a:solidFill>
                          <a:effectLst/>
                          <a:latin typeface="+mn-lt"/>
                        </a:rPr>
                        <a:t>$100</a:t>
                      </a:r>
                    </a:p>
                  </a:txBody>
                  <a:tcPr marT="45711" marB="45711" horzOverflow="overflow"/>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2">
                              <a:lumMod val="50000"/>
                            </a:schemeClr>
                          </a:solidFill>
                          <a:effectLst/>
                          <a:latin typeface="+mn-lt"/>
                        </a:rPr>
                        <a:t>$25</a:t>
                      </a:r>
                    </a:p>
                  </a:txBody>
                  <a:tcPr marT="45711" marB="45711"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2">
                              <a:lumMod val="50000"/>
                            </a:schemeClr>
                          </a:solidFill>
                          <a:effectLst/>
                          <a:latin typeface="+mn-lt"/>
                        </a:rPr>
                        <a:t>0%</a:t>
                      </a:r>
                    </a:p>
                  </a:txBody>
                  <a:tcPr marT="45711" marB="45711" horzOverflow="overflow"/>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2">
                              <a:lumMod val="50000"/>
                            </a:schemeClr>
                          </a:solidFill>
                          <a:effectLst/>
                          <a:latin typeface="+mn-lt"/>
                        </a:rPr>
                        <a:t>4 mo</a:t>
                      </a:r>
                    </a:p>
                  </a:txBody>
                  <a:tcPr marT="45711" marB="45711" horzOverflow="overflow"/>
                </a:tc>
              </a:tr>
            </a:tbl>
          </a:graphicData>
        </a:graphic>
      </p:graphicFrame>
      <p:sp>
        <p:nvSpPr>
          <p:cNvPr id="4" name="Rectangle 3"/>
          <p:cNvSpPr/>
          <p:nvPr/>
        </p:nvSpPr>
        <p:spPr>
          <a:xfrm>
            <a:off x="0" y="0"/>
            <a:ext cx="1162050" cy="16001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489970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lumMod val="50000"/>
                  </a:schemeClr>
                </a:solidFill>
              </a:rPr>
              <a:t>PowerPay.org </a:t>
            </a:r>
            <a:r>
              <a:rPr lang="en-US" dirty="0">
                <a:solidFill>
                  <a:schemeClr val="tx2">
                    <a:lumMod val="50000"/>
                  </a:schemeClr>
                </a:solidFill>
              </a:rPr>
              <a:t>analysis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02362335"/>
              </p:ext>
            </p:extLst>
          </p:nvPr>
        </p:nvGraphicFramePr>
        <p:xfrm>
          <a:off x="0" y="1417639"/>
          <a:ext cx="9144000" cy="4583112"/>
        </p:xfrm>
        <a:graphic>
          <a:graphicData uri="http://schemas.openxmlformats.org/drawingml/2006/table">
            <a:tbl>
              <a:tblPr firstRow="1" bandRow="1">
                <a:tableStyleId>{5C22544A-7EE6-4342-B048-85BDC9FD1C3A}</a:tableStyleId>
              </a:tblPr>
              <a:tblGrid>
                <a:gridCol w="3048000"/>
                <a:gridCol w="3048000"/>
                <a:gridCol w="3048000"/>
              </a:tblGrid>
              <a:tr h="1068092">
                <a:tc>
                  <a:txBody>
                    <a:bodyPr/>
                    <a:lstStyle/>
                    <a:p>
                      <a:endParaRPr lang="en-US" dirty="0"/>
                    </a:p>
                  </a:txBody>
                  <a:tcPr>
                    <a:solidFill>
                      <a:schemeClr val="tx2">
                        <a:lumMod val="50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altLang="en-US" sz="2200" b="1" dirty="0" smtClean="0">
                          <a:solidFill>
                            <a:srgbClr val="FFFF00"/>
                          </a:solidFill>
                          <a:latin typeface="+mn-lt"/>
                        </a:rPr>
                        <a:t>Without Power Payments</a:t>
                      </a:r>
                    </a:p>
                    <a:p>
                      <a:endParaRPr lang="en-US" dirty="0"/>
                    </a:p>
                  </a:txBody>
                  <a:tcPr>
                    <a:solidFill>
                      <a:schemeClr val="tx2">
                        <a:lumMod val="50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altLang="en-US" sz="2200" b="1" dirty="0" smtClean="0">
                          <a:solidFill>
                            <a:srgbClr val="FFFF00"/>
                          </a:solidFill>
                          <a:latin typeface="+mn-lt"/>
                        </a:rPr>
                        <a:t>Power Payments –  Low Balance First</a:t>
                      </a:r>
                    </a:p>
                    <a:p>
                      <a:endParaRPr lang="en-US" dirty="0"/>
                    </a:p>
                  </a:txBody>
                  <a:tcPr>
                    <a:solidFill>
                      <a:schemeClr val="tx2">
                        <a:lumMod val="50000"/>
                      </a:schemeClr>
                    </a:solidFill>
                  </a:tcPr>
                </a:tc>
              </a:tr>
              <a:tr h="70300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2">
                              <a:lumMod val="50000"/>
                            </a:schemeClr>
                          </a:solidFill>
                          <a:effectLst/>
                          <a:latin typeface="+mn-lt"/>
                        </a:rPr>
                        <a:t>Total Mo. Pmt.</a:t>
                      </a:r>
                    </a:p>
                  </a:txBody>
                  <a:tcPr marT="45731" marB="45731" horzOverflow="overflow"/>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2">
                              <a:lumMod val="50000"/>
                            </a:schemeClr>
                          </a:solidFill>
                          <a:effectLst/>
                          <a:latin typeface="+mn-lt"/>
                        </a:rPr>
                        <a:t>Pmt Varies</a:t>
                      </a:r>
                    </a:p>
                  </a:txBody>
                  <a:tcPr marT="45731" marB="45731" horzOverflow="overflow"/>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2">
                              <a:lumMod val="50000"/>
                            </a:schemeClr>
                          </a:solidFill>
                          <a:effectLst/>
                          <a:latin typeface="+mn-lt"/>
                        </a:rPr>
                        <a:t>$495.00/mo</a:t>
                      </a:r>
                    </a:p>
                  </a:txBody>
                  <a:tcPr marT="45731" marB="45731" horzOverflow="overflow"/>
                </a:tc>
              </a:tr>
              <a:tr h="70300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2">
                              <a:lumMod val="50000"/>
                            </a:schemeClr>
                          </a:solidFill>
                          <a:effectLst/>
                          <a:latin typeface="+mn-lt"/>
                        </a:rPr>
                        <a:t>Time to Repay</a:t>
                      </a:r>
                    </a:p>
                  </a:txBody>
                  <a:tcPr marT="45731" marB="45731" horzOverflow="overflow"/>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2">
                              <a:lumMod val="50000"/>
                            </a:schemeClr>
                          </a:solidFill>
                          <a:effectLst/>
                          <a:latin typeface="+mn-lt"/>
                        </a:rPr>
                        <a:t>5 yr  10 mo</a:t>
                      </a:r>
                    </a:p>
                  </a:txBody>
                  <a:tcPr marT="45731" marB="45731" horzOverflow="overflow"/>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2">
                              <a:lumMod val="50000"/>
                            </a:schemeClr>
                          </a:solidFill>
                          <a:effectLst/>
                          <a:latin typeface="+mn-lt"/>
                        </a:rPr>
                        <a:t>1 yr  9 mo</a:t>
                      </a:r>
                    </a:p>
                  </a:txBody>
                  <a:tcPr marT="45731" marB="45731" horzOverflow="overflow"/>
                </a:tc>
              </a:tr>
              <a:tr h="70300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2">
                              <a:lumMod val="50000"/>
                            </a:schemeClr>
                          </a:solidFill>
                          <a:effectLst/>
                          <a:latin typeface="+mn-lt"/>
                        </a:rPr>
                        <a:t>Total Debt</a:t>
                      </a:r>
                    </a:p>
                  </a:txBody>
                  <a:tcPr marT="45731" marB="45731" horzOverflow="overflow"/>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2">
                              <a:lumMod val="50000"/>
                            </a:schemeClr>
                          </a:solidFill>
                          <a:effectLst/>
                          <a:latin typeface="+mn-lt"/>
                        </a:rPr>
                        <a:t>$9170.00</a:t>
                      </a:r>
                    </a:p>
                  </a:txBody>
                  <a:tcPr marT="45731" marB="45731" horzOverflow="overflow"/>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2">
                              <a:lumMod val="50000"/>
                            </a:schemeClr>
                          </a:solidFill>
                          <a:effectLst/>
                          <a:latin typeface="+mn-lt"/>
                        </a:rPr>
                        <a:t>$9,170.00</a:t>
                      </a:r>
                    </a:p>
                  </a:txBody>
                  <a:tcPr marT="45731" marB="45731" horzOverflow="overflow"/>
                </a:tc>
              </a:tr>
              <a:tr h="70300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2">
                              <a:lumMod val="50000"/>
                            </a:schemeClr>
                          </a:solidFill>
                          <a:effectLst/>
                          <a:latin typeface="+mn-lt"/>
                        </a:rPr>
                        <a:t>Interest Paid</a:t>
                      </a:r>
                    </a:p>
                  </a:txBody>
                  <a:tcPr marT="45731" marB="45731" horzOverflow="overflow"/>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2">
                              <a:lumMod val="50000"/>
                            </a:schemeClr>
                          </a:solidFill>
                          <a:effectLst/>
                          <a:latin typeface="+mn-lt"/>
                        </a:rPr>
                        <a:t>$1,944.63</a:t>
                      </a:r>
                    </a:p>
                  </a:txBody>
                  <a:tcPr marT="45731" marB="45731" horzOverflow="overflow"/>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2">
                              <a:lumMod val="50000"/>
                            </a:schemeClr>
                          </a:solidFill>
                          <a:effectLst/>
                          <a:latin typeface="+mn-lt"/>
                        </a:rPr>
                        <a:t>$879.94</a:t>
                      </a:r>
                    </a:p>
                  </a:txBody>
                  <a:tcPr marT="45731" marB="45731" horzOverflow="overflow"/>
                </a:tc>
              </a:tr>
              <a:tr h="70300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2">
                              <a:lumMod val="50000"/>
                            </a:schemeClr>
                          </a:solidFill>
                          <a:effectLst/>
                          <a:latin typeface="+mn-lt"/>
                        </a:rPr>
                        <a:t>Total Amt Paid</a:t>
                      </a:r>
                    </a:p>
                  </a:txBody>
                  <a:tcPr marT="45731" marB="45731" horzOverflow="overflow"/>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2">
                              <a:lumMod val="50000"/>
                            </a:schemeClr>
                          </a:solidFill>
                          <a:effectLst/>
                          <a:latin typeface="+mn-lt"/>
                        </a:rPr>
                        <a:t>$11,114.63</a:t>
                      </a:r>
                    </a:p>
                  </a:txBody>
                  <a:tcPr marT="45731" marB="45731" horzOverflow="overflow"/>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2">
                              <a:lumMod val="50000"/>
                            </a:schemeClr>
                          </a:solidFill>
                          <a:effectLst/>
                          <a:latin typeface="+mn-lt"/>
                        </a:rPr>
                        <a:t>$10,049.94</a:t>
                      </a:r>
                    </a:p>
                  </a:txBody>
                  <a:tcPr marT="45731" marB="45731" horzOverflow="overflow"/>
                </a:tc>
              </a:tr>
            </a:tbl>
          </a:graphicData>
        </a:graphic>
      </p:graphicFrame>
      <p:sp>
        <p:nvSpPr>
          <p:cNvPr id="7" name="TextBox 6"/>
          <p:cNvSpPr txBox="1"/>
          <p:nvPr/>
        </p:nvSpPr>
        <p:spPr>
          <a:xfrm>
            <a:off x="-85725" y="6000751"/>
            <a:ext cx="9229725" cy="754053"/>
          </a:xfrm>
          <a:prstGeom prst="rect">
            <a:avLst/>
          </a:prstGeom>
          <a:solidFill>
            <a:schemeClr val="bg1"/>
          </a:solidFill>
        </p:spPr>
        <p:txBody>
          <a:bodyPr wrap="square" rtlCol="0">
            <a:spAutoFit/>
          </a:bodyPr>
          <a:lstStyle/>
          <a:p>
            <a:pPr algn="ctr">
              <a:spcBef>
                <a:spcPts val="600"/>
              </a:spcBef>
            </a:pPr>
            <a:r>
              <a:rPr lang="en-US" altLang="en-US" b="1" dirty="0">
                <a:solidFill>
                  <a:schemeClr val="tx2">
                    <a:lumMod val="50000"/>
                  </a:schemeClr>
                </a:solidFill>
                <a:latin typeface="Arial" panose="020B0604020202020204" pitchFamily="34" charset="0"/>
                <a:cs typeface="Arial" panose="020B0604020202020204" pitchFamily="34" charset="0"/>
              </a:rPr>
              <a:t>Time required to pay off all debt reduced </a:t>
            </a:r>
            <a:r>
              <a:rPr lang="en-US" altLang="en-US" b="1" dirty="0" smtClean="0">
                <a:solidFill>
                  <a:schemeClr val="tx2">
                    <a:lumMod val="50000"/>
                  </a:schemeClr>
                </a:solidFill>
                <a:latin typeface="Arial" panose="020B0604020202020204" pitchFamily="34" charset="0"/>
                <a:cs typeface="Arial" panose="020B0604020202020204" pitchFamily="34" charset="0"/>
              </a:rPr>
              <a:t>by: </a:t>
            </a:r>
            <a:r>
              <a:rPr lang="en-US" altLang="en-US" b="1" dirty="0">
                <a:solidFill>
                  <a:srgbClr val="C00000"/>
                </a:solidFill>
                <a:latin typeface="Arial" panose="020B0604020202020204" pitchFamily="34" charset="0"/>
                <a:cs typeface="Arial" panose="020B0604020202020204" pitchFamily="34" charset="0"/>
              </a:rPr>
              <a:t>4 yrs. 1 mo.</a:t>
            </a:r>
          </a:p>
          <a:p>
            <a:pPr algn="ctr">
              <a:spcBef>
                <a:spcPts val="600"/>
              </a:spcBef>
            </a:pPr>
            <a:r>
              <a:rPr lang="en-US" altLang="en-US" b="1" dirty="0">
                <a:solidFill>
                  <a:schemeClr val="tx2">
                    <a:lumMod val="50000"/>
                  </a:schemeClr>
                </a:solidFill>
                <a:latin typeface="Arial" panose="020B0604020202020204" pitchFamily="34" charset="0"/>
                <a:cs typeface="Arial" panose="020B0604020202020204" pitchFamily="34" charset="0"/>
              </a:rPr>
              <a:t>Amount of Money Saved</a:t>
            </a:r>
            <a:r>
              <a:rPr lang="en-US" altLang="en-US" b="1" dirty="0" smtClean="0">
                <a:solidFill>
                  <a:schemeClr val="tx2">
                    <a:lumMod val="50000"/>
                  </a:schemeClr>
                </a:solidFill>
                <a:latin typeface="Arial" panose="020B0604020202020204" pitchFamily="34" charset="0"/>
                <a:cs typeface="Arial" panose="020B0604020202020204" pitchFamily="34" charset="0"/>
              </a:rPr>
              <a:t>:</a:t>
            </a:r>
            <a:r>
              <a:rPr lang="en-US" altLang="en-US" b="1" dirty="0" smtClean="0">
                <a:solidFill>
                  <a:srgbClr val="11295F"/>
                </a:solidFill>
                <a:latin typeface="Arial" panose="020B0604020202020204" pitchFamily="34" charset="0"/>
                <a:cs typeface="Arial" panose="020B0604020202020204" pitchFamily="34" charset="0"/>
              </a:rPr>
              <a:t>  </a:t>
            </a:r>
            <a:r>
              <a:rPr lang="en-US" altLang="en-US" sz="2000" b="1" dirty="0" smtClean="0">
                <a:solidFill>
                  <a:srgbClr val="C00000"/>
                </a:solidFill>
                <a:latin typeface="Arial" panose="020B0604020202020204" pitchFamily="34" charset="0"/>
                <a:cs typeface="Arial" panose="020B0604020202020204" pitchFamily="34" charset="0"/>
              </a:rPr>
              <a:t>$1,065</a:t>
            </a:r>
            <a:endParaRPr lang="en-US" dirty="0"/>
          </a:p>
        </p:txBody>
      </p:sp>
      <p:sp>
        <p:nvSpPr>
          <p:cNvPr id="3" name="Rectangle 2"/>
          <p:cNvSpPr/>
          <p:nvPr/>
        </p:nvSpPr>
        <p:spPr>
          <a:xfrm>
            <a:off x="0" y="0"/>
            <a:ext cx="1143000" cy="14176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85725" y="6754804"/>
            <a:ext cx="9229725" cy="369332"/>
          </a:xfrm>
          <a:prstGeom prst="rect">
            <a:avLst/>
          </a:prstGeom>
          <a:solidFill>
            <a:schemeClr val="bg1"/>
          </a:solidFill>
          <a:ln>
            <a:solidFill>
              <a:schemeClr val="bg1"/>
            </a:solidFill>
          </a:ln>
        </p:spPr>
        <p:txBody>
          <a:bodyPr wrap="square" rtlCol="0">
            <a:spAutoFit/>
          </a:bodyPr>
          <a:lstStyle/>
          <a:p>
            <a:endParaRPr lang="en-US" dirty="0"/>
          </a:p>
        </p:txBody>
      </p:sp>
    </p:spTree>
    <p:extLst>
      <p:ext uri="{BB962C8B-B14F-4D97-AF65-F5344CB8AC3E}">
        <p14:creationId xmlns:p14="http://schemas.microsoft.com/office/powerpoint/2010/main" val="15650549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11295F"/>
                </a:solidFill>
              </a:rPr>
              <a:t>“Roll-Up” Payment Calendar in powerpay.org</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221139170"/>
              </p:ext>
            </p:extLst>
          </p:nvPr>
        </p:nvGraphicFramePr>
        <p:xfrm>
          <a:off x="-47625" y="1600200"/>
          <a:ext cx="9134475" cy="5257800"/>
        </p:xfrm>
        <a:graphic>
          <a:graphicData uri="http://schemas.openxmlformats.org/drawingml/2006/table">
            <a:tbl>
              <a:tblPr firstRow="1" bandRow="1">
                <a:tableStyleId>{5C22544A-7EE6-4342-B048-85BDC9FD1C3A}</a:tableStyleId>
              </a:tblPr>
              <a:tblGrid>
                <a:gridCol w="1880235"/>
                <a:gridCol w="1813560"/>
                <a:gridCol w="1813560"/>
                <a:gridCol w="1813560"/>
                <a:gridCol w="1813560"/>
              </a:tblGrid>
              <a:tr h="584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669" marB="45669" horzOverflow="overflow">
                    <a:solidFill>
                      <a:schemeClr val="tx2">
                        <a:lumMod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000" b="1" i="0" u="none" strike="noStrike" cap="none" normalizeH="0" baseline="0" dirty="0" smtClean="0">
                          <a:ln>
                            <a:noFill/>
                          </a:ln>
                          <a:solidFill>
                            <a:srgbClr val="FFFF00"/>
                          </a:solidFill>
                          <a:effectLst/>
                          <a:latin typeface="+mn-lt"/>
                        </a:rPr>
                        <a:t>Mom</a:t>
                      </a:r>
                    </a:p>
                  </a:txBody>
                  <a:tcPr marT="45669" marB="45669" horzOverflow="overflow">
                    <a:solidFill>
                      <a:schemeClr val="tx2">
                        <a:lumMod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000" b="1" i="0" u="none" strike="noStrike" cap="none" normalizeH="0" baseline="0" dirty="0" smtClean="0">
                          <a:ln>
                            <a:noFill/>
                          </a:ln>
                          <a:solidFill>
                            <a:srgbClr val="FFFF00"/>
                          </a:solidFill>
                          <a:effectLst/>
                          <a:latin typeface="+mn-lt"/>
                        </a:rPr>
                        <a:t>Macys</a:t>
                      </a:r>
                    </a:p>
                  </a:txBody>
                  <a:tcPr marT="45669" marB="45669" horzOverflow="overflow">
                    <a:solidFill>
                      <a:schemeClr val="tx2">
                        <a:lumMod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000" b="1" i="0" u="none" strike="noStrike" cap="none" normalizeH="0" baseline="0" dirty="0" smtClean="0">
                          <a:ln>
                            <a:noFill/>
                          </a:ln>
                          <a:solidFill>
                            <a:srgbClr val="FFFF00"/>
                          </a:solidFill>
                          <a:effectLst/>
                          <a:latin typeface="+mn-lt"/>
                        </a:rPr>
                        <a:t>Dentist</a:t>
                      </a:r>
                    </a:p>
                  </a:txBody>
                  <a:tcPr marT="45669" marB="45669" horzOverflow="overflow">
                    <a:solidFill>
                      <a:schemeClr val="tx2">
                        <a:lumMod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000" b="1" i="0" u="none" strike="noStrike" cap="none" normalizeH="0" baseline="0" dirty="0" smtClean="0">
                          <a:ln>
                            <a:noFill/>
                          </a:ln>
                          <a:solidFill>
                            <a:srgbClr val="FFFF00"/>
                          </a:solidFill>
                          <a:effectLst/>
                          <a:latin typeface="+mn-lt"/>
                        </a:rPr>
                        <a:t>Target</a:t>
                      </a:r>
                    </a:p>
                  </a:txBody>
                  <a:tcPr marT="45669" marB="45669" horzOverflow="overflow">
                    <a:solidFill>
                      <a:schemeClr val="tx2">
                        <a:lumMod val="50000"/>
                      </a:schemeClr>
                    </a:solidFill>
                  </a:tcPr>
                </a:tc>
              </a:tr>
              <a:tr h="584200">
                <a:tc>
                  <a:txBody>
                    <a:bodyPr/>
                    <a:lstStyle/>
                    <a:p>
                      <a:pPr algn="ctr"/>
                      <a:r>
                        <a:rPr lang="en-US" sz="2800" b="1" dirty="0" smtClean="0">
                          <a:solidFill>
                            <a:schemeClr val="tx2">
                              <a:lumMod val="50000"/>
                            </a:schemeClr>
                          </a:solidFill>
                          <a:latin typeface="+mn-lt"/>
                        </a:rPr>
                        <a:t>Nov</a:t>
                      </a:r>
                      <a:endParaRPr lang="en-US" sz="2800" b="1" dirty="0">
                        <a:solidFill>
                          <a:schemeClr val="tx2">
                            <a:lumMod val="50000"/>
                          </a:schemeClr>
                        </a:solidFill>
                        <a:latin typeface="+mn-lt"/>
                      </a:endParaRPr>
                    </a:p>
                  </a:txBody>
                  <a:tcPr marT="45669" marB="45669" horzOverflow="overflow"/>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2">
                              <a:lumMod val="50000"/>
                            </a:schemeClr>
                          </a:solidFill>
                          <a:effectLst/>
                          <a:latin typeface="+mn-lt"/>
                        </a:rPr>
                        <a:t>$25.00</a:t>
                      </a:r>
                    </a:p>
                  </a:txBody>
                  <a:tcPr marT="45669" marB="45669" horzOverflow="overflow"/>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2">
                              <a:lumMod val="50000"/>
                            </a:schemeClr>
                          </a:solidFill>
                          <a:effectLst/>
                          <a:latin typeface="+mn-lt"/>
                        </a:rPr>
                        <a:t>$20.00</a:t>
                      </a:r>
                    </a:p>
                  </a:txBody>
                  <a:tcPr marT="45669" marB="45669" horzOverflow="overflow"/>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2">
                              <a:lumMod val="50000"/>
                            </a:schemeClr>
                          </a:solidFill>
                          <a:effectLst/>
                          <a:latin typeface="+mn-lt"/>
                        </a:rPr>
                        <a:t>$50.00</a:t>
                      </a:r>
                    </a:p>
                  </a:txBody>
                  <a:tcPr marT="45669" marB="45669" horzOverflow="overflow"/>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2">
                              <a:lumMod val="50000"/>
                            </a:schemeClr>
                          </a:solidFill>
                          <a:effectLst/>
                          <a:latin typeface="+mn-lt"/>
                        </a:rPr>
                        <a:t>$40.00</a:t>
                      </a:r>
                    </a:p>
                  </a:txBody>
                  <a:tcPr marT="45669" marB="45669" horzOverflow="overflow"/>
                </a:tc>
              </a:tr>
              <a:tr h="584200">
                <a:tc>
                  <a:txBody>
                    <a:bodyPr/>
                    <a:lstStyle/>
                    <a:p>
                      <a:pPr algn="ctr"/>
                      <a:r>
                        <a:rPr lang="en-US" sz="2800" b="1" dirty="0" smtClean="0">
                          <a:solidFill>
                            <a:schemeClr val="tx2">
                              <a:lumMod val="50000"/>
                            </a:schemeClr>
                          </a:solidFill>
                          <a:latin typeface="+mn-lt"/>
                        </a:rPr>
                        <a:t>Dec</a:t>
                      </a:r>
                      <a:endParaRPr lang="en-US" sz="2800" b="1" dirty="0">
                        <a:solidFill>
                          <a:schemeClr val="tx2">
                            <a:lumMod val="50000"/>
                          </a:schemeClr>
                        </a:solidFill>
                        <a:latin typeface="+mn-lt"/>
                      </a:endParaRPr>
                    </a:p>
                  </a:txBody>
                  <a:tcPr marT="45669" marB="45669" horzOverflow="overflow"/>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2">
                              <a:lumMod val="50000"/>
                            </a:schemeClr>
                          </a:solidFill>
                          <a:effectLst/>
                          <a:latin typeface="+mn-lt"/>
                        </a:rPr>
                        <a:t>$25.00</a:t>
                      </a:r>
                    </a:p>
                  </a:txBody>
                  <a:tcPr marT="45669" marB="45669" horzOverflow="overflow"/>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2">
                              <a:lumMod val="50000"/>
                            </a:schemeClr>
                          </a:solidFill>
                          <a:effectLst/>
                          <a:latin typeface="+mn-lt"/>
                        </a:rPr>
                        <a:t>$20.00</a:t>
                      </a:r>
                    </a:p>
                  </a:txBody>
                  <a:tcPr marT="45669" marB="45669" horzOverflow="overflow"/>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2">
                              <a:lumMod val="50000"/>
                            </a:schemeClr>
                          </a:solidFill>
                          <a:effectLst/>
                          <a:latin typeface="+mn-lt"/>
                        </a:rPr>
                        <a:t>$50.00</a:t>
                      </a:r>
                    </a:p>
                  </a:txBody>
                  <a:tcPr marT="45669" marB="45669" horzOverflow="overflow"/>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2">
                              <a:lumMod val="50000"/>
                            </a:schemeClr>
                          </a:solidFill>
                          <a:effectLst/>
                          <a:latin typeface="+mn-lt"/>
                        </a:rPr>
                        <a:t>$40.00</a:t>
                      </a:r>
                    </a:p>
                  </a:txBody>
                  <a:tcPr marT="45669" marB="45669" horzOverflow="overflow"/>
                </a:tc>
              </a:tr>
              <a:tr h="584200">
                <a:tc>
                  <a:txBody>
                    <a:bodyPr/>
                    <a:lstStyle/>
                    <a:p>
                      <a:pPr algn="ctr"/>
                      <a:r>
                        <a:rPr lang="en-US" sz="2800" b="1" dirty="0" smtClean="0">
                          <a:solidFill>
                            <a:schemeClr val="tx2">
                              <a:lumMod val="50000"/>
                            </a:schemeClr>
                          </a:solidFill>
                          <a:latin typeface="+mn-lt"/>
                        </a:rPr>
                        <a:t>Jan</a:t>
                      </a:r>
                      <a:endParaRPr lang="en-US" sz="2800" b="1" dirty="0">
                        <a:solidFill>
                          <a:schemeClr val="tx2">
                            <a:lumMod val="50000"/>
                          </a:schemeClr>
                        </a:solidFill>
                        <a:latin typeface="+mn-lt"/>
                      </a:endParaRPr>
                    </a:p>
                  </a:txBody>
                  <a:tcPr marT="45669" marB="45669" horzOverflow="overflow"/>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2">
                              <a:lumMod val="50000"/>
                            </a:schemeClr>
                          </a:solidFill>
                          <a:effectLst/>
                          <a:latin typeface="+mn-lt"/>
                        </a:rPr>
                        <a:t>$25.00</a:t>
                      </a:r>
                    </a:p>
                  </a:txBody>
                  <a:tcPr marT="45669" marB="45669" horzOverflow="overflow"/>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2">
                              <a:lumMod val="50000"/>
                            </a:schemeClr>
                          </a:solidFill>
                          <a:effectLst/>
                          <a:latin typeface="+mn-lt"/>
                        </a:rPr>
                        <a:t>$20.00</a:t>
                      </a:r>
                    </a:p>
                  </a:txBody>
                  <a:tcPr marT="45669" marB="45669" horzOverflow="overflow"/>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2">
                              <a:lumMod val="50000"/>
                            </a:schemeClr>
                          </a:solidFill>
                          <a:effectLst/>
                          <a:latin typeface="+mn-lt"/>
                        </a:rPr>
                        <a:t>$50.00</a:t>
                      </a:r>
                    </a:p>
                  </a:txBody>
                  <a:tcPr marT="45669" marB="45669" horzOverflow="overflow"/>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2">
                              <a:lumMod val="50000"/>
                            </a:schemeClr>
                          </a:solidFill>
                          <a:effectLst/>
                          <a:latin typeface="+mn-lt"/>
                        </a:rPr>
                        <a:t>$40.00</a:t>
                      </a:r>
                    </a:p>
                  </a:txBody>
                  <a:tcPr marT="45669" marB="45669" horzOverflow="overflow"/>
                </a:tc>
              </a:tr>
              <a:tr h="584200">
                <a:tc>
                  <a:txBody>
                    <a:bodyPr/>
                    <a:lstStyle/>
                    <a:p>
                      <a:pPr algn="ctr"/>
                      <a:r>
                        <a:rPr lang="en-US" sz="2800" b="1" dirty="0" smtClean="0">
                          <a:solidFill>
                            <a:schemeClr val="tx2">
                              <a:lumMod val="50000"/>
                            </a:schemeClr>
                          </a:solidFill>
                          <a:latin typeface="+mn-lt"/>
                        </a:rPr>
                        <a:t>Feb</a:t>
                      </a:r>
                      <a:endParaRPr lang="en-US" sz="2800" b="1" dirty="0">
                        <a:solidFill>
                          <a:schemeClr val="tx2">
                            <a:lumMod val="50000"/>
                          </a:schemeClr>
                        </a:solidFill>
                        <a:latin typeface="+mn-lt"/>
                      </a:endParaRPr>
                    </a:p>
                  </a:txBody>
                  <a:tcPr marT="45669" marB="45669" horzOverflow="overflow"/>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2">
                              <a:lumMod val="50000"/>
                            </a:schemeClr>
                          </a:solidFill>
                          <a:effectLst/>
                          <a:latin typeface="+mn-lt"/>
                        </a:rPr>
                        <a:t>$25.00</a:t>
                      </a:r>
                    </a:p>
                  </a:txBody>
                  <a:tcPr marT="45669" marB="45669" horzOverflow="overflow"/>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2">
                              <a:lumMod val="50000"/>
                            </a:schemeClr>
                          </a:solidFill>
                          <a:effectLst/>
                          <a:latin typeface="+mn-lt"/>
                        </a:rPr>
                        <a:t>$20.00</a:t>
                      </a:r>
                    </a:p>
                  </a:txBody>
                  <a:tcPr marT="45669" marB="45669" horzOverflow="overflow"/>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2">
                              <a:lumMod val="50000"/>
                            </a:schemeClr>
                          </a:solidFill>
                          <a:effectLst/>
                          <a:latin typeface="+mn-lt"/>
                        </a:rPr>
                        <a:t>$50.00</a:t>
                      </a:r>
                    </a:p>
                  </a:txBody>
                  <a:tcPr marT="45669" marB="45669" horzOverflow="overflow"/>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2">
                              <a:lumMod val="50000"/>
                            </a:schemeClr>
                          </a:solidFill>
                          <a:effectLst/>
                          <a:latin typeface="+mn-lt"/>
                        </a:rPr>
                        <a:t>$40.00</a:t>
                      </a:r>
                    </a:p>
                  </a:txBody>
                  <a:tcPr marT="45669" marB="45669" horzOverflow="overflow"/>
                </a:tc>
              </a:tr>
              <a:tr h="584200">
                <a:tc>
                  <a:txBody>
                    <a:bodyPr/>
                    <a:lstStyle/>
                    <a:p>
                      <a:pPr algn="ctr"/>
                      <a:r>
                        <a:rPr lang="en-US" sz="2800" b="1" dirty="0" smtClean="0">
                          <a:solidFill>
                            <a:schemeClr val="tx2">
                              <a:lumMod val="50000"/>
                            </a:schemeClr>
                          </a:solidFill>
                          <a:latin typeface="+mn-lt"/>
                        </a:rPr>
                        <a:t>Mar</a:t>
                      </a:r>
                      <a:endParaRPr lang="en-US" sz="2800" b="1" dirty="0">
                        <a:solidFill>
                          <a:schemeClr val="tx2">
                            <a:lumMod val="50000"/>
                          </a:schemeClr>
                        </a:solidFill>
                        <a:latin typeface="+mn-lt"/>
                      </a:endParaRPr>
                    </a:p>
                  </a:txBody>
                  <a:tcPr marT="45669" marB="45669" horzOverflow="overflow"/>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2">
                            <a:lumMod val="50000"/>
                          </a:schemeClr>
                        </a:solidFill>
                        <a:effectLst/>
                        <a:latin typeface="+mn-lt"/>
                      </a:endParaRPr>
                    </a:p>
                  </a:txBody>
                  <a:tcPr marT="45669" marB="45669" horzOverflow="overflow"/>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2">
                              <a:lumMod val="50000"/>
                            </a:schemeClr>
                          </a:solidFill>
                          <a:effectLst/>
                          <a:latin typeface="+mn-lt"/>
                        </a:rPr>
                        <a:t>$45.00</a:t>
                      </a:r>
                    </a:p>
                  </a:txBody>
                  <a:tcPr marT="45669" marB="45669" horzOverflow="overflow"/>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2">
                              <a:lumMod val="50000"/>
                            </a:schemeClr>
                          </a:solidFill>
                          <a:effectLst/>
                          <a:latin typeface="+mn-lt"/>
                        </a:rPr>
                        <a:t>$50.00</a:t>
                      </a:r>
                    </a:p>
                  </a:txBody>
                  <a:tcPr marT="45669" marB="45669" horzOverflow="overflow"/>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2">
                              <a:lumMod val="50000"/>
                            </a:schemeClr>
                          </a:solidFill>
                          <a:effectLst/>
                          <a:latin typeface="+mn-lt"/>
                        </a:rPr>
                        <a:t>$40.00</a:t>
                      </a:r>
                    </a:p>
                  </a:txBody>
                  <a:tcPr marT="45669" marB="45669" horzOverflow="overflow"/>
                </a:tc>
              </a:tr>
              <a:tr h="584200">
                <a:tc>
                  <a:txBody>
                    <a:bodyPr/>
                    <a:lstStyle/>
                    <a:p>
                      <a:pPr algn="ctr"/>
                      <a:r>
                        <a:rPr lang="en-US" sz="2800" b="1" dirty="0" smtClean="0">
                          <a:solidFill>
                            <a:schemeClr val="tx2">
                              <a:lumMod val="50000"/>
                            </a:schemeClr>
                          </a:solidFill>
                        </a:rPr>
                        <a:t>Apr</a:t>
                      </a:r>
                      <a:endParaRPr lang="en-US" sz="2800" b="1" dirty="0">
                        <a:solidFill>
                          <a:schemeClr val="tx2">
                            <a:lumMod val="50000"/>
                          </a:schemeClr>
                        </a:solidFill>
                      </a:endParaRPr>
                    </a:p>
                  </a:txBody>
                  <a:tcPr marT="45669" marB="45669" horzOverflow="overflow"/>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2">
                            <a:lumMod val="50000"/>
                          </a:schemeClr>
                        </a:solidFill>
                        <a:effectLst/>
                        <a:latin typeface="+mn-lt"/>
                      </a:endParaRPr>
                    </a:p>
                  </a:txBody>
                  <a:tcPr marT="45669" marB="45669" horzOverflow="overflow"/>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2">
                              <a:lumMod val="50000"/>
                            </a:schemeClr>
                          </a:solidFill>
                          <a:effectLst/>
                          <a:latin typeface="+mn-lt"/>
                        </a:rPr>
                        <a:t>$85.36</a:t>
                      </a:r>
                    </a:p>
                  </a:txBody>
                  <a:tcPr marT="45669" marB="45669" horzOverflow="overflow"/>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2">
                            <a:lumMod val="50000"/>
                          </a:schemeClr>
                        </a:solidFill>
                        <a:effectLst/>
                        <a:latin typeface="+mn-lt"/>
                      </a:endParaRPr>
                    </a:p>
                  </a:txBody>
                  <a:tcPr marT="45669" marB="45669" horzOverflow="overflow"/>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2">
                              <a:lumMod val="50000"/>
                            </a:schemeClr>
                          </a:solidFill>
                          <a:effectLst/>
                          <a:latin typeface="+mn-lt"/>
                        </a:rPr>
                        <a:t>$48.62</a:t>
                      </a:r>
                    </a:p>
                  </a:txBody>
                  <a:tcPr marT="45669" marB="45669" horzOverflow="overflow"/>
                </a:tc>
              </a:tr>
              <a:tr h="584200">
                <a:tc>
                  <a:txBody>
                    <a:bodyPr/>
                    <a:lstStyle/>
                    <a:p>
                      <a:pPr algn="ctr"/>
                      <a:r>
                        <a:rPr lang="en-US" sz="2800" b="1" dirty="0" smtClean="0">
                          <a:solidFill>
                            <a:schemeClr val="tx2">
                              <a:lumMod val="50000"/>
                            </a:schemeClr>
                          </a:solidFill>
                        </a:rPr>
                        <a:t>May</a:t>
                      </a:r>
                      <a:endParaRPr lang="en-US" sz="2800" b="1" dirty="0">
                        <a:solidFill>
                          <a:schemeClr val="tx2">
                            <a:lumMod val="50000"/>
                          </a:schemeClr>
                        </a:solidFill>
                      </a:endParaRPr>
                    </a:p>
                  </a:txBody>
                  <a:tcPr marT="45669" marB="45669" horzOverflow="overflow"/>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2">
                            <a:lumMod val="50000"/>
                          </a:schemeClr>
                        </a:solidFill>
                        <a:effectLst/>
                        <a:latin typeface="+mn-lt"/>
                      </a:endParaRPr>
                    </a:p>
                  </a:txBody>
                  <a:tcPr marT="45669" marB="45669" horzOverflow="overflow"/>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2">
                            <a:lumMod val="50000"/>
                          </a:schemeClr>
                        </a:solidFill>
                        <a:effectLst/>
                        <a:latin typeface="+mn-lt"/>
                      </a:endParaRPr>
                    </a:p>
                  </a:txBody>
                  <a:tcPr marT="45669" marB="45669" horzOverflow="overflow"/>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2">
                            <a:lumMod val="50000"/>
                          </a:schemeClr>
                        </a:solidFill>
                        <a:effectLst/>
                        <a:latin typeface="+mn-lt"/>
                      </a:endParaRPr>
                    </a:p>
                  </a:txBody>
                  <a:tcPr marT="45669" marB="45669" horzOverflow="overflow"/>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2">
                              <a:lumMod val="50000"/>
                            </a:schemeClr>
                          </a:solidFill>
                          <a:effectLst/>
                          <a:latin typeface="+mn-lt"/>
                        </a:rPr>
                        <a:t>$135.00</a:t>
                      </a:r>
                    </a:p>
                  </a:txBody>
                  <a:tcPr marT="45669" marB="45669" horzOverflow="overflow"/>
                </a:tc>
              </a:tr>
              <a:tr h="584200">
                <a:tc>
                  <a:txBody>
                    <a:bodyPr/>
                    <a:lstStyle/>
                    <a:p>
                      <a:pPr algn="ctr"/>
                      <a:r>
                        <a:rPr lang="en-US" sz="2800" b="1" dirty="0" smtClean="0">
                          <a:solidFill>
                            <a:schemeClr val="tx2">
                              <a:lumMod val="50000"/>
                            </a:schemeClr>
                          </a:solidFill>
                        </a:rPr>
                        <a:t>June</a:t>
                      </a:r>
                      <a:endParaRPr lang="en-US" sz="2800" b="1" dirty="0">
                        <a:solidFill>
                          <a:schemeClr val="tx2">
                            <a:lumMod val="50000"/>
                          </a:schemeClr>
                        </a:solidFill>
                      </a:endParaRPr>
                    </a:p>
                  </a:txBody>
                  <a:tcPr marT="45669" marB="45669" horzOverflow="overflow"/>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2">
                            <a:lumMod val="50000"/>
                          </a:schemeClr>
                        </a:solidFill>
                        <a:effectLst/>
                        <a:latin typeface="+mn-lt"/>
                      </a:endParaRPr>
                    </a:p>
                  </a:txBody>
                  <a:tcPr marT="45669" marB="45669" horzOverflow="overflow"/>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2">
                            <a:lumMod val="50000"/>
                          </a:schemeClr>
                        </a:solidFill>
                        <a:effectLst/>
                        <a:latin typeface="+mn-lt"/>
                      </a:endParaRPr>
                    </a:p>
                  </a:txBody>
                  <a:tcPr marT="45669" marB="45669" horzOverflow="overflow"/>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2">
                            <a:lumMod val="50000"/>
                          </a:schemeClr>
                        </a:solidFill>
                        <a:effectLst/>
                        <a:latin typeface="+mn-lt"/>
                      </a:endParaRPr>
                    </a:p>
                  </a:txBody>
                  <a:tcPr marT="45669" marB="45669" horzOverflow="overflow"/>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2">
                              <a:lumMod val="50000"/>
                            </a:schemeClr>
                          </a:solidFill>
                          <a:effectLst/>
                          <a:latin typeface="+mn-lt"/>
                        </a:rPr>
                        <a:t>$26.69</a:t>
                      </a:r>
                    </a:p>
                  </a:txBody>
                  <a:tcPr marT="45669" marB="45669" horzOverflow="overflow"/>
                </a:tc>
              </a:tr>
            </a:tbl>
          </a:graphicData>
        </a:graphic>
      </p:graphicFrame>
      <p:sp>
        <p:nvSpPr>
          <p:cNvPr id="3" name="Rectangle 2"/>
          <p:cNvSpPr/>
          <p:nvPr/>
        </p:nvSpPr>
        <p:spPr>
          <a:xfrm>
            <a:off x="0" y="0"/>
            <a:ext cx="1200150" cy="1600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35212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74638"/>
            <a:ext cx="7696200" cy="1096962"/>
          </a:xfrm>
        </p:spPr>
        <p:txBody>
          <a:bodyPr>
            <a:normAutofit fontScale="90000"/>
          </a:bodyPr>
          <a:lstStyle/>
          <a:p>
            <a:r>
              <a:rPr lang="en-US" sz="4000" dirty="0" smtClean="0">
                <a:solidFill>
                  <a:schemeClr val="tx2">
                    <a:lumMod val="50000"/>
                  </a:schemeClr>
                </a:solidFill>
              </a:rPr>
              <a:t>Expenses That Can Undo </a:t>
            </a:r>
            <a:r>
              <a:rPr lang="en-US" sz="4000" dirty="0">
                <a:solidFill>
                  <a:schemeClr val="tx2">
                    <a:lumMod val="50000"/>
                  </a:schemeClr>
                </a:solidFill>
              </a:rPr>
              <a:t>F</a:t>
            </a:r>
            <a:r>
              <a:rPr lang="en-US" sz="4000" dirty="0" smtClean="0">
                <a:solidFill>
                  <a:schemeClr val="tx2">
                    <a:lumMod val="50000"/>
                  </a:schemeClr>
                </a:solidFill>
              </a:rPr>
              <a:t>inancial </a:t>
            </a:r>
            <a:r>
              <a:rPr lang="en-US" sz="4000" dirty="0">
                <a:solidFill>
                  <a:schemeClr val="tx2">
                    <a:lumMod val="50000"/>
                  </a:schemeClr>
                </a:solidFill>
              </a:rPr>
              <a:t>P</a:t>
            </a:r>
            <a:r>
              <a:rPr lang="en-US" sz="4000" dirty="0" smtClean="0">
                <a:solidFill>
                  <a:schemeClr val="tx2">
                    <a:lumMod val="50000"/>
                  </a:schemeClr>
                </a:solidFill>
              </a:rPr>
              <a:t>lan</a:t>
            </a:r>
            <a:endParaRPr lang="en-US" sz="4000" dirty="0">
              <a:solidFill>
                <a:schemeClr val="tx2">
                  <a:lumMod val="50000"/>
                </a:schemeClr>
              </a:solidFill>
            </a:endParaRPr>
          </a:p>
        </p:txBody>
      </p:sp>
      <p:sp>
        <p:nvSpPr>
          <p:cNvPr id="3" name="Content Placeholder 2"/>
          <p:cNvSpPr>
            <a:spLocks noGrp="1"/>
          </p:cNvSpPr>
          <p:nvPr>
            <p:ph idx="1"/>
          </p:nvPr>
        </p:nvSpPr>
        <p:spPr>
          <a:xfrm>
            <a:off x="1981200" y="1905000"/>
            <a:ext cx="6705600" cy="4221163"/>
          </a:xfrm>
        </p:spPr>
        <p:txBody>
          <a:bodyPr>
            <a:normAutofit/>
          </a:bodyPr>
          <a:lstStyle/>
          <a:p>
            <a:r>
              <a:rPr lang="en-US" sz="2800" b="1" dirty="0">
                <a:solidFill>
                  <a:schemeClr val="tx2">
                    <a:lumMod val="50000"/>
                  </a:schemeClr>
                </a:solidFill>
              </a:rPr>
              <a:t>Taking up an expensive </a:t>
            </a:r>
            <a:r>
              <a:rPr lang="en-US" sz="2800" b="1" dirty="0" smtClean="0">
                <a:solidFill>
                  <a:schemeClr val="tx2">
                    <a:lumMod val="50000"/>
                  </a:schemeClr>
                </a:solidFill>
              </a:rPr>
              <a:t>hobby</a:t>
            </a:r>
          </a:p>
          <a:p>
            <a:pPr lvl="1"/>
            <a:r>
              <a:rPr lang="en-US" sz="2400" dirty="0">
                <a:solidFill>
                  <a:schemeClr val="tx2">
                    <a:lumMod val="50000"/>
                  </a:schemeClr>
                </a:solidFill>
              </a:rPr>
              <a:t>N</a:t>
            </a:r>
            <a:r>
              <a:rPr lang="en-US" sz="2400" dirty="0" smtClean="0">
                <a:solidFill>
                  <a:schemeClr val="tx2">
                    <a:lumMod val="50000"/>
                  </a:schemeClr>
                </a:solidFill>
              </a:rPr>
              <a:t>ew retirees </a:t>
            </a:r>
            <a:r>
              <a:rPr lang="en-US" sz="2400" dirty="0">
                <a:solidFill>
                  <a:schemeClr val="tx2">
                    <a:lumMod val="50000"/>
                  </a:schemeClr>
                </a:solidFill>
              </a:rPr>
              <a:t>tend to overspend in their </a:t>
            </a:r>
            <a:r>
              <a:rPr lang="en-US" sz="2400" dirty="0" smtClean="0">
                <a:solidFill>
                  <a:schemeClr val="tx2">
                    <a:lumMod val="50000"/>
                  </a:schemeClr>
                </a:solidFill>
              </a:rPr>
              <a:t>first couple years because </a:t>
            </a:r>
            <a:r>
              <a:rPr lang="en-US" sz="2400" dirty="0">
                <a:solidFill>
                  <a:schemeClr val="tx2">
                    <a:lumMod val="50000"/>
                  </a:schemeClr>
                </a:solidFill>
              </a:rPr>
              <a:t>there is so much </a:t>
            </a:r>
            <a:r>
              <a:rPr lang="en-US" sz="2400" dirty="0" smtClean="0">
                <a:solidFill>
                  <a:schemeClr val="tx2">
                    <a:lumMod val="50000"/>
                  </a:schemeClr>
                </a:solidFill>
              </a:rPr>
              <a:t>to do</a:t>
            </a:r>
          </a:p>
          <a:p>
            <a:pPr marL="457200" lvl="1" indent="0">
              <a:buNone/>
            </a:pPr>
            <a:endParaRPr lang="en-US" sz="2400" dirty="0">
              <a:solidFill>
                <a:schemeClr val="tx2">
                  <a:lumMod val="50000"/>
                </a:schemeClr>
              </a:solidFill>
            </a:endParaRPr>
          </a:p>
          <a:p>
            <a:r>
              <a:rPr lang="en-US" sz="2800" b="1" dirty="0" smtClean="0">
                <a:solidFill>
                  <a:schemeClr val="tx2">
                    <a:lumMod val="50000"/>
                  </a:schemeClr>
                </a:solidFill>
              </a:rPr>
              <a:t>Spending that fits </a:t>
            </a:r>
            <a:r>
              <a:rPr lang="en-US" sz="2800" b="1" dirty="0">
                <a:solidFill>
                  <a:schemeClr val="tx2">
                    <a:lumMod val="50000"/>
                  </a:schemeClr>
                </a:solidFill>
              </a:rPr>
              <a:t>your lifestyle </a:t>
            </a:r>
            <a:r>
              <a:rPr lang="en-US" sz="2800" b="1" dirty="0" smtClean="0">
                <a:solidFill>
                  <a:schemeClr val="tx2">
                    <a:lumMod val="50000"/>
                  </a:schemeClr>
                </a:solidFill>
              </a:rPr>
              <a:t>instead of your income</a:t>
            </a:r>
          </a:p>
          <a:p>
            <a:pPr lvl="1"/>
            <a:r>
              <a:rPr lang="en-US" sz="2400" dirty="0" smtClean="0">
                <a:solidFill>
                  <a:schemeClr val="tx2">
                    <a:lumMod val="50000"/>
                  </a:schemeClr>
                </a:solidFill>
              </a:rPr>
              <a:t>Make a plan that will </a:t>
            </a:r>
            <a:r>
              <a:rPr lang="en-US" sz="2400" dirty="0">
                <a:solidFill>
                  <a:schemeClr val="tx2">
                    <a:lumMod val="50000"/>
                  </a:schemeClr>
                </a:solidFill>
              </a:rPr>
              <a:t>allow your retirement income to last for the long </a:t>
            </a:r>
            <a:r>
              <a:rPr lang="en-US" sz="2400" dirty="0" smtClean="0">
                <a:solidFill>
                  <a:schemeClr val="tx2">
                    <a:lumMod val="50000"/>
                  </a:schemeClr>
                </a:solidFill>
              </a:rPr>
              <a:t>haul</a:t>
            </a:r>
            <a:endParaRPr lang="en-US" sz="2400" dirty="0">
              <a:solidFill>
                <a:schemeClr val="tx2">
                  <a:lumMod val="50000"/>
                </a:schemeClr>
              </a:solidFill>
            </a:endParaRPr>
          </a:p>
          <a:p>
            <a:pPr marL="0" indent="0">
              <a:buNone/>
            </a:pPr>
            <a:endParaRPr lang="en-US" dirty="0"/>
          </a:p>
          <a:p>
            <a:endParaRPr lang="en-US" dirty="0"/>
          </a:p>
        </p:txBody>
      </p:sp>
    </p:spTree>
    <p:extLst>
      <p:ext uri="{BB962C8B-B14F-4D97-AF65-F5344CB8AC3E}">
        <p14:creationId xmlns:p14="http://schemas.microsoft.com/office/powerpoint/2010/main" val="17069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8382000" cy="1173162"/>
          </a:xfrm>
        </p:spPr>
        <p:txBody>
          <a:bodyPr>
            <a:normAutofit fontScale="90000"/>
          </a:bodyPr>
          <a:lstStyle/>
          <a:p>
            <a:r>
              <a:rPr lang="en-US" dirty="0">
                <a:solidFill>
                  <a:schemeClr val="tx2">
                    <a:lumMod val="50000"/>
                  </a:schemeClr>
                </a:solidFill>
              </a:rPr>
              <a:t>Expenses That Can Undo Financial </a:t>
            </a:r>
            <a:r>
              <a:rPr lang="en-US" dirty="0" smtClean="0">
                <a:solidFill>
                  <a:schemeClr val="tx2">
                    <a:lumMod val="50000"/>
                  </a:schemeClr>
                </a:solidFill>
              </a:rPr>
              <a:t>Plan</a:t>
            </a:r>
            <a:r>
              <a:rPr lang="en-US" dirty="0">
                <a:solidFill>
                  <a:schemeClr val="tx2">
                    <a:lumMod val="50000"/>
                  </a:schemeClr>
                </a:solidFill>
              </a:rPr>
              <a:t/>
            </a:r>
            <a:br>
              <a:rPr lang="en-US" dirty="0">
                <a:solidFill>
                  <a:schemeClr val="tx2">
                    <a:lumMod val="50000"/>
                  </a:schemeClr>
                </a:solidFill>
              </a:rPr>
            </a:br>
            <a:endParaRPr lang="en-US" dirty="0">
              <a:solidFill>
                <a:schemeClr val="tx2">
                  <a:lumMod val="50000"/>
                </a:schemeClr>
              </a:solidFill>
            </a:endParaRPr>
          </a:p>
        </p:txBody>
      </p:sp>
      <p:sp>
        <p:nvSpPr>
          <p:cNvPr id="3" name="Content Placeholder 2"/>
          <p:cNvSpPr>
            <a:spLocks noGrp="1"/>
          </p:cNvSpPr>
          <p:nvPr>
            <p:ph idx="1"/>
          </p:nvPr>
        </p:nvSpPr>
        <p:spPr>
          <a:xfrm>
            <a:off x="2057400" y="1981200"/>
            <a:ext cx="6629400" cy="4144963"/>
          </a:xfrm>
        </p:spPr>
        <p:txBody>
          <a:bodyPr/>
          <a:lstStyle/>
          <a:p>
            <a:r>
              <a:rPr lang="en-US" sz="2800" b="1" dirty="0">
                <a:solidFill>
                  <a:schemeClr val="tx2">
                    <a:lumMod val="50000"/>
                  </a:schemeClr>
                </a:solidFill>
              </a:rPr>
              <a:t>Upgrading your </a:t>
            </a:r>
            <a:r>
              <a:rPr lang="en-US" sz="2800" b="1" dirty="0" smtClean="0">
                <a:solidFill>
                  <a:schemeClr val="tx2">
                    <a:lumMod val="50000"/>
                  </a:schemeClr>
                </a:solidFill>
              </a:rPr>
              <a:t>home:</a:t>
            </a:r>
            <a:endParaRPr lang="en-US" sz="2800" b="1" dirty="0">
              <a:solidFill>
                <a:schemeClr val="tx2">
                  <a:lumMod val="50000"/>
                </a:schemeClr>
              </a:solidFill>
            </a:endParaRPr>
          </a:p>
          <a:p>
            <a:pPr lvl="1"/>
            <a:r>
              <a:rPr lang="en-US" dirty="0" smtClean="0">
                <a:solidFill>
                  <a:schemeClr val="tx2">
                    <a:lumMod val="50000"/>
                  </a:schemeClr>
                </a:solidFill>
              </a:rPr>
              <a:t>Remodel to make house accessible?</a:t>
            </a:r>
          </a:p>
          <a:p>
            <a:pPr lvl="1"/>
            <a:r>
              <a:rPr lang="en-US" dirty="0" smtClean="0">
                <a:solidFill>
                  <a:schemeClr val="tx2">
                    <a:lumMod val="50000"/>
                  </a:schemeClr>
                </a:solidFill>
              </a:rPr>
              <a:t>Plan structural repairs:</a:t>
            </a:r>
          </a:p>
          <a:p>
            <a:pPr lvl="2"/>
            <a:r>
              <a:rPr lang="en-US" dirty="0" smtClean="0">
                <a:solidFill>
                  <a:schemeClr val="tx2">
                    <a:lumMod val="50000"/>
                  </a:schemeClr>
                </a:solidFill>
              </a:rPr>
              <a:t>Roof, furnace, </a:t>
            </a:r>
            <a:r>
              <a:rPr lang="en-US" dirty="0" err="1" smtClean="0">
                <a:solidFill>
                  <a:schemeClr val="tx2">
                    <a:lumMod val="50000"/>
                  </a:schemeClr>
                </a:solidFill>
              </a:rPr>
              <a:t>etc</a:t>
            </a:r>
            <a:endParaRPr lang="en-US" dirty="0">
              <a:solidFill>
                <a:schemeClr val="tx2">
                  <a:lumMod val="50000"/>
                </a:schemeClr>
              </a:solidFill>
            </a:endParaRPr>
          </a:p>
          <a:p>
            <a:r>
              <a:rPr lang="en-US" sz="2400" b="1" dirty="0" smtClean="0">
                <a:solidFill>
                  <a:schemeClr val="tx2">
                    <a:lumMod val="50000"/>
                  </a:schemeClr>
                </a:solidFill>
              </a:rPr>
              <a:t>Set aside for home repairs!</a:t>
            </a:r>
          </a:p>
          <a:p>
            <a:pPr marL="457200" lvl="1" indent="0">
              <a:buNone/>
            </a:pPr>
            <a:endParaRPr lang="en-US" dirty="0"/>
          </a:p>
          <a:p>
            <a:pPr marL="0" indent="0">
              <a:buNone/>
            </a:pPr>
            <a:endParaRPr lang="en-US" dirty="0"/>
          </a:p>
        </p:txBody>
      </p:sp>
    </p:spTree>
    <p:extLst>
      <p:ext uri="{BB962C8B-B14F-4D97-AF65-F5344CB8AC3E}">
        <p14:creationId xmlns:p14="http://schemas.microsoft.com/office/powerpoint/2010/main" val="19905206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274638"/>
            <a:ext cx="6858000" cy="1143000"/>
          </a:xfrm>
        </p:spPr>
        <p:txBody>
          <a:bodyPr>
            <a:normAutofit fontScale="90000"/>
          </a:bodyPr>
          <a:lstStyle/>
          <a:p>
            <a:r>
              <a:rPr lang="en-US" dirty="0">
                <a:solidFill>
                  <a:schemeClr val="tx2">
                    <a:lumMod val="50000"/>
                  </a:schemeClr>
                </a:solidFill>
              </a:rPr>
              <a:t>Bailing out an adult child</a:t>
            </a:r>
            <a:r>
              <a:rPr lang="en-US" dirty="0"/>
              <a:t/>
            </a:r>
            <a:br>
              <a:rPr lang="en-US" dirty="0"/>
            </a:br>
            <a:endParaRPr lang="en-US" dirty="0"/>
          </a:p>
        </p:txBody>
      </p:sp>
      <p:sp>
        <p:nvSpPr>
          <p:cNvPr id="3" name="Content Placeholder 2"/>
          <p:cNvSpPr>
            <a:spLocks noGrp="1"/>
          </p:cNvSpPr>
          <p:nvPr>
            <p:ph idx="1"/>
          </p:nvPr>
        </p:nvSpPr>
        <p:spPr>
          <a:xfrm>
            <a:off x="2133600" y="2057400"/>
            <a:ext cx="6781800" cy="4068763"/>
          </a:xfrm>
        </p:spPr>
        <p:txBody>
          <a:bodyPr>
            <a:normAutofit/>
          </a:bodyPr>
          <a:lstStyle/>
          <a:p>
            <a:r>
              <a:rPr lang="en-US" dirty="0" smtClean="0">
                <a:solidFill>
                  <a:schemeClr val="tx2">
                    <a:lumMod val="50000"/>
                  </a:schemeClr>
                </a:solidFill>
              </a:rPr>
              <a:t>Has </a:t>
            </a:r>
            <a:r>
              <a:rPr lang="en-US" dirty="0">
                <a:solidFill>
                  <a:schemeClr val="tx2">
                    <a:lumMod val="50000"/>
                  </a:schemeClr>
                </a:solidFill>
              </a:rPr>
              <a:t>your college kid </a:t>
            </a:r>
            <a:r>
              <a:rPr lang="en-US" dirty="0" smtClean="0">
                <a:solidFill>
                  <a:schemeClr val="tx2">
                    <a:lumMod val="50000"/>
                  </a:schemeClr>
                </a:solidFill>
              </a:rPr>
              <a:t>picked </a:t>
            </a:r>
            <a:r>
              <a:rPr lang="en-US" dirty="0">
                <a:solidFill>
                  <a:schemeClr val="tx2">
                    <a:lumMod val="50000"/>
                  </a:schemeClr>
                </a:solidFill>
              </a:rPr>
              <a:t>a major with dubious earning </a:t>
            </a:r>
            <a:r>
              <a:rPr lang="en-US" dirty="0" smtClean="0">
                <a:solidFill>
                  <a:schemeClr val="tx2">
                    <a:lumMod val="50000"/>
                  </a:schemeClr>
                </a:solidFill>
              </a:rPr>
              <a:t>prospects?</a:t>
            </a:r>
          </a:p>
          <a:p>
            <a:pPr marL="0" indent="0">
              <a:buNone/>
            </a:pPr>
            <a:endParaRPr lang="en-US" dirty="0" smtClean="0">
              <a:solidFill>
                <a:schemeClr val="tx2">
                  <a:lumMod val="50000"/>
                </a:schemeClr>
              </a:solidFill>
            </a:endParaRPr>
          </a:p>
          <a:p>
            <a:r>
              <a:rPr lang="en-US" dirty="0" smtClean="0">
                <a:solidFill>
                  <a:schemeClr val="tx2">
                    <a:lumMod val="50000"/>
                  </a:schemeClr>
                </a:solidFill>
              </a:rPr>
              <a:t>Have an </a:t>
            </a:r>
            <a:r>
              <a:rPr lang="en-US" dirty="0">
                <a:solidFill>
                  <a:schemeClr val="tx2">
                    <a:lumMod val="50000"/>
                  </a:schemeClr>
                </a:solidFill>
              </a:rPr>
              <a:t>adult child who is already in financial </a:t>
            </a:r>
            <a:r>
              <a:rPr lang="en-US" dirty="0" smtClean="0">
                <a:solidFill>
                  <a:schemeClr val="tx2">
                    <a:lumMod val="50000"/>
                  </a:schemeClr>
                </a:solidFill>
              </a:rPr>
              <a:t>trouble</a:t>
            </a:r>
            <a:r>
              <a:rPr lang="en-US" dirty="0">
                <a:solidFill>
                  <a:schemeClr val="tx2">
                    <a:lumMod val="50000"/>
                  </a:schemeClr>
                </a:solidFill>
              </a:rPr>
              <a:t>?</a:t>
            </a:r>
            <a:endParaRPr lang="en-US" dirty="0" smtClean="0">
              <a:solidFill>
                <a:schemeClr val="tx2">
                  <a:lumMod val="50000"/>
                </a:schemeClr>
              </a:solidFill>
            </a:endParaRPr>
          </a:p>
          <a:p>
            <a:pPr marL="0" indent="0">
              <a:buNone/>
            </a:pPr>
            <a:endParaRPr lang="en-US" dirty="0"/>
          </a:p>
        </p:txBody>
      </p:sp>
      <p:pic>
        <p:nvPicPr>
          <p:cNvPr id="4" name="Picture 3" descr="Bailing out an adult child"/>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438400" cy="1905000"/>
          </a:xfrm>
          <a:prstGeom prst="rect">
            <a:avLst/>
          </a:prstGeom>
          <a:noFill/>
          <a:ln>
            <a:noFill/>
          </a:ln>
        </p:spPr>
      </p:pic>
    </p:spTree>
    <p:extLst>
      <p:ext uri="{BB962C8B-B14F-4D97-AF65-F5344CB8AC3E}">
        <p14:creationId xmlns:p14="http://schemas.microsoft.com/office/powerpoint/2010/main" val="31529844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274638"/>
            <a:ext cx="6858000" cy="1143000"/>
          </a:xfrm>
        </p:spPr>
        <p:txBody>
          <a:bodyPr>
            <a:normAutofit fontScale="90000"/>
          </a:bodyPr>
          <a:lstStyle/>
          <a:p>
            <a:r>
              <a:rPr lang="en-US" dirty="0">
                <a:solidFill>
                  <a:schemeClr val="tx2">
                    <a:lumMod val="50000"/>
                  </a:schemeClr>
                </a:solidFill>
              </a:rPr>
              <a:t>Bailing out an adult child</a:t>
            </a:r>
            <a:r>
              <a:rPr lang="en-US" dirty="0"/>
              <a:t/>
            </a:r>
            <a:br>
              <a:rPr lang="en-US" dirty="0"/>
            </a:br>
            <a:endParaRPr lang="en-US" dirty="0"/>
          </a:p>
        </p:txBody>
      </p:sp>
      <p:sp>
        <p:nvSpPr>
          <p:cNvPr id="3" name="Content Placeholder 2"/>
          <p:cNvSpPr>
            <a:spLocks noGrp="1"/>
          </p:cNvSpPr>
          <p:nvPr>
            <p:ph idx="1"/>
          </p:nvPr>
        </p:nvSpPr>
        <p:spPr>
          <a:xfrm>
            <a:off x="2133600" y="2057400"/>
            <a:ext cx="6781800" cy="4068763"/>
          </a:xfrm>
        </p:spPr>
        <p:txBody>
          <a:bodyPr>
            <a:normAutofit/>
          </a:bodyPr>
          <a:lstStyle/>
          <a:p>
            <a:pPr lvl="1"/>
            <a:r>
              <a:rPr lang="en-US" dirty="0" smtClean="0">
                <a:solidFill>
                  <a:schemeClr val="tx2">
                    <a:lumMod val="50000"/>
                  </a:schemeClr>
                </a:solidFill>
              </a:rPr>
              <a:t>Can’t resist helping? </a:t>
            </a:r>
          </a:p>
          <a:p>
            <a:pPr lvl="1"/>
            <a:r>
              <a:rPr lang="en-US" dirty="0" smtClean="0">
                <a:solidFill>
                  <a:schemeClr val="tx2">
                    <a:lumMod val="50000"/>
                  </a:schemeClr>
                </a:solidFill>
              </a:rPr>
              <a:t>-plan </a:t>
            </a:r>
            <a:r>
              <a:rPr lang="en-US" dirty="0">
                <a:solidFill>
                  <a:schemeClr val="tx2">
                    <a:lumMod val="50000"/>
                  </a:schemeClr>
                </a:solidFill>
              </a:rPr>
              <a:t>to have enough cash on hand to cover your </a:t>
            </a:r>
            <a:r>
              <a:rPr lang="en-US" dirty="0" smtClean="0">
                <a:solidFill>
                  <a:schemeClr val="tx2">
                    <a:lumMod val="50000"/>
                  </a:schemeClr>
                </a:solidFill>
              </a:rPr>
              <a:t>generosity</a:t>
            </a:r>
            <a:endParaRPr lang="en-US" dirty="0">
              <a:solidFill>
                <a:schemeClr val="tx2">
                  <a:lumMod val="50000"/>
                </a:schemeClr>
              </a:solidFill>
            </a:endParaRPr>
          </a:p>
          <a:p>
            <a:pPr lvl="1"/>
            <a:r>
              <a:rPr lang="en-US" dirty="0" smtClean="0">
                <a:solidFill>
                  <a:schemeClr val="tx2">
                    <a:lumMod val="50000"/>
                  </a:schemeClr>
                </a:solidFill>
              </a:rPr>
              <a:t>Don’t put your future </a:t>
            </a:r>
            <a:r>
              <a:rPr lang="en-US" dirty="0">
                <a:solidFill>
                  <a:schemeClr val="tx2">
                    <a:lumMod val="50000"/>
                  </a:schemeClr>
                </a:solidFill>
              </a:rPr>
              <a:t>income at risk by helping </a:t>
            </a:r>
            <a:r>
              <a:rPr lang="en-US" dirty="0" smtClean="0">
                <a:solidFill>
                  <a:schemeClr val="tx2">
                    <a:lumMod val="50000"/>
                  </a:schemeClr>
                </a:solidFill>
              </a:rPr>
              <a:t>child </a:t>
            </a:r>
            <a:r>
              <a:rPr lang="en-US" dirty="0">
                <a:solidFill>
                  <a:schemeClr val="tx2">
                    <a:lumMod val="50000"/>
                  </a:schemeClr>
                </a:solidFill>
              </a:rPr>
              <a:t>purchase a home or pay </a:t>
            </a:r>
            <a:r>
              <a:rPr lang="en-US" dirty="0" smtClean="0">
                <a:solidFill>
                  <a:schemeClr val="tx2">
                    <a:lumMod val="50000"/>
                  </a:schemeClr>
                </a:solidFill>
              </a:rPr>
              <a:t>other expenses</a:t>
            </a:r>
          </a:p>
          <a:p>
            <a:pPr lvl="1"/>
            <a:r>
              <a:rPr lang="en-US" dirty="0" smtClean="0">
                <a:solidFill>
                  <a:schemeClr val="tx2">
                    <a:lumMod val="50000"/>
                  </a:schemeClr>
                </a:solidFill>
              </a:rPr>
              <a:t>Grandparents as parents</a:t>
            </a:r>
          </a:p>
          <a:p>
            <a:pPr lvl="2"/>
            <a:r>
              <a:rPr lang="en-US" dirty="0" smtClean="0">
                <a:solidFill>
                  <a:schemeClr val="tx2">
                    <a:lumMod val="50000"/>
                  </a:schemeClr>
                </a:solidFill>
              </a:rPr>
              <a:t>Often not planned</a:t>
            </a:r>
            <a:endParaRPr lang="en-US" dirty="0">
              <a:solidFill>
                <a:schemeClr val="tx2">
                  <a:lumMod val="50000"/>
                </a:schemeClr>
              </a:solidFill>
            </a:endParaRPr>
          </a:p>
          <a:p>
            <a:endParaRPr lang="en-US" dirty="0"/>
          </a:p>
        </p:txBody>
      </p:sp>
      <p:pic>
        <p:nvPicPr>
          <p:cNvPr id="4" name="Picture 3" descr="Bailing out an adult child"/>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438400" cy="1905000"/>
          </a:xfrm>
          <a:prstGeom prst="rect">
            <a:avLst/>
          </a:prstGeom>
          <a:noFill/>
          <a:ln>
            <a:noFill/>
          </a:ln>
        </p:spPr>
      </p:pic>
    </p:spTree>
    <p:extLst>
      <p:ext uri="{BB962C8B-B14F-4D97-AF65-F5344CB8AC3E}">
        <p14:creationId xmlns:p14="http://schemas.microsoft.com/office/powerpoint/2010/main" val="10328870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088847586"/>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833064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74638"/>
            <a:ext cx="7848600" cy="1143000"/>
          </a:xfrm>
        </p:spPr>
        <p:txBody>
          <a:bodyPr>
            <a:normAutofit fontScale="90000"/>
          </a:bodyPr>
          <a:lstStyle/>
          <a:p>
            <a:r>
              <a:rPr lang="en-US" dirty="0" smtClean="0">
                <a:solidFill>
                  <a:schemeClr val="tx2">
                    <a:lumMod val="75000"/>
                  </a:schemeClr>
                </a:solidFill>
              </a:rPr>
              <a:t>Costs if </a:t>
            </a:r>
            <a:r>
              <a:rPr lang="en-US" dirty="0">
                <a:solidFill>
                  <a:schemeClr val="tx2">
                    <a:lumMod val="75000"/>
                  </a:schemeClr>
                </a:solidFill>
              </a:rPr>
              <a:t>y</a:t>
            </a:r>
            <a:r>
              <a:rPr lang="en-US" dirty="0" smtClean="0">
                <a:solidFill>
                  <a:schemeClr val="tx2">
                    <a:lumMod val="75000"/>
                  </a:schemeClr>
                </a:solidFill>
              </a:rPr>
              <a:t>ou </a:t>
            </a:r>
            <a:r>
              <a:rPr lang="en-US" dirty="0">
                <a:solidFill>
                  <a:schemeClr val="tx2">
                    <a:lumMod val="75000"/>
                  </a:schemeClr>
                </a:solidFill>
              </a:rPr>
              <a:t>q</a:t>
            </a:r>
            <a:r>
              <a:rPr lang="en-US" dirty="0" smtClean="0">
                <a:solidFill>
                  <a:schemeClr val="tx2">
                    <a:lumMod val="75000"/>
                  </a:schemeClr>
                </a:solidFill>
              </a:rPr>
              <a:t>uit </a:t>
            </a:r>
            <a:r>
              <a:rPr lang="en-US" dirty="0">
                <a:solidFill>
                  <a:schemeClr val="tx2">
                    <a:lumMod val="75000"/>
                  </a:schemeClr>
                </a:solidFill>
              </a:rPr>
              <a:t>y</a:t>
            </a:r>
            <a:r>
              <a:rPr lang="en-US" dirty="0" smtClean="0">
                <a:solidFill>
                  <a:schemeClr val="tx2">
                    <a:lumMod val="75000"/>
                  </a:schemeClr>
                </a:solidFill>
              </a:rPr>
              <a:t>our </a:t>
            </a:r>
            <a:r>
              <a:rPr lang="en-US" dirty="0">
                <a:solidFill>
                  <a:schemeClr val="tx2">
                    <a:lumMod val="75000"/>
                  </a:schemeClr>
                </a:solidFill>
              </a:rPr>
              <a:t>j</a:t>
            </a:r>
            <a:r>
              <a:rPr lang="en-US" dirty="0" smtClean="0">
                <a:solidFill>
                  <a:schemeClr val="tx2">
                    <a:lumMod val="75000"/>
                  </a:schemeClr>
                </a:solidFill>
              </a:rPr>
              <a:t>ob </a:t>
            </a:r>
            <a:r>
              <a:rPr lang="en-US" dirty="0">
                <a:solidFill>
                  <a:schemeClr val="tx2">
                    <a:lumMod val="75000"/>
                  </a:schemeClr>
                </a:solidFill>
              </a:rPr>
              <a:t>to c</a:t>
            </a:r>
            <a:r>
              <a:rPr lang="en-US" dirty="0" smtClean="0">
                <a:solidFill>
                  <a:schemeClr val="tx2">
                    <a:lumMod val="75000"/>
                  </a:schemeClr>
                </a:solidFill>
              </a:rPr>
              <a:t>are </a:t>
            </a:r>
            <a:r>
              <a:rPr lang="en-US" dirty="0">
                <a:solidFill>
                  <a:schemeClr val="tx2">
                    <a:lumMod val="75000"/>
                  </a:schemeClr>
                </a:solidFill>
              </a:rPr>
              <a:t>for </a:t>
            </a:r>
            <a:r>
              <a:rPr lang="en-US" dirty="0" smtClean="0">
                <a:solidFill>
                  <a:schemeClr val="tx2">
                    <a:lumMod val="75000"/>
                  </a:schemeClr>
                </a:solidFill>
              </a:rPr>
              <a:t>your </a:t>
            </a:r>
            <a:r>
              <a:rPr lang="en-US" dirty="0">
                <a:solidFill>
                  <a:schemeClr val="tx2">
                    <a:lumMod val="75000"/>
                  </a:schemeClr>
                </a:solidFill>
              </a:rPr>
              <a:t>e</a:t>
            </a:r>
            <a:r>
              <a:rPr lang="en-US" dirty="0" smtClean="0">
                <a:solidFill>
                  <a:schemeClr val="tx2">
                    <a:lumMod val="75000"/>
                  </a:schemeClr>
                </a:solidFill>
              </a:rPr>
              <a:t>lderly parent(s)</a:t>
            </a:r>
            <a:endParaRPr lang="en-US" dirty="0">
              <a:solidFill>
                <a:schemeClr val="tx2">
                  <a:lumMod val="75000"/>
                </a:schemeClr>
              </a:solidFill>
            </a:endParaRPr>
          </a:p>
        </p:txBody>
      </p:sp>
      <p:sp>
        <p:nvSpPr>
          <p:cNvPr id="3" name="Content Placeholder 2"/>
          <p:cNvSpPr>
            <a:spLocks noGrp="1"/>
          </p:cNvSpPr>
          <p:nvPr>
            <p:ph idx="1"/>
          </p:nvPr>
        </p:nvSpPr>
        <p:spPr>
          <a:xfrm>
            <a:off x="1981200" y="2133600"/>
            <a:ext cx="6934200" cy="4572000"/>
          </a:xfrm>
        </p:spPr>
        <p:txBody>
          <a:bodyPr>
            <a:normAutofit/>
          </a:bodyPr>
          <a:lstStyle/>
          <a:p>
            <a:r>
              <a:rPr lang="en-US" dirty="0" smtClean="0">
                <a:solidFill>
                  <a:schemeClr val="tx2">
                    <a:lumMod val="50000"/>
                  </a:schemeClr>
                </a:solidFill>
              </a:rPr>
              <a:t>Less Social Security</a:t>
            </a:r>
          </a:p>
          <a:p>
            <a:r>
              <a:rPr lang="en-US" dirty="0">
                <a:solidFill>
                  <a:schemeClr val="tx2">
                    <a:lumMod val="50000"/>
                  </a:schemeClr>
                </a:solidFill>
              </a:rPr>
              <a:t>Lose employer's retirement plan or a 401K </a:t>
            </a:r>
            <a:r>
              <a:rPr lang="en-US" dirty="0" smtClean="0">
                <a:solidFill>
                  <a:schemeClr val="tx2">
                    <a:lumMod val="50000"/>
                  </a:schemeClr>
                </a:solidFill>
              </a:rPr>
              <a:t>match</a:t>
            </a:r>
            <a:endParaRPr lang="en-US" dirty="0">
              <a:solidFill>
                <a:schemeClr val="tx2">
                  <a:lumMod val="50000"/>
                </a:schemeClr>
              </a:solidFill>
            </a:endParaRPr>
          </a:p>
        </p:txBody>
      </p:sp>
    </p:spTree>
    <p:extLst>
      <p:ext uri="{BB962C8B-B14F-4D97-AF65-F5344CB8AC3E}">
        <p14:creationId xmlns:p14="http://schemas.microsoft.com/office/powerpoint/2010/main" val="389294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74638"/>
            <a:ext cx="7924800" cy="1143000"/>
          </a:xfrm>
        </p:spPr>
        <p:txBody>
          <a:bodyPr>
            <a:normAutofit fontScale="90000"/>
          </a:bodyPr>
          <a:lstStyle/>
          <a:p>
            <a:r>
              <a:rPr lang="en-US" dirty="0" smtClean="0">
                <a:solidFill>
                  <a:schemeClr val="tx2">
                    <a:lumMod val="50000"/>
                  </a:schemeClr>
                </a:solidFill>
              </a:rPr>
              <a:t>Costs if </a:t>
            </a:r>
            <a:r>
              <a:rPr lang="en-US" dirty="0">
                <a:solidFill>
                  <a:schemeClr val="tx2">
                    <a:lumMod val="50000"/>
                  </a:schemeClr>
                </a:solidFill>
              </a:rPr>
              <a:t>You Quit Your Job to Care for Your Elderly </a:t>
            </a:r>
            <a:r>
              <a:rPr lang="en-US" dirty="0" smtClean="0">
                <a:solidFill>
                  <a:schemeClr val="tx2">
                    <a:lumMod val="50000"/>
                  </a:schemeClr>
                </a:solidFill>
              </a:rPr>
              <a:t>Parent</a:t>
            </a:r>
            <a:endParaRPr lang="en-US" dirty="0">
              <a:solidFill>
                <a:schemeClr val="tx2">
                  <a:lumMod val="50000"/>
                </a:schemeClr>
              </a:solidFill>
            </a:endParaRPr>
          </a:p>
        </p:txBody>
      </p:sp>
      <p:sp>
        <p:nvSpPr>
          <p:cNvPr id="3" name="Content Placeholder 2"/>
          <p:cNvSpPr>
            <a:spLocks noGrp="1"/>
          </p:cNvSpPr>
          <p:nvPr>
            <p:ph idx="1"/>
          </p:nvPr>
        </p:nvSpPr>
        <p:spPr>
          <a:xfrm>
            <a:off x="2057400" y="2057400"/>
            <a:ext cx="6858000" cy="4648200"/>
          </a:xfrm>
        </p:spPr>
        <p:txBody>
          <a:bodyPr>
            <a:normAutofit/>
          </a:bodyPr>
          <a:lstStyle/>
          <a:p>
            <a:r>
              <a:rPr lang="en-US" dirty="0" smtClean="0">
                <a:solidFill>
                  <a:schemeClr val="tx2">
                    <a:lumMod val="50000"/>
                  </a:schemeClr>
                </a:solidFill>
              </a:rPr>
              <a:t>Re-entering </a:t>
            </a:r>
            <a:r>
              <a:rPr lang="en-US" dirty="0">
                <a:solidFill>
                  <a:schemeClr val="tx2">
                    <a:lumMod val="50000"/>
                  </a:schemeClr>
                </a:solidFill>
              </a:rPr>
              <a:t>the </a:t>
            </a:r>
            <a:r>
              <a:rPr lang="en-US" dirty="0" smtClean="0">
                <a:solidFill>
                  <a:schemeClr val="tx2">
                    <a:lumMod val="50000"/>
                  </a:schemeClr>
                </a:solidFill>
              </a:rPr>
              <a:t>workforce tougher when out of work</a:t>
            </a:r>
          </a:p>
          <a:p>
            <a:r>
              <a:rPr lang="en-US" dirty="0" smtClean="0">
                <a:solidFill>
                  <a:schemeClr val="tx2">
                    <a:lumMod val="50000"/>
                  </a:schemeClr>
                </a:solidFill>
              </a:rPr>
              <a:t>Caregiver </a:t>
            </a:r>
            <a:r>
              <a:rPr lang="en-US" dirty="0">
                <a:solidFill>
                  <a:schemeClr val="tx2">
                    <a:lumMod val="50000"/>
                  </a:schemeClr>
                </a:solidFill>
              </a:rPr>
              <a:t>isolation: </a:t>
            </a:r>
            <a:r>
              <a:rPr lang="en-US" dirty="0" smtClean="0">
                <a:solidFill>
                  <a:schemeClr val="tx2">
                    <a:lumMod val="50000"/>
                  </a:schemeClr>
                </a:solidFill>
              </a:rPr>
              <a:t>miss </a:t>
            </a:r>
            <a:r>
              <a:rPr lang="en-US" dirty="0">
                <a:solidFill>
                  <a:schemeClr val="tx2">
                    <a:lumMod val="50000"/>
                  </a:schemeClr>
                </a:solidFill>
              </a:rPr>
              <a:t>the work </a:t>
            </a:r>
            <a:r>
              <a:rPr lang="en-US" dirty="0" smtClean="0">
                <a:solidFill>
                  <a:schemeClr val="tx2">
                    <a:lumMod val="50000"/>
                  </a:schemeClr>
                </a:solidFill>
              </a:rPr>
              <a:t>atmosphere? </a:t>
            </a:r>
            <a:endParaRPr lang="en-US" dirty="0">
              <a:solidFill>
                <a:schemeClr val="tx2">
                  <a:lumMod val="50000"/>
                </a:schemeClr>
              </a:solidFill>
            </a:endParaRPr>
          </a:p>
        </p:txBody>
      </p:sp>
      <p:pic>
        <p:nvPicPr>
          <p:cNvPr id="4" name="Picture 3" descr="Caring for a parent"/>
          <p:cNvPicPr/>
          <p:nvPr/>
        </p:nvPicPr>
        <p:blipFill>
          <a:blip r:embed="rId3">
            <a:extLst>
              <a:ext uri="{28A0092B-C50C-407E-A947-70E740481C1C}">
                <a14:useLocalDpi xmlns:a14="http://schemas.microsoft.com/office/drawing/2010/main" val="0"/>
              </a:ext>
            </a:extLst>
          </a:blip>
          <a:srcRect/>
          <a:stretch>
            <a:fillRect/>
          </a:stretch>
        </p:blipFill>
        <p:spPr bwMode="auto">
          <a:xfrm>
            <a:off x="5562600" y="4648200"/>
            <a:ext cx="2324100" cy="1666875"/>
          </a:xfrm>
          <a:prstGeom prst="rect">
            <a:avLst/>
          </a:prstGeom>
          <a:noFill/>
          <a:ln>
            <a:noFill/>
          </a:ln>
        </p:spPr>
      </p:pic>
    </p:spTree>
    <p:extLst>
      <p:ext uri="{BB962C8B-B14F-4D97-AF65-F5344CB8AC3E}">
        <p14:creationId xmlns:p14="http://schemas.microsoft.com/office/powerpoint/2010/main" val="34244539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74638"/>
            <a:ext cx="7696200" cy="1143000"/>
          </a:xfrm>
        </p:spPr>
        <p:txBody>
          <a:bodyPr>
            <a:normAutofit fontScale="90000"/>
          </a:bodyPr>
          <a:lstStyle/>
          <a:p>
            <a:r>
              <a:rPr lang="en-US" dirty="0">
                <a:solidFill>
                  <a:schemeClr val="tx2">
                    <a:lumMod val="50000"/>
                  </a:schemeClr>
                </a:solidFill>
              </a:rPr>
              <a:t>Caring for a parent</a:t>
            </a:r>
            <a:r>
              <a:rPr lang="en-US" dirty="0"/>
              <a:t/>
            </a:r>
            <a:br>
              <a:rPr lang="en-US" dirty="0"/>
            </a:br>
            <a:endParaRPr lang="en-US" dirty="0"/>
          </a:p>
        </p:txBody>
      </p:sp>
      <p:sp>
        <p:nvSpPr>
          <p:cNvPr id="3" name="Content Placeholder 2"/>
          <p:cNvSpPr>
            <a:spLocks noGrp="1"/>
          </p:cNvSpPr>
          <p:nvPr>
            <p:ph idx="1"/>
          </p:nvPr>
        </p:nvSpPr>
        <p:spPr>
          <a:xfrm>
            <a:off x="1981200" y="1447800"/>
            <a:ext cx="6705600" cy="4678363"/>
          </a:xfrm>
        </p:spPr>
        <p:txBody>
          <a:bodyPr/>
          <a:lstStyle/>
          <a:p>
            <a:r>
              <a:rPr lang="en-US" dirty="0">
                <a:solidFill>
                  <a:schemeClr val="tx2">
                    <a:lumMod val="50000"/>
                  </a:schemeClr>
                </a:solidFill>
              </a:rPr>
              <a:t>If you expect to be involved in caring for a parent or in-law after you stop </a:t>
            </a:r>
            <a:r>
              <a:rPr lang="en-US" dirty="0" smtClean="0">
                <a:solidFill>
                  <a:schemeClr val="tx2">
                    <a:lumMod val="50000"/>
                  </a:schemeClr>
                </a:solidFill>
              </a:rPr>
              <a:t>working</a:t>
            </a:r>
          </a:p>
          <a:p>
            <a:pPr lvl="1"/>
            <a:r>
              <a:rPr lang="en-US" dirty="0" smtClean="0">
                <a:solidFill>
                  <a:schemeClr val="tx2">
                    <a:lumMod val="50000"/>
                  </a:schemeClr>
                </a:solidFill>
              </a:rPr>
              <a:t>potential </a:t>
            </a:r>
            <a:r>
              <a:rPr lang="en-US" dirty="0">
                <a:solidFill>
                  <a:schemeClr val="tx2">
                    <a:lumMod val="50000"/>
                  </a:schemeClr>
                </a:solidFill>
              </a:rPr>
              <a:t>costs </a:t>
            </a:r>
            <a:r>
              <a:rPr lang="en-US" dirty="0" smtClean="0">
                <a:solidFill>
                  <a:schemeClr val="tx2">
                    <a:lumMod val="50000"/>
                  </a:schemeClr>
                </a:solidFill>
              </a:rPr>
              <a:t>to add to </a:t>
            </a:r>
            <a:r>
              <a:rPr lang="en-US" dirty="0">
                <a:solidFill>
                  <a:schemeClr val="tx2">
                    <a:lumMod val="50000"/>
                  </a:schemeClr>
                </a:solidFill>
              </a:rPr>
              <a:t>your retirement </a:t>
            </a:r>
            <a:r>
              <a:rPr lang="en-US" dirty="0" smtClean="0">
                <a:solidFill>
                  <a:schemeClr val="tx2">
                    <a:lumMod val="50000"/>
                  </a:schemeClr>
                </a:solidFill>
              </a:rPr>
              <a:t>plan: </a:t>
            </a:r>
          </a:p>
          <a:p>
            <a:pPr lvl="2"/>
            <a:r>
              <a:rPr lang="en-US" dirty="0" smtClean="0">
                <a:solidFill>
                  <a:schemeClr val="tx2">
                    <a:lumMod val="50000"/>
                  </a:schemeClr>
                </a:solidFill>
              </a:rPr>
              <a:t>pitching in to pay bills, buy groceries </a:t>
            </a:r>
            <a:endParaRPr lang="en-US" dirty="0">
              <a:solidFill>
                <a:schemeClr val="tx2">
                  <a:lumMod val="50000"/>
                </a:schemeClr>
              </a:solidFill>
            </a:endParaRPr>
          </a:p>
        </p:txBody>
      </p:sp>
      <p:pic>
        <p:nvPicPr>
          <p:cNvPr id="7170" name="Picture 2" descr="http://www.sunriseseniorliving.com/~/media/blog-images/february-2013/women-in-their-50s-are-more-empathetic-than-other-age-and-gender-groups-_379_379637_0_14083605_300.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4495800"/>
            <a:ext cx="28575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88435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2">
                    <a:lumMod val="50000"/>
                  </a:schemeClr>
                </a:solidFill>
              </a:rPr>
              <a:t>Reduced Costs in Retirement</a:t>
            </a:r>
          </a:p>
        </p:txBody>
      </p:sp>
      <p:sp>
        <p:nvSpPr>
          <p:cNvPr id="3" name="Content Placeholder 2"/>
          <p:cNvSpPr>
            <a:spLocks noGrp="1"/>
          </p:cNvSpPr>
          <p:nvPr>
            <p:ph idx="1"/>
          </p:nvPr>
        </p:nvSpPr>
        <p:spPr>
          <a:xfrm>
            <a:off x="2133600" y="1600200"/>
            <a:ext cx="6553200" cy="4525963"/>
          </a:xfrm>
        </p:spPr>
        <p:txBody>
          <a:bodyPr>
            <a:normAutofit/>
          </a:bodyPr>
          <a:lstStyle/>
          <a:p>
            <a:r>
              <a:rPr lang="en-US" dirty="0" smtClean="0">
                <a:solidFill>
                  <a:schemeClr val="tx2">
                    <a:lumMod val="50000"/>
                  </a:schemeClr>
                </a:solidFill>
              </a:rPr>
              <a:t>Senior discounts</a:t>
            </a:r>
          </a:p>
          <a:p>
            <a:r>
              <a:rPr lang="en-US" dirty="0" smtClean="0">
                <a:solidFill>
                  <a:schemeClr val="tx2">
                    <a:lumMod val="50000"/>
                  </a:schemeClr>
                </a:solidFill>
              </a:rPr>
              <a:t>Travel deals:</a:t>
            </a:r>
          </a:p>
          <a:p>
            <a:pPr lvl="1"/>
            <a:r>
              <a:rPr lang="en-US" dirty="0" smtClean="0">
                <a:solidFill>
                  <a:schemeClr val="tx2">
                    <a:lumMod val="50000"/>
                  </a:schemeClr>
                </a:solidFill>
              </a:rPr>
              <a:t>Amtrak, Greyhound, Southwest</a:t>
            </a:r>
          </a:p>
          <a:p>
            <a:pPr lvl="1"/>
            <a:r>
              <a:rPr lang="en-US" dirty="0" smtClean="0">
                <a:solidFill>
                  <a:schemeClr val="tx2">
                    <a:lumMod val="50000"/>
                  </a:schemeClr>
                </a:solidFill>
              </a:rPr>
              <a:t>National Park Svc lifetime pass $10</a:t>
            </a:r>
          </a:p>
          <a:p>
            <a:r>
              <a:rPr lang="en-US" dirty="0" smtClean="0">
                <a:solidFill>
                  <a:schemeClr val="tx2">
                    <a:lumMod val="50000"/>
                  </a:schemeClr>
                </a:solidFill>
              </a:rPr>
              <a:t>Larger standard tax deduction</a:t>
            </a:r>
          </a:p>
          <a:p>
            <a:r>
              <a:rPr lang="en-US" dirty="0" smtClean="0">
                <a:solidFill>
                  <a:schemeClr val="tx2">
                    <a:lumMod val="50000"/>
                  </a:schemeClr>
                </a:solidFill>
              </a:rPr>
              <a:t>Can earn $1,550/</a:t>
            </a:r>
            <a:r>
              <a:rPr lang="en-US" dirty="0" err="1" smtClean="0">
                <a:solidFill>
                  <a:schemeClr val="tx2">
                    <a:lumMod val="50000"/>
                  </a:schemeClr>
                </a:solidFill>
              </a:rPr>
              <a:t>yr</a:t>
            </a:r>
            <a:r>
              <a:rPr lang="en-US" dirty="0" smtClean="0">
                <a:solidFill>
                  <a:schemeClr val="tx2">
                    <a:lumMod val="50000"/>
                  </a:schemeClr>
                </a:solidFill>
              </a:rPr>
              <a:t> at 65</a:t>
            </a:r>
          </a:p>
        </p:txBody>
      </p:sp>
    </p:spTree>
    <p:extLst>
      <p:ext uri="{BB962C8B-B14F-4D97-AF65-F5344CB8AC3E}">
        <p14:creationId xmlns:p14="http://schemas.microsoft.com/office/powerpoint/2010/main" val="40707107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lumMod val="50000"/>
                  </a:schemeClr>
                </a:solidFill>
              </a:rPr>
              <a:t>Reduced Costs in Retirement</a:t>
            </a:r>
            <a:endParaRPr lang="en-US" dirty="0">
              <a:solidFill>
                <a:schemeClr val="tx2">
                  <a:lumMod val="50000"/>
                </a:schemeClr>
              </a:solidFill>
            </a:endParaRPr>
          </a:p>
        </p:txBody>
      </p:sp>
      <p:sp>
        <p:nvSpPr>
          <p:cNvPr id="3" name="Content Placeholder 2"/>
          <p:cNvSpPr>
            <a:spLocks noGrp="1"/>
          </p:cNvSpPr>
          <p:nvPr>
            <p:ph idx="1"/>
          </p:nvPr>
        </p:nvSpPr>
        <p:spPr>
          <a:xfrm>
            <a:off x="2133600" y="1600200"/>
            <a:ext cx="6553200" cy="4525963"/>
          </a:xfrm>
        </p:spPr>
        <p:txBody>
          <a:bodyPr>
            <a:normAutofit/>
          </a:bodyPr>
          <a:lstStyle/>
          <a:p>
            <a:r>
              <a:rPr lang="en-US" dirty="0">
                <a:solidFill>
                  <a:schemeClr val="tx2">
                    <a:lumMod val="50000"/>
                  </a:schemeClr>
                </a:solidFill>
              </a:rPr>
              <a:t>No more 10% early withdrawal penalty after 59 </a:t>
            </a:r>
            <a:r>
              <a:rPr lang="en-US" dirty="0" smtClean="0">
                <a:solidFill>
                  <a:schemeClr val="tx2">
                    <a:lumMod val="50000"/>
                  </a:schemeClr>
                </a:solidFill>
              </a:rPr>
              <a:t>1/2</a:t>
            </a:r>
          </a:p>
          <a:p>
            <a:r>
              <a:rPr lang="en-US" dirty="0" smtClean="0">
                <a:solidFill>
                  <a:schemeClr val="tx2">
                    <a:lumMod val="50000"/>
                  </a:schemeClr>
                </a:solidFill>
              </a:rPr>
              <a:t>Affordable health insurance</a:t>
            </a:r>
          </a:p>
          <a:p>
            <a:pPr lvl="1"/>
            <a:r>
              <a:rPr lang="en-US" dirty="0" smtClean="0">
                <a:solidFill>
                  <a:schemeClr val="tx2">
                    <a:lumMod val="50000"/>
                  </a:schemeClr>
                </a:solidFill>
              </a:rPr>
              <a:t>$104.90/mo. Medicare Part B</a:t>
            </a:r>
            <a:endParaRPr lang="en-US" dirty="0">
              <a:solidFill>
                <a:schemeClr val="tx2">
                  <a:lumMod val="50000"/>
                </a:schemeClr>
              </a:solidFill>
            </a:endParaRPr>
          </a:p>
          <a:p>
            <a:r>
              <a:rPr lang="en-US" dirty="0" smtClean="0">
                <a:solidFill>
                  <a:schemeClr val="tx2">
                    <a:lumMod val="50000"/>
                  </a:schemeClr>
                </a:solidFill>
              </a:rPr>
              <a:t>Low cost meals, vans, classes</a:t>
            </a:r>
          </a:p>
          <a:p>
            <a:r>
              <a:rPr lang="en-US" dirty="0" smtClean="0">
                <a:solidFill>
                  <a:schemeClr val="tx2">
                    <a:lumMod val="50000"/>
                  </a:schemeClr>
                </a:solidFill>
              </a:rPr>
              <a:t>Free college</a:t>
            </a:r>
          </a:p>
          <a:p>
            <a:pPr lvl="1"/>
            <a:r>
              <a:rPr lang="en-US" dirty="0" err="1" smtClean="0">
                <a:solidFill>
                  <a:schemeClr val="tx2">
                    <a:lumMod val="50000"/>
                  </a:schemeClr>
                </a:solidFill>
              </a:rPr>
              <a:t>Osher</a:t>
            </a:r>
            <a:r>
              <a:rPr lang="en-US" dirty="0" smtClean="0">
                <a:solidFill>
                  <a:schemeClr val="tx2">
                    <a:lumMod val="50000"/>
                  </a:schemeClr>
                </a:solidFill>
              </a:rPr>
              <a:t> Life Long Learning</a:t>
            </a:r>
          </a:p>
          <a:p>
            <a:pPr lvl="1"/>
            <a:r>
              <a:rPr lang="en-US" dirty="0" smtClean="0">
                <a:solidFill>
                  <a:schemeClr val="tx2">
                    <a:lumMod val="50000"/>
                  </a:schemeClr>
                </a:solidFill>
              </a:rPr>
              <a:t>Elderwise inexpensive classes</a:t>
            </a:r>
          </a:p>
        </p:txBody>
      </p:sp>
    </p:spTree>
    <p:extLst>
      <p:ext uri="{BB962C8B-B14F-4D97-AF65-F5344CB8AC3E}">
        <p14:creationId xmlns:p14="http://schemas.microsoft.com/office/powerpoint/2010/main" val="134272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990600" y="274638"/>
            <a:ext cx="7848600" cy="1096962"/>
          </a:xfrm>
        </p:spPr>
        <p:txBody>
          <a:bodyPr>
            <a:noAutofit/>
          </a:bodyPr>
          <a:lstStyle/>
          <a:p>
            <a:pPr>
              <a:defRPr/>
            </a:pPr>
            <a:r>
              <a:rPr lang="en-US" altLang="en-US" sz="4000" dirty="0" smtClean="0">
                <a:solidFill>
                  <a:schemeClr val="tx2">
                    <a:lumMod val="50000"/>
                  </a:schemeClr>
                </a:solidFill>
              </a:rPr>
              <a:t>Both partners need to have a broad understanding of finances</a:t>
            </a:r>
            <a:endParaRPr lang="en-US" altLang="en-US" sz="4000" dirty="0">
              <a:solidFill>
                <a:schemeClr val="tx2">
                  <a:lumMod val="50000"/>
                </a:schemeClr>
              </a:solidFill>
            </a:endParaRPr>
          </a:p>
        </p:txBody>
      </p:sp>
      <p:sp>
        <p:nvSpPr>
          <p:cNvPr id="38915" name="Rectangle 3"/>
          <p:cNvSpPr>
            <a:spLocks noGrp="1" noChangeArrowheads="1"/>
          </p:cNvSpPr>
          <p:nvPr>
            <p:ph idx="1"/>
          </p:nvPr>
        </p:nvSpPr>
        <p:spPr>
          <a:xfrm>
            <a:off x="1371600" y="1600200"/>
            <a:ext cx="7086600" cy="4267200"/>
          </a:xfrm>
        </p:spPr>
        <p:txBody>
          <a:bodyPr>
            <a:normAutofit/>
          </a:bodyPr>
          <a:lstStyle/>
          <a:p>
            <a:endParaRPr lang="en-US" altLang="en-US" dirty="0" smtClean="0">
              <a:solidFill>
                <a:schemeClr val="tx2">
                  <a:lumMod val="75000"/>
                </a:schemeClr>
              </a:solidFill>
            </a:endParaRPr>
          </a:p>
          <a:p>
            <a:pPr lvl="1">
              <a:buFont typeface="Arial" panose="020B0604020202020204" pitchFamily="34" charset="0"/>
              <a:buChar char="•"/>
            </a:pPr>
            <a:r>
              <a:rPr lang="en-US" altLang="en-US" sz="2800" dirty="0" smtClean="0">
                <a:solidFill>
                  <a:schemeClr val="tx2">
                    <a:lumMod val="50000"/>
                  </a:schemeClr>
                </a:solidFill>
              </a:rPr>
              <a:t>What’s your annual income and what does it cost to live?</a:t>
            </a:r>
          </a:p>
          <a:p>
            <a:pPr lvl="1">
              <a:buFont typeface="Arial" panose="020B0604020202020204" pitchFamily="34" charset="0"/>
              <a:buChar char="•"/>
            </a:pPr>
            <a:r>
              <a:rPr lang="en-US" altLang="en-US" sz="2800" dirty="0" smtClean="0">
                <a:solidFill>
                  <a:schemeClr val="tx2">
                    <a:lumMod val="50000"/>
                  </a:schemeClr>
                </a:solidFill>
              </a:rPr>
              <a:t>What to do with lump sums?</a:t>
            </a:r>
          </a:p>
          <a:p>
            <a:pPr lvl="1">
              <a:buFont typeface="Arial" panose="020B0604020202020204" pitchFamily="34" charset="0"/>
              <a:buChar char="•"/>
            </a:pPr>
            <a:r>
              <a:rPr lang="en-US" altLang="en-US" sz="2800" dirty="0" smtClean="0">
                <a:solidFill>
                  <a:schemeClr val="tx2">
                    <a:lumMod val="50000"/>
                  </a:schemeClr>
                </a:solidFill>
              </a:rPr>
              <a:t>How to handle existing investments?</a:t>
            </a:r>
          </a:p>
          <a:p>
            <a:pPr lvl="1">
              <a:buFont typeface="Arial" panose="020B0604020202020204" pitchFamily="34" charset="0"/>
              <a:buChar char="•"/>
            </a:pPr>
            <a:r>
              <a:rPr lang="en-US" altLang="en-US" sz="2800" dirty="0" smtClean="0">
                <a:solidFill>
                  <a:schemeClr val="tx2">
                    <a:lumMod val="50000"/>
                  </a:schemeClr>
                </a:solidFill>
              </a:rPr>
              <a:t>What about drug coverage, long-term care and life insurance on surviving spouse?</a:t>
            </a:r>
          </a:p>
          <a:p>
            <a:pPr lvl="1">
              <a:buFont typeface="Arial" panose="020B0604020202020204" pitchFamily="34" charset="0"/>
              <a:buChar char="•"/>
            </a:pPr>
            <a:r>
              <a:rPr lang="en-US" altLang="en-US" sz="2800" dirty="0" smtClean="0">
                <a:solidFill>
                  <a:schemeClr val="tx2">
                    <a:lumMod val="50000"/>
                  </a:schemeClr>
                </a:solidFill>
              </a:rPr>
              <a:t>Where are financial records?</a:t>
            </a:r>
          </a:p>
        </p:txBody>
      </p:sp>
    </p:spTree>
    <p:extLst>
      <p:ext uri="{BB962C8B-B14F-4D97-AF65-F5344CB8AC3E}">
        <p14:creationId xmlns:p14="http://schemas.microsoft.com/office/powerpoint/2010/main" val="22482568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8915">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891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8915">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8915">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891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85800"/>
            <a:ext cx="8382000" cy="731838"/>
          </a:xfrm>
        </p:spPr>
        <p:txBody>
          <a:bodyPr>
            <a:normAutofit fontScale="90000"/>
          </a:bodyPr>
          <a:lstStyle/>
          <a:p>
            <a:pPr>
              <a:defRPr/>
            </a:pPr>
            <a:r>
              <a:rPr lang="en-US" dirty="0" smtClean="0">
                <a:solidFill>
                  <a:schemeClr val="tx2">
                    <a:lumMod val="50000"/>
                  </a:schemeClr>
                </a:solidFill>
              </a:rPr>
              <a:t>Steps to Retire Happy</a:t>
            </a:r>
            <a:r>
              <a:rPr lang="en-US" dirty="0" smtClean="0"/>
              <a:t/>
            </a:r>
            <a:br>
              <a:rPr lang="en-US" dirty="0" smtClean="0"/>
            </a:br>
            <a:r>
              <a:rPr lang="en-US" dirty="0" smtClean="0"/>
              <a:t/>
            </a:r>
            <a:br>
              <a:rPr lang="en-US" dirty="0" smtClean="0"/>
            </a:br>
            <a:endParaRPr lang="en-US" sz="2000" dirty="0"/>
          </a:p>
        </p:txBody>
      </p:sp>
      <p:sp>
        <p:nvSpPr>
          <p:cNvPr id="11267" name="Content Placeholder 2"/>
          <p:cNvSpPr>
            <a:spLocks noGrp="1"/>
          </p:cNvSpPr>
          <p:nvPr>
            <p:ph idx="1"/>
          </p:nvPr>
        </p:nvSpPr>
        <p:spPr>
          <a:xfrm>
            <a:off x="2057400" y="1752600"/>
            <a:ext cx="6019800" cy="4648200"/>
          </a:xfrm>
        </p:spPr>
        <p:txBody>
          <a:bodyPr/>
          <a:lstStyle/>
          <a:p>
            <a:r>
              <a:rPr lang="en-US" altLang="en-US" sz="2800" b="1" dirty="0" smtClean="0">
                <a:solidFill>
                  <a:schemeClr val="tx2">
                    <a:lumMod val="50000"/>
                  </a:schemeClr>
                </a:solidFill>
              </a:rPr>
              <a:t>Can I afford to retire?</a:t>
            </a:r>
          </a:p>
          <a:p>
            <a:pPr lvl="1"/>
            <a:r>
              <a:rPr lang="en-US" altLang="en-US" dirty="0" smtClean="0">
                <a:solidFill>
                  <a:schemeClr val="tx2">
                    <a:lumMod val="50000"/>
                  </a:schemeClr>
                </a:solidFill>
              </a:rPr>
              <a:t>Map out projected monthly budget</a:t>
            </a:r>
          </a:p>
          <a:p>
            <a:pPr lvl="1"/>
            <a:r>
              <a:rPr lang="en-US" altLang="en-US" dirty="0">
                <a:solidFill>
                  <a:schemeClr val="tx2">
                    <a:lumMod val="50000"/>
                  </a:schemeClr>
                </a:solidFill>
              </a:rPr>
              <a:t>E</a:t>
            </a:r>
            <a:r>
              <a:rPr lang="en-US" altLang="en-US" sz="2800" dirty="0" smtClean="0">
                <a:solidFill>
                  <a:schemeClr val="tx2">
                    <a:lumMod val="50000"/>
                  </a:schemeClr>
                </a:solidFill>
              </a:rPr>
              <a:t>xpenses greater than income?</a:t>
            </a:r>
          </a:p>
          <a:p>
            <a:pPr lvl="2"/>
            <a:r>
              <a:rPr lang="en-US" altLang="en-US" sz="2400" dirty="0" smtClean="0">
                <a:solidFill>
                  <a:schemeClr val="tx2">
                    <a:lumMod val="50000"/>
                  </a:schemeClr>
                </a:solidFill>
              </a:rPr>
              <a:t>you may have to work for a few more years</a:t>
            </a:r>
          </a:p>
          <a:p>
            <a:endParaRPr lang="en-US" altLang="en-US" sz="2800" b="1" dirty="0" smtClean="0">
              <a:solidFill>
                <a:schemeClr val="tx2">
                  <a:lumMod val="50000"/>
                </a:schemeClr>
              </a:solidFill>
            </a:endParaRPr>
          </a:p>
          <a:p>
            <a:r>
              <a:rPr lang="en-US" altLang="en-US" sz="2800" b="1" dirty="0" smtClean="0">
                <a:solidFill>
                  <a:schemeClr val="tx2">
                    <a:lumMod val="50000"/>
                  </a:schemeClr>
                </a:solidFill>
              </a:rPr>
              <a:t>What </a:t>
            </a:r>
            <a:r>
              <a:rPr lang="en-US" altLang="en-US" sz="2800" b="1" dirty="0">
                <a:solidFill>
                  <a:schemeClr val="tx2">
                    <a:lumMod val="50000"/>
                  </a:schemeClr>
                </a:solidFill>
              </a:rPr>
              <a:t>role will my children play?</a:t>
            </a:r>
          </a:p>
          <a:p>
            <a:pPr lvl="1"/>
            <a:r>
              <a:rPr lang="en-US" altLang="en-US" dirty="0">
                <a:solidFill>
                  <a:schemeClr val="tx2">
                    <a:lumMod val="50000"/>
                  </a:schemeClr>
                </a:solidFill>
              </a:rPr>
              <a:t>Lifeline to doctors, hospitals and other services</a:t>
            </a:r>
          </a:p>
          <a:p>
            <a:pPr marL="0" indent="0">
              <a:buNone/>
            </a:pPr>
            <a:endParaRPr lang="en-US" altLang="en-US" dirty="0" smtClean="0"/>
          </a:p>
        </p:txBody>
      </p:sp>
    </p:spTree>
    <p:extLst>
      <p:ext uri="{BB962C8B-B14F-4D97-AF65-F5344CB8AC3E}">
        <p14:creationId xmlns:p14="http://schemas.microsoft.com/office/powerpoint/2010/main" val="21077352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267">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267">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267">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26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33400"/>
            <a:ext cx="8382000" cy="990600"/>
          </a:xfrm>
        </p:spPr>
        <p:txBody>
          <a:bodyPr>
            <a:normAutofit fontScale="90000"/>
          </a:bodyPr>
          <a:lstStyle/>
          <a:p>
            <a:pPr>
              <a:defRPr/>
            </a:pPr>
            <a:r>
              <a:rPr lang="en-US" dirty="0" smtClean="0">
                <a:solidFill>
                  <a:schemeClr val="tx2">
                    <a:lumMod val="50000"/>
                  </a:schemeClr>
                </a:solidFill>
              </a:rPr>
              <a:t>Steps to Retire Happy</a:t>
            </a:r>
            <a:r>
              <a:rPr lang="en-US" dirty="0" smtClean="0"/>
              <a:t/>
            </a:r>
            <a:br>
              <a:rPr lang="en-US" dirty="0" smtClean="0"/>
            </a:br>
            <a:r>
              <a:rPr lang="en-US" dirty="0" smtClean="0"/>
              <a:t/>
            </a:r>
            <a:br>
              <a:rPr lang="en-US" dirty="0" smtClean="0"/>
            </a:br>
            <a:endParaRPr lang="en-US" sz="2000" dirty="0"/>
          </a:p>
        </p:txBody>
      </p:sp>
      <p:sp>
        <p:nvSpPr>
          <p:cNvPr id="11267" name="Content Placeholder 2"/>
          <p:cNvSpPr>
            <a:spLocks noGrp="1"/>
          </p:cNvSpPr>
          <p:nvPr>
            <p:ph idx="1"/>
          </p:nvPr>
        </p:nvSpPr>
        <p:spPr>
          <a:xfrm>
            <a:off x="2209800" y="1600200"/>
            <a:ext cx="5867400" cy="4800600"/>
          </a:xfrm>
        </p:spPr>
        <p:txBody>
          <a:bodyPr>
            <a:normAutofit/>
          </a:bodyPr>
          <a:lstStyle/>
          <a:p>
            <a:pPr marL="0" indent="0">
              <a:buNone/>
            </a:pPr>
            <a:r>
              <a:rPr lang="en-US" altLang="en-US" sz="2800" b="1" dirty="0" smtClean="0">
                <a:solidFill>
                  <a:schemeClr val="tx2">
                    <a:lumMod val="50000"/>
                  </a:schemeClr>
                </a:solidFill>
              </a:rPr>
              <a:t>      Am I ready to retire?</a:t>
            </a:r>
          </a:p>
          <a:p>
            <a:pPr lvl="1"/>
            <a:r>
              <a:rPr lang="en-US" altLang="en-US" sz="2800" dirty="0" smtClean="0">
                <a:solidFill>
                  <a:schemeClr val="tx2">
                    <a:lumMod val="50000"/>
                  </a:schemeClr>
                </a:solidFill>
              </a:rPr>
              <a:t>Ready to give up workplace aggravation, stimulation and fun?</a:t>
            </a:r>
          </a:p>
          <a:p>
            <a:pPr lvl="1"/>
            <a:endParaRPr lang="en-US" altLang="en-US" b="1" dirty="0">
              <a:solidFill>
                <a:schemeClr val="tx2">
                  <a:lumMod val="50000"/>
                </a:schemeClr>
              </a:solidFill>
            </a:endParaRPr>
          </a:p>
          <a:p>
            <a:pPr marL="457200" lvl="1" indent="0">
              <a:buNone/>
            </a:pPr>
            <a:r>
              <a:rPr lang="en-US" altLang="en-US" sz="2800" b="1" dirty="0" smtClean="0">
                <a:solidFill>
                  <a:schemeClr val="tx2">
                    <a:lumMod val="50000"/>
                  </a:schemeClr>
                </a:solidFill>
              </a:rPr>
              <a:t>What will I do when I retire?</a:t>
            </a:r>
          </a:p>
          <a:p>
            <a:pPr lvl="1"/>
            <a:r>
              <a:rPr lang="en-US" altLang="en-US" sz="2800" dirty="0" smtClean="0">
                <a:solidFill>
                  <a:schemeClr val="tx2">
                    <a:lumMod val="50000"/>
                  </a:schemeClr>
                </a:solidFill>
              </a:rPr>
              <a:t>Match your interests, talents and experience</a:t>
            </a:r>
          </a:p>
          <a:p>
            <a:pPr lvl="1"/>
            <a:r>
              <a:rPr lang="en-US" dirty="0">
                <a:solidFill>
                  <a:schemeClr val="tx2">
                    <a:lumMod val="50000"/>
                  </a:schemeClr>
                </a:solidFill>
              </a:rPr>
              <a:t>Don't simply retire </a:t>
            </a:r>
            <a:r>
              <a:rPr lang="en-US" i="1" dirty="0">
                <a:solidFill>
                  <a:schemeClr val="tx2">
                    <a:lumMod val="50000"/>
                  </a:schemeClr>
                </a:solidFill>
              </a:rPr>
              <a:t>from</a:t>
            </a:r>
            <a:r>
              <a:rPr lang="en-US" dirty="0">
                <a:solidFill>
                  <a:schemeClr val="tx2">
                    <a:lumMod val="50000"/>
                  </a:schemeClr>
                </a:solidFill>
              </a:rPr>
              <a:t> something; have something to retire </a:t>
            </a:r>
            <a:r>
              <a:rPr lang="en-US" i="1" dirty="0" smtClean="0">
                <a:solidFill>
                  <a:schemeClr val="tx2">
                    <a:lumMod val="50000"/>
                  </a:schemeClr>
                </a:solidFill>
              </a:rPr>
              <a:t>to</a:t>
            </a:r>
            <a:r>
              <a:rPr lang="en-US" dirty="0" smtClean="0">
                <a:solidFill>
                  <a:schemeClr val="tx2">
                    <a:lumMod val="50000"/>
                  </a:schemeClr>
                </a:solidFill>
              </a:rPr>
              <a:t> </a:t>
            </a:r>
            <a:endParaRPr lang="en-US" altLang="en-US" dirty="0" smtClean="0">
              <a:solidFill>
                <a:schemeClr val="tx2">
                  <a:lumMod val="50000"/>
                </a:schemeClr>
              </a:solidFill>
            </a:endParaRPr>
          </a:p>
        </p:txBody>
      </p:sp>
    </p:spTree>
    <p:extLst>
      <p:ext uri="{BB962C8B-B14F-4D97-AF65-F5344CB8AC3E}">
        <p14:creationId xmlns:p14="http://schemas.microsoft.com/office/powerpoint/2010/main" val="9114335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267">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26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74638"/>
            <a:ext cx="7391400" cy="1143000"/>
          </a:xfrm>
        </p:spPr>
        <p:txBody>
          <a:bodyPr>
            <a:normAutofit fontScale="90000"/>
          </a:bodyPr>
          <a:lstStyle/>
          <a:p>
            <a:pPr>
              <a:defRPr/>
            </a:pPr>
            <a:r>
              <a:rPr lang="en-US" dirty="0" smtClean="0">
                <a:solidFill>
                  <a:schemeClr val="tx2">
                    <a:lumMod val="50000"/>
                  </a:schemeClr>
                </a:solidFill>
              </a:rPr>
              <a:t>What to do now?</a:t>
            </a:r>
            <a:r>
              <a:rPr lang="en-US" dirty="0" smtClean="0"/>
              <a:t/>
            </a:r>
            <a:br>
              <a:rPr lang="en-US" dirty="0" smtClean="0"/>
            </a:br>
            <a:endParaRPr lang="en-US" sz="3100" dirty="0"/>
          </a:p>
        </p:txBody>
      </p:sp>
      <p:sp>
        <p:nvSpPr>
          <p:cNvPr id="12291" name="Content Placeholder 2"/>
          <p:cNvSpPr>
            <a:spLocks noGrp="1"/>
          </p:cNvSpPr>
          <p:nvPr>
            <p:ph idx="1"/>
          </p:nvPr>
        </p:nvSpPr>
        <p:spPr>
          <a:xfrm>
            <a:off x="1981200" y="1447800"/>
            <a:ext cx="6705600" cy="4678363"/>
          </a:xfrm>
        </p:spPr>
        <p:txBody>
          <a:bodyPr/>
          <a:lstStyle/>
          <a:p>
            <a:r>
              <a:rPr lang="en-US" altLang="en-US" sz="2800" b="1" dirty="0" smtClean="0">
                <a:solidFill>
                  <a:schemeClr val="tx2">
                    <a:lumMod val="50000"/>
                  </a:schemeClr>
                </a:solidFill>
              </a:rPr>
              <a:t>Get your full employer 401K match</a:t>
            </a:r>
          </a:p>
          <a:p>
            <a:pPr lvl="1"/>
            <a:r>
              <a:rPr lang="en-US" altLang="en-US" sz="2400" dirty="0" smtClean="0">
                <a:solidFill>
                  <a:schemeClr val="tx2">
                    <a:lumMod val="50000"/>
                  </a:schemeClr>
                </a:solidFill>
              </a:rPr>
              <a:t>Access to Supplemental Retirement Account?</a:t>
            </a:r>
          </a:p>
          <a:p>
            <a:r>
              <a:rPr lang="en-US" altLang="en-US" sz="2800" b="1" dirty="0" smtClean="0">
                <a:solidFill>
                  <a:schemeClr val="tx2">
                    <a:lumMod val="50000"/>
                  </a:schemeClr>
                </a:solidFill>
              </a:rPr>
              <a:t>Amp up your savings rate by 1% per year</a:t>
            </a:r>
          </a:p>
          <a:p>
            <a:pPr lvl="1"/>
            <a:r>
              <a:rPr lang="en-US" altLang="en-US" sz="2800" dirty="0" smtClean="0">
                <a:solidFill>
                  <a:schemeClr val="tx2">
                    <a:lumMod val="50000"/>
                  </a:schemeClr>
                </a:solidFill>
              </a:rPr>
              <a:t>Or put half your raise in savings</a:t>
            </a:r>
          </a:p>
          <a:p>
            <a:r>
              <a:rPr lang="en-US" altLang="en-US" sz="2800" b="1" dirty="0" smtClean="0">
                <a:solidFill>
                  <a:schemeClr val="tx2">
                    <a:lumMod val="50000"/>
                  </a:schemeClr>
                </a:solidFill>
              </a:rPr>
              <a:t>Keep your money growing</a:t>
            </a:r>
          </a:p>
          <a:p>
            <a:pPr lvl="1"/>
            <a:r>
              <a:rPr lang="en-US" altLang="en-US" sz="2400" dirty="0">
                <a:solidFill>
                  <a:schemeClr val="tx2">
                    <a:lumMod val="50000"/>
                  </a:schemeClr>
                </a:solidFill>
              </a:rPr>
              <a:t>Resist temptation to borrow from retirement </a:t>
            </a:r>
            <a:r>
              <a:rPr lang="en-US" altLang="en-US" sz="2400" dirty="0" smtClean="0">
                <a:solidFill>
                  <a:schemeClr val="tx2">
                    <a:lumMod val="50000"/>
                  </a:schemeClr>
                </a:solidFill>
              </a:rPr>
              <a:t>savings</a:t>
            </a:r>
            <a:endParaRPr lang="en-US" altLang="en-US" sz="2400" b="1" dirty="0" smtClean="0">
              <a:solidFill>
                <a:schemeClr val="tx2">
                  <a:lumMod val="50000"/>
                </a:schemeClr>
              </a:solidFill>
            </a:endParaRPr>
          </a:p>
          <a:p>
            <a:r>
              <a:rPr lang="en-US" altLang="en-US" sz="2800" b="1" dirty="0" smtClean="0">
                <a:solidFill>
                  <a:schemeClr val="tx2">
                    <a:lumMod val="50000"/>
                  </a:schemeClr>
                </a:solidFill>
              </a:rPr>
              <a:t>Pay down debt</a:t>
            </a:r>
          </a:p>
        </p:txBody>
      </p:sp>
    </p:spTree>
    <p:extLst>
      <p:ext uri="{BB962C8B-B14F-4D97-AF65-F5344CB8AC3E}">
        <p14:creationId xmlns:p14="http://schemas.microsoft.com/office/powerpoint/2010/main" val="20907061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29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2291">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291">
                                            <p:txEl>
                                              <p:pRg st="3" end="3"/>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12291">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2291">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229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74638"/>
            <a:ext cx="7696200" cy="1096962"/>
          </a:xfrm>
        </p:spPr>
        <p:txBody>
          <a:bodyPr/>
          <a:lstStyle/>
          <a:p>
            <a:r>
              <a:rPr lang="en-US" dirty="0" smtClean="0">
                <a:solidFill>
                  <a:schemeClr val="tx2">
                    <a:lumMod val="50000"/>
                  </a:schemeClr>
                </a:solidFill>
              </a:rPr>
              <a:t>Work Longer?</a:t>
            </a:r>
            <a:endParaRPr lang="en-US" dirty="0">
              <a:solidFill>
                <a:schemeClr val="tx2">
                  <a:lumMod val="50000"/>
                </a:schemeClr>
              </a:solidFill>
            </a:endParaRPr>
          </a:p>
        </p:txBody>
      </p:sp>
      <p:sp>
        <p:nvSpPr>
          <p:cNvPr id="3" name="Content Placeholder 2"/>
          <p:cNvSpPr>
            <a:spLocks noGrp="1"/>
          </p:cNvSpPr>
          <p:nvPr>
            <p:ph idx="1"/>
          </p:nvPr>
        </p:nvSpPr>
        <p:spPr>
          <a:xfrm>
            <a:off x="2133600" y="1600200"/>
            <a:ext cx="6553200" cy="4525963"/>
          </a:xfrm>
        </p:spPr>
        <p:txBody>
          <a:bodyPr/>
          <a:lstStyle/>
          <a:p>
            <a:r>
              <a:rPr lang="en-US" dirty="0" smtClean="0">
                <a:solidFill>
                  <a:schemeClr val="tx2">
                    <a:lumMod val="50000"/>
                  </a:schemeClr>
                </a:solidFill>
              </a:rPr>
              <a:t>Working one additional year:</a:t>
            </a:r>
          </a:p>
          <a:p>
            <a:r>
              <a:rPr lang="en-US" dirty="0" smtClean="0">
                <a:solidFill>
                  <a:schemeClr val="tx2">
                    <a:lumMod val="50000"/>
                  </a:schemeClr>
                </a:solidFill>
              </a:rPr>
              <a:t>Reduces the number of retirement years that savings needs to pay for</a:t>
            </a:r>
          </a:p>
          <a:p>
            <a:pPr lvl="1"/>
            <a:r>
              <a:rPr lang="en-US" dirty="0" smtClean="0">
                <a:solidFill>
                  <a:schemeClr val="tx2">
                    <a:lumMod val="50000"/>
                  </a:schemeClr>
                </a:solidFill>
              </a:rPr>
              <a:t>A part-time job can allow you to withdraw less from savings</a:t>
            </a:r>
          </a:p>
          <a:p>
            <a:pPr lvl="1"/>
            <a:r>
              <a:rPr lang="en-US" dirty="0" smtClean="0">
                <a:solidFill>
                  <a:schemeClr val="tx2">
                    <a:lumMod val="50000"/>
                  </a:schemeClr>
                </a:solidFill>
              </a:rPr>
              <a:t>Gives assets extra time to grow</a:t>
            </a:r>
          </a:p>
          <a:p>
            <a:pPr lvl="1"/>
            <a:endParaRPr lang="en-US" dirty="0"/>
          </a:p>
        </p:txBody>
      </p:sp>
      <p:sp>
        <p:nvSpPr>
          <p:cNvPr id="4" name="TextBox 3"/>
          <p:cNvSpPr txBox="1"/>
          <p:nvPr/>
        </p:nvSpPr>
        <p:spPr>
          <a:xfrm>
            <a:off x="2590800" y="5334000"/>
            <a:ext cx="5638800" cy="707886"/>
          </a:xfrm>
          <a:prstGeom prst="rect">
            <a:avLst/>
          </a:prstGeom>
          <a:noFill/>
        </p:spPr>
        <p:txBody>
          <a:bodyPr wrap="square" rtlCol="0">
            <a:spAutoFit/>
          </a:bodyPr>
          <a:lstStyle/>
          <a:p>
            <a:r>
              <a:rPr lang="en-US" sz="2000" dirty="0">
                <a:solidFill>
                  <a:schemeClr val="tx2">
                    <a:lumMod val="50000"/>
                  </a:schemeClr>
                </a:solidFill>
              </a:rPr>
              <a:t>Retirement at sixty-five is ridiculous. When I was sixty-five I still had pimples. ~George Burns</a:t>
            </a:r>
          </a:p>
        </p:txBody>
      </p:sp>
    </p:spTree>
    <p:extLst>
      <p:ext uri="{BB962C8B-B14F-4D97-AF65-F5344CB8AC3E}">
        <p14:creationId xmlns:p14="http://schemas.microsoft.com/office/powerpoint/2010/main" val="10349905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lumMod val="50000"/>
                  </a:schemeClr>
                </a:solidFill>
              </a:rPr>
              <a:t>When to Retire?</a:t>
            </a:r>
            <a:endParaRPr lang="en-US" dirty="0">
              <a:solidFill>
                <a:schemeClr val="tx2">
                  <a:lumMod val="50000"/>
                </a:schemeClr>
              </a:solidFill>
            </a:endParaRPr>
          </a:p>
        </p:txBody>
      </p:sp>
      <p:sp>
        <p:nvSpPr>
          <p:cNvPr id="3" name="Content Placeholder 2"/>
          <p:cNvSpPr>
            <a:spLocks noGrp="1"/>
          </p:cNvSpPr>
          <p:nvPr>
            <p:ph idx="1"/>
          </p:nvPr>
        </p:nvSpPr>
        <p:spPr>
          <a:xfrm>
            <a:off x="2057400" y="1600200"/>
            <a:ext cx="6629400" cy="4525963"/>
          </a:xfrm>
        </p:spPr>
        <p:txBody>
          <a:bodyPr>
            <a:normAutofit fontScale="92500" lnSpcReduction="10000"/>
          </a:bodyPr>
          <a:lstStyle/>
          <a:p>
            <a:r>
              <a:rPr lang="en-US" b="1" dirty="0" smtClean="0">
                <a:solidFill>
                  <a:schemeClr val="tx2">
                    <a:lumMod val="50000"/>
                  </a:schemeClr>
                </a:solidFill>
              </a:rPr>
              <a:t>Debt</a:t>
            </a:r>
          </a:p>
          <a:p>
            <a:pPr lvl="1"/>
            <a:r>
              <a:rPr lang="en-US" dirty="0">
                <a:solidFill>
                  <a:schemeClr val="tx2">
                    <a:lumMod val="50000"/>
                  </a:schemeClr>
                </a:solidFill>
              </a:rPr>
              <a:t>N</a:t>
            </a:r>
            <a:r>
              <a:rPr lang="en-US" dirty="0" smtClean="0">
                <a:solidFill>
                  <a:schemeClr val="tx2">
                    <a:lumMod val="50000"/>
                  </a:schemeClr>
                </a:solidFill>
              </a:rPr>
              <a:t>o </a:t>
            </a:r>
            <a:r>
              <a:rPr lang="en-US" dirty="0">
                <a:solidFill>
                  <a:schemeClr val="tx2">
                    <a:lumMod val="50000"/>
                  </a:schemeClr>
                </a:solidFill>
              </a:rPr>
              <a:t>mortgage, no credit card debt, and no car </a:t>
            </a:r>
            <a:r>
              <a:rPr lang="en-US" dirty="0" smtClean="0">
                <a:solidFill>
                  <a:schemeClr val="tx2">
                    <a:lumMod val="50000"/>
                  </a:schemeClr>
                </a:solidFill>
              </a:rPr>
              <a:t>payments</a:t>
            </a:r>
          </a:p>
          <a:p>
            <a:r>
              <a:rPr lang="en-US" b="1" dirty="0" smtClean="0">
                <a:solidFill>
                  <a:schemeClr val="tx2">
                    <a:lumMod val="50000"/>
                  </a:schemeClr>
                </a:solidFill>
              </a:rPr>
              <a:t>Savings</a:t>
            </a:r>
          </a:p>
          <a:p>
            <a:pPr lvl="1"/>
            <a:r>
              <a:rPr lang="en-US" dirty="0" smtClean="0">
                <a:solidFill>
                  <a:schemeClr val="tx2">
                    <a:lumMod val="50000"/>
                  </a:schemeClr>
                </a:solidFill>
              </a:rPr>
              <a:t>Savings </a:t>
            </a:r>
            <a:r>
              <a:rPr lang="en-US" dirty="0">
                <a:solidFill>
                  <a:schemeClr val="tx2">
                    <a:lumMod val="50000"/>
                  </a:schemeClr>
                </a:solidFill>
              </a:rPr>
              <a:t>to cover 18 to 24 months of </a:t>
            </a:r>
            <a:r>
              <a:rPr lang="en-US" dirty="0" smtClean="0">
                <a:solidFill>
                  <a:schemeClr val="tx2">
                    <a:lumMod val="50000"/>
                  </a:schemeClr>
                </a:solidFill>
              </a:rPr>
              <a:t>non-discretionary expenses</a:t>
            </a:r>
          </a:p>
          <a:p>
            <a:pPr lvl="1"/>
            <a:r>
              <a:rPr lang="en-US" dirty="0" smtClean="0">
                <a:solidFill>
                  <a:schemeClr val="tx2">
                    <a:lumMod val="50000"/>
                  </a:schemeClr>
                </a:solidFill>
              </a:rPr>
              <a:t>In safe, non-stock account</a:t>
            </a:r>
          </a:p>
          <a:p>
            <a:r>
              <a:rPr lang="en-US" b="1" dirty="0" smtClean="0">
                <a:solidFill>
                  <a:schemeClr val="tx2">
                    <a:lumMod val="50000"/>
                  </a:schemeClr>
                </a:solidFill>
              </a:rPr>
              <a:t>1-2 year practice run</a:t>
            </a:r>
            <a:r>
              <a:rPr lang="en-US" dirty="0" smtClean="0">
                <a:solidFill>
                  <a:schemeClr val="tx2">
                    <a:lumMod val="50000"/>
                  </a:schemeClr>
                </a:solidFill>
              </a:rPr>
              <a:t> </a:t>
            </a:r>
          </a:p>
          <a:p>
            <a:pPr lvl="1"/>
            <a:r>
              <a:rPr lang="en-US" dirty="0" smtClean="0">
                <a:solidFill>
                  <a:schemeClr val="tx2">
                    <a:lumMod val="50000"/>
                  </a:schemeClr>
                </a:solidFill>
              </a:rPr>
              <a:t>Live </a:t>
            </a:r>
            <a:r>
              <a:rPr lang="en-US" dirty="0">
                <a:solidFill>
                  <a:schemeClr val="tx2">
                    <a:lumMod val="50000"/>
                  </a:schemeClr>
                </a:solidFill>
              </a:rPr>
              <a:t>only off the income you will be receiving from retirement</a:t>
            </a:r>
          </a:p>
        </p:txBody>
      </p:sp>
    </p:spTree>
    <p:extLst>
      <p:ext uri="{BB962C8B-B14F-4D97-AF65-F5344CB8AC3E}">
        <p14:creationId xmlns:p14="http://schemas.microsoft.com/office/powerpoint/2010/main" val="5374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0" y="274638"/>
            <a:ext cx="8229600" cy="639762"/>
          </a:xfrm>
        </p:spPr>
        <p:txBody>
          <a:bodyPr>
            <a:normAutofit fontScale="90000"/>
          </a:bodyPr>
          <a:lstStyle/>
          <a:p>
            <a:pPr>
              <a:defRPr/>
            </a:pPr>
            <a:r>
              <a:rPr lang="en-US" dirty="0" smtClean="0"/>
              <a:t/>
            </a:r>
            <a:br>
              <a:rPr lang="en-US" dirty="0" smtClean="0"/>
            </a:br>
            <a:r>
              <a:rPr lang="en-US" sz="4000" dirty="0" smtClean="0">
                <a:solidFill>
                  <a:schemeClr val="tx2">
                    <a:lumMod val="75000"/>
                  </a:schemeClr>
                </a:solidFill>
              </a:rPr>
              <a:t>Educate yourself on how to chart your path</a:t>
            </a:r>
            <a:endParaRPr lang="en-US" sz="4000" dirty="0">
              <a:solidFill>
                <a:schemeClr val="tx2">
                  <a:lumMod val="75000"/>
                </a:schemeClr>
              </a:solidFill>
            </a:endParaRPr>
          </a:p>
        </p:txBody>
      </p:sp>
      <p:pic>
        <p:nvPicPr>
          <p:cNvPr id="5123" name="Content Placeholder 5"/>
          <p:cNvPicPr>
            <a:picLocks noGrp="1"/>
          </p:cNvPicPr>
          <p:nvPr>
            <p:ph idx="1"/>
          </p:nvPr>
        </p:nvPicPr>
        <p:blipFill>
          <a:blip r:embed="rId3">
            <a:extLst>
              <a:ext uri="{28A0092B-C50C-407E-A947-70E740481C1C}">
                <a14:useLocalDpi xmlns:a14="http://schemas.microsoft.com/office/drawing/2010/main" val="0"/>
              </a:ext>
            </a:extLst>
          </a:blip>
          <a:srcRect l="2309" t="52876" r="82822" b="7465"/>
          <a:stretch>
            <a:fillRect/>
          </a:stretch>
        </p:blipFill>
        <p:spPr>
          <a:xfrm>
            <a:off x="1066800" y="2226335"/>
            <a:ext cx="2176463" cy="3263900"/>
          </a:xfrm>
        </p:spPr>
      </p:pic>
      <p:pic>
        <p:nvPicPr>
          <p:cNvPr id="5124" name="Picture 6"/>
          <p:cNvPicPr>
            <a:picLocks noChangeAspect="1" noChangeArrowheads="1"/>
          </p:cNvPicPr>
          <p:nvPr/>
        </p:nvPicPr>
        <p:blipFill>
          <a:blip r:embed="rId4">
            <a:extLst>
              <a:ext uri="{28A0092B-C50C-407E-A947-70E740481C1C}">
                <a14:useLocalDpi xmlns:a14="http://schemas.microsoft.com/office/drawing/2010/main" val="0"/>
              </a:ext>
            </a:extLst>
          </a:blip>
          <a:srcRect l="17947" t="23930" r="75385" b="57150"/>
          <a:stretch>
            <a:fillRect/>
          </a:stretch>
        </p:blipFill>
        <p:spPr bwMode="auto">
          <a:xfrm>
            <a:off x="3962400" y="1752600"/>
            <a:ext cx="13716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7"/>
          <p:cNvPicPr>
            <a:picLocks noChangeAspect="1" noChangeArrowheads="1"/>
          </p:cNvPicPr>
          <p:nvPr/>
        </p:nvPicPr>
        <p:blipFill>
          <a:blip r:embed="rId4">
            <a:extLst>
              <a:ext uri="{28A0092B-C50C-407E-A947-70E740481C1C}">
                <a14:useLocalDpi xmlns:a14="http://schemas.microsoft.com/office/drawing/2010/main" val="0"/>
              </a:ext>
            </a:extLst>
          </a:blip>
          <a:srcRect l="17821" t="46040" r="75256" b="35954"/>
          <a:stretch>
            <a:fillRect/>
          </a:stretch>
        </p:blipFill>
        <p:spPr bwMode="auto">
          <a:xfrm>
            <a:off x="3772277" y="3858285"/>
            <a:ext cx="20574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8"/>
          <p:cNvPicPr>
            <a:picLocks noChangeAspect="1" noChangeArrowheads="1"/>
          </p:cNvPicPr>
          <p:nvPr/>
        </p:nvPicPr>
        <p:blipFill>
          <a:blip r:embed="rId4">
            <a:extLst>
              <a:ext uri="{28A0092B-C50C-407E-A947-70E740481C1C}">
                <a14:useLocalDpi xmlns:a14="http://schemas.microsoft.com/office/drawing/2010/main" val="0"/>
              </a:ext>
            </a:extLst>
          </a:blip>
          <a:srcRect l="17436" t="70428" r="74744" b="9286"/>
          <a:stretch>
            <a:fillRect/>
          </a:stretch>
        </p:blipFill>
        <p:spPr bwMode="auto">
          <a:xfrm>
            <a:off x="6400800" y="1524000"/>
            <a:ext cx="19812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9"/>
          <p:cNvPicPr>
            <a:picLocks noChangeAspect="1" noChangeArrowheads="1"/>
          </p:cNvPicPr>
          <p:nvPr/>
        </p:nvPicPr>
        <p:blipFill>
          <a:blip r:embed="rId5">
            <a:extLst>
              <a:ext uri="{28A0092B-C50C-407E-A947-70E740481C1C}">
                <a14:useLocalDpi xmlns:a14="http://schemas.microsoft.com/office/drawing/2010/main" val="0"/>
              </a:ext>
            </a:extLst>
          </a:blip>
          <a:srcRect l="1794" t="24843" r="82564" b="35043"/>
          <a:stretch>
            <a:fillRect/>
          </a:stretch>
        </p:blipFill>
        <p:spPr bwMode="auto">
          <a:xfrm>
            <a:off x="6413626" y="4114800"/>
            <a:ext cx="19812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20307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1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tx2">
                    <a:lumMod val="50000"/>
                  </a:schemeClr>
                </a:solidFill>
              </a:rPr>
              <a:t>Where Will Your Retirement Money Come From?</a:t>
            </a:r>
          </a:p>
        </p:txBody>
      </p:sp>
      <p:sp>
        <p:nvSpPr>
          <p:cNvPr id="3" name="Content Placeholder 2"/>
          <p:cNvSpPr>
            <a:spLocks noGrp="1"/>
          </p:cNvSpPr>
          <p:nvPr>
            <p:ph idx="1"/>
          </p:nvPr>
        </p:nvSpPr>
        <p:spPr>
          <a:xfrm>
            <a:off x="2057400" y="1828800"/>
            <a:ext cx="6781800" cy="4876800"/>
          </a:xfrm>
        </p:spPr>
        <p:txBody>
          <a:bodyPr>
            <a:normAutofit/>
          </a:bodyPr>
          <a:lstStyle/>
          <a:p>
            <a:r>
              <a:rPr lang="en-US" sz="3000" dirty="0" smtClean="0">
                <a:solidFill>
                  <a:schemeClr val="tx2">
                    <a:lumMod val="50000"/>
                  </a:schemeClr>
                </a:solidFill>
              </a:rPr>
              <a:t>Social Security</a:t>
            </a:r>
          </a:p>
          <a:p>
            <a:r>
              <a:rPr lang="en-US" sz="3000" dirty="0">
                <a:solidFill>
                  <a:schemeClr val="tx2">
                    <a:lumMod val="50000"/>
                  </a:schemeClr>
                </a:solidFill>
              </a:rPr>
              <a:t>Personal Savings and Investments</a:t>
            </a:r>
          </a:p>
          <a:p>
            <a:r>
              <a:rPr lang="en-US" sz="3000" dirty="0">
                <a:solidFill>
                  <a:schemeClr val="tx2">
                    <a:lumMod val="50000"/>
                  </a:schemeClr>
                </a:solidFill>
              </a:rPr>
              <a:t>Individual Retirement </a:t>
            </a:r>
            <a:r>
              <a:rPr lang="en-US" sz="3000" dirty="0" smtClean="0">
                <a:solidFill>
                  <a:schemeClr val="tx2">
                    <a:lumMod val="50000"/>
                  </a:schemeClr>
                </a:solidFill>
              </a:rPr>
              <a:t>Accounts</a:t>
            </a:r>
          </a:p>
          <a:p>
            <a:r>
              <a:rPr lang="en-US" sz="3000" dirty="0" smtClean="0">
                <a:solidFill>
                  <a:schemeClr val="tx2">
                    <a:lumMod val="50000"/>
                  </a:schemeClr>
                </a:solidFill>
              </a:rPr>
              <a:t>Defined </a:t>
            </a:r>
            <a:r>
              <a:rPr lang="en-US" sz="3000" dirty="0">
                <a:solidFill>
                  <a:schemeClr val="tx2">
                    <a:lumMod val="50000"/>
                  </a:schemeClr>
                </a:solidFill>
              </a:rPr>
              <a:t>Contribution </a:t>
            </a:r>
            <a:r>
              <a:rPr lang="en-US" sz="3000" dirty="0" smtClean="0">
                <a:solidFill>
                  <a:schemeClr val="tx2">
                    <a:lumMod val="50000"/>
                  </a:schemeClr>
                </a:solidFill>
              </a:rPr>
              <a:t>Plans</a:t>
            </a:r>
          </a:p>
          <a:p>
            <a:pPr lvl="1"/>
            <a:r>
              <a:rPr lang="en-US" dirty="0">
                <a:solidFill>
                  <a:schemeClr val="tx2">
                    <a:lumMod val="50000"/>
                  </a:schemeClr>
                </a:solidFill>
              </a:rPr>
              <a:t>401(k), 403(b), or 457 </a:t>
            </a:r>
            <a:r>
              <a:rPr lang="en-US" dirty="0" smtClean="0">
                <a:solidFill>
                  <a:schemeClr val="tx2">
                    <a:lumMod val="50000"/>
                  </a:schemeClr>
                </a:solidFill>
              </a:rPr>
              <a:t>plans</a:t>
            </a:r>
            <a:endParaRPr lang="en-US" dirty="0">
              <a:solidFill>
                <a:schemeClr val="tx2">
                  <a:lumMod val="50000"/>
                </a:schemeClr>
              </a:solidFill>
            </a:endParaRPr>
          </a:p>
          <a:p>
            <a:r>
              <a:rPr lang="en-US" sz="3000" dirty="0">
                <a:solidFill>
                  <a:schemeClr val="tx2">
                    <a:lumMod val="50000"/>
                  </a:schemeClr>
                </a:solidFill>
              </a:rPr>
              <a:t>Defined Benefit </a:t>
            </a:r>
            <a:r>
              <a:rPr lang="en-US" sz="3000" dirty="0" smtClean="0">
                <a:solidFill>
                  <a:schemeClr val="tx2">
                    <a:lumMod val="50000"/>
                  </a:schemeClr>
                </a:solidFill>
              </a:rPr>
              <a:t>Plans (pension)</a:t>
            </a:r>
          </a:p>
          <a:p>
            <a:r>
              <a:rPr lang="en-US" sz="3000" dirty="0" smtClean="0">
                <a:solidFill>
                  <a:schemeClr val="tx2">
                    <a:lumMod val="50000"/>
                  </a:schemeClr>
                </a:solidFill>
              </a:rPr>
              <a:t>Continued </a:t>
            </a:r>
            <a:r>
              <a:rPr lang="en-US" sz="3000" dirty="0">
                <a:solidFill>
                  <a:schemeClr val="tx2">
                    <a:lumMod val="50000"/>
                  </a:schemeClr>
                </a:solidFill>
              </a:rPr>
              <a:t>Employment</a:t>
            </a:r>
          </a:p>
          <a:p>
            <a:endParaRPr lang="en-US" dirty="0"/>
          </a:p>
        </p:txBody>
      </p:sp>
    </p:spTree>
    <p:extLst>
      <p:ext uri="{BB962C8B-B14F-4D97-AF65-F5344CB8AC3E}">
        <p14:creationId xmlns:p14="http://schemas.microsoft.com/office/powerpoint/2010/main" val="24238654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3"/>
          <a:srcRect l="43590" t="29630" r="20128" b="25242"/>
          <a:stretch/>
        </p:blipFill>
        <p:spPr bwMode="auto">
          <a:xfrm>
            <a:off x="-76200" y="0"/>
            <a:ext cx="9220200" cy="6858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043476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990600" y="274638"/>
            <a:ext cx="7696200" cy="1096962"/>
          </a:xfrm>
        </p:spPr>
        <p:txBody>
          <a:bodyPr>
            <a:normAutofit fontScale="90000"/>
          </a:bodyPr>
          <a:lstStyle/>
          <a:p>
            <a:pPr>
              <a:defRPr/>
            </a:pPr>
            <a:r>
              <a:rPr lang="en-US" sz="4000" dirty="0" smtClean="0">
                <a:solidFill>
                  <a:schemeClr val="tx2">
                    <a:lumMod val="50000"/>
                  </a:schemeClr>
                </a:solidFill>
              </a:rPr>
              <a:t>Ways to Increase Retirement Savings</a:t>
            </a:r>
            <a:endParaRPr lang="en-US" sz="4000" dirty="0">
              <a:solidFill>
                <a:schemeClr val="tx2">
                  <a:lumMod val="50000"/>
                </a:schemeClr>
              </a:solidFill>
            </a:endParaRPr>
          </a:p>
        </p:txBody>
      </p:sp>
      <p:sp>
        <p:nvSpPr>
          <p:cNvPr id="31747" name="Rectangle 3"/>
          <p:cNvSpPr>
            <a:spLocks noGrp="1" noChangeArrowheads="1"/>
          </p:cNvSpPr>
          <p:nvPr>
            <p:ph idx="1"/>
          </p:nvPr>
        </p:nvSpPr>
        <p:spPr>
          <a:xfrm>
            <a:off x="2209800" y="1981200"/>
            <a:ext cx="6324600" cy="4419600"/>
          </a:xfrm>
        </p:spPr>
        <p:txBody>
          <a:bodyPr>
            <a:normAutofit/>
          </a:bodyPr>
          <a:lstStyle/>
          <a:p>
            <a:r>
              <a:rPr lang="en-US" altLang="en-US" sz="2800" dirty="0" smtClean="0">
                <a:solidFill>
                  <a:schemeClr val="tx2">
                    <a:lumMod val="50000"/>
                  </a:schemeClr>
                </a:solidFill>
              </a:rPr>
              <a:t>Make installment payments to savings when debt is paid off</a:t>
            </a:r>
          </a:p>
          <a:p>
            <a:r>
              <a:rPr lang="en-US" altLang="en-US" sz="2800" dirty="0" smtClean="0">
                <a:solidFill>
                  <a:schemeClr val="tx2">
                    <a:lumMod val="50000"/>
                  </a:schemeClr>
                </a:solidFill>
              </a:rPr>
              <a:t>Break a habit</a:t>
            </a:r>
          </a:p>
          <a:p>
            <a:r>
              <a:rPr lang="en-US" altLang="en-US" sz="2800" dirty="0" smtClean="0">
                <a:solidFill>
                  <a:schemeClr val="tx2">
                    <a:lumMod val="50000"/>
                  </a:schemeClr>
                </a:solidFill>
              </a:rPr>
              <a:t>Scrimp one month a year</a:t>
            </a:r>
          </a:p>
        </p:txBody>
      </p:sp>
    </p:spTree>
    <p:extLst>
      <p:ext uri="{BB962C8B-B14F-4D97-AF65-F5344CB8AC3E}">
        <p14:creationId xmlns:p14="http://schemas.microsoft.com/office/powerpoint/2010/main" val="33432594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animEffect transition="in" filter="fade">
                                      <p:cBhvr>
                                        <p:cTn id="7" dur="1000"/>
                                        <p:tgtEl>
                                          <p:spTgt spid="31747">
                                            <p:txEl>
                                              <p:pRg st="0" end="0"/>
                                            </p:txEl>
                                          </p:spTgt>
                                        </p:tgtEl>
                                      </p:cBhvr>
                                    </p:animEffect>
                                    <p:anim calcmode="lin" valueType="num">
                                      <p:cBhvr>
                                        <p:cTn id="8" dur="1000" fill="hold"/>
                                        <p:tgtEl>
                                          <p:spTgt spid="3174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174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7" presetClass="entr" presetSubtype="0" fill="hold" nodeType="clickEffect">
                                  <p:stCondLst>
                                    <p:cond delay="0"/>
                                  </p:stCondLst>
                                  <p:childTnLst>
                                    <p:set>
                                      <p:cBhvr>
                                        <p:cTn id="13" dur="1" fill="hold">
                                          <p:stCondLst>
                                            <p:cond delay="0"/>
                                          </p:stCondLst>
                                        </p:cTn>
                                        <p:tgtEl>
                                          <p:spTgt spid="31747">
                                            <p:txEl>
                                              <p:pRg st="1" end="1"/>
                                            </p:txEl>
                                          </p:spTgt>
                                        </p:tgtEl>
                                        <p:attrNameLst>
                                          <p:attrName>style.visibility</p:attrName>
                                        </p:attrNameLst>
                                      </p:cBhvr>
                                      <p:to>
                                        <p:strVal val="visible"/>
                                      </p:to>
                                    </p:set>
                                    <p:animEffect transition="in" filter="fade">
                                      <p:cBhvr>
                                        <p:cTn id="14" dur="1000"/>
                                        <p:tgtEl>
                                          <p:spTgt spid="31747">
                                            <p:txEl>
                                              <p:pRg st="1" end="1"/>
                                            </p:txEl>
                                          </p:spTgt>
                                        </p:tgtEl>
                                      </p:cBhvr>
                                    </p:animEffect>
                                    <p:anim calcmode="lin" valueType="num">
                                      <p:cBhvr>
                                        <p:cTn id="15" dur="1000" fill="hold"/>
                                        <p:tgtEl>
                                          <p:spTgt spid="3174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174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31747">
                                            <p:txEl>
                                              <p:pRg st="2" end="2"/>
                                            </p:txEl>
                                          </p:spTgt>
                                        </p:tgtEl>
                                        <p:attrNameLst>
                                          <p:attrName>style.visibility</p:attrName>
                                        </p:attrNameLst>
                                      </p:cBhvr>
                                      <p:to>
                                        <p:strVal val="visible"/>
                                      </p:to>
                                    </p:set>
                                    <p:animEffect transition="in" filter="fade">
                                      <p:cBhvr>
                                        <p:cTn id="21" dur="1000"/>
                                        <p:tgtEl>
                                          <p:spTgt spid="31747">
                                            <p:txEl>
                                              <p:pRg st="2" end="2"/>
                                            </p:txEl>
                                          </p:spTgt>
                                        </p:tgtEl>
                                      </p:cBhvr>
                                    </p:animEffect>
                                    <p:anim calcmode="lin" valueType="num">
                                      <p:cBhvr>
                                        <p:cTn id="22" dur="1000" fill="hold"/>
                                        <p:tgtEl>
                                          <p:spTgt spid="3174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174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74638"/>
            <a:ext cx="7620000" cy="1096962"/>
          </a:xfrm>
        </p:spPr>
        <p:txBody>
          <a:bodyPr/>
          <a:lstStyle/>
          <a:p>
            <a:r>
              <a:rPr lang="en-US" dirty="0" smtClean="0">
                <a:solidFill>
                  <a:schemeClr val="tx2">
                    <a:lumMod val="50000"/>
                  </a:schemeClr>
                </a:solidFill>
              </a:rPr>
              <a:t>Become a Super Saver</a:t>
            </a:r>
            <a:endParaRPr lang="en-US" dirty="0">
              <a:solidFill>
                <a:schemeClr val="tx2">
                  <a:lumMod val="50000"/>
                </a:schemeClr>
              </a:solidFill>
            </a:endParaRPr>
          </a:p>
        </p:txBody>
      </p:sp>
      <p:sp>
        <p:nvSpPr>
          <p:cNvPr id="3" name="Content Placeholder 2"/>
          <p:cNvSpPr>
            <a:spLocks noGrp="1"/>
          </p:cNvSpPr>
          <p:nvPr>
            <p:ph idx="1"/>
          </p:nvPr>
        </p:nvSpPr>
        <p:spPr>
          <a:xfrm>
            <a:off x="2057400" y="1828800"/>
            <a:ext cx="6629400" cy="4297363"/>
          </a:xfrm>
        </p:spPr>
        <p:txBody>
          <a:bodyPr/>
          <a:lstStyle/>
          <a:p>
            <a:r>
              <a:rPr lang="en-US" sz="2800" b="1" dirty="0" smtClean="0">
                <a:solidFill>
                  <a:schemeClr val="tx2">
                    <a:lumMod val="50000"/>
                  </a:schemeClr>
                </a:solidFill>
              </a:rPr>
              <a:t>Workers age 50 + can contribute $24,000 to a 401(k) in 2016</a:t>
            </a:r>
          </a:p>
          <a:p>
            <a:pPr marL="0" indent="0">
              <a:buNone/>
            </a:pPr>
            <a:endParaRPr lang="en-US" dirty="0" smtClean="0">
              <a:solidFill>
                <a:schemeClr val="tx2">
                  <a:lumMod val="50000"/>
                </a:schemeClr>
              </a:solidFill>
            </a:endParaRPr>
          </a:p>
          <a:p>
            <a:r>
              <a:rPr lang="en-US" sz="2800" dirty="0" smtClean="0">
                <a:solidFill>
                  <a:schemeClr val="tx2">
                    <a:lumMod val="50000"/>
                  </a:schemeClr>
                </a:solidFill>
              </a:rPr>
              <a:t>Maxed out 401(k) for 5 </a:t>
            </a:r>
            <a:r>
              <a:rPr lang="en-US" sz="2800" dirty="0" err="1" smtClean="0">
                <a:solidFill>
                  <a:schemeClr val="tx2">
                    <a:lumMod val="50000"/>
                  </a:schemeClr>
                </a:solidFill>
              </a:rPr>
              <a:t>yrs</a:t>
            </a:r>
            <a:r>
              <a:rPr lang="en-US" sz="2800" dirty="0" smtClean="0">
                <a:solidFill>
                  <a:schemeClr val="tx2">
                    <a:lumMod val="50000"/>
                  </a:schemeClr>
                </a:solidFill>
              </a:rPr>
              <a:t> between age 60 and 65 @ 6% rate of return:</a:t>
            </a:r>
          </a:p>
          <a:p>
            <a:pPr lvl="1"/>
            <a:r>
              <a:rPr lang="en-US" dirty="0">
                <a:solidFill>
                  <a:schemeClr val="tx2">
                    <a:lumMod val="50000"/>
                  </a:schemeClr>
                </a:solidFill>
              </a:rPr>
              <a:t>A</a:t>
            </a:r>
            <a:r>
              <a:rPr lang="en-US" dirty="0" smtClean="0">
                <a:solidFill>
                  <a:schemeClr val="tx2">
                    <a:lumMod val="50000"/>
                  </a:schemeClr>
                </a:solidFill>
              </a:rPr>
              <a:t>dds $139,648 to nest egg</a:t>
            </a:r>
            <a:endParaRPr lang="en-US" dirty="0">
              <a:solidFill>
                <a:schemeClr val="tx2">
                  <a:lumMod val="50000"/>
                </a:schemeClr>
              </a:solidFill>
            </a:endParaRPr>
          </a:p>
        </p:txBody>
      </p:sp>
    </p:spTree>
    <p:extLst>
      <p:ext uri="{BB962C8B-B14F-4D97-AF65-F5344CB8AC3E}">
        <p14:creationId xmlns:p14="http://schemas.microsoft.com/office/powerpoint/2010/main" val="1341889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143000" y="274638"/>
            <a:ext cx="7543800" cy="1143000"/>
          </a:xfrm>
        </p:spPr>
        <p:txBody>
          <a:bodyPr>
            <a:normAutofit/>
          </a:bodyPr>
          <a:lstStyle/>
          <a:p>
            <a:pPr>
              <a:defRPr/>
            </a:pPr>
            <a:r>
              <a:rPr lang="en-US" sz="4000" dirty="0" smtClean="0">
                <a:solidFill>
                  <a:schemeClr val="tx2">
                    <a:lumMod val="50000"/>
                  </a:schemeClr>
                </a:solidFill>
              </a:rPr>
              <a:t>Automate Saving </a:t>
            </a:r>
            <a:r>
              <a:rPr lang="en-US" sz="4000" dirty="0">
                <a:solidFill>
                  <a:schemeClr val="tx2">
                    <a:lumMod val="50000"/>
                  </a:schemeClr>
                </a:solidFill>
              </a:rPr>
              <a:t>and </a:t>
            </a:r>
            <a:r>
              <a:rPr lang="en-US" sz="4000" dirty="0" smtClean="0">
                <a:solidFill>
                  <a:schemeClr val="tx2">
                    <a:lumMod val="50000"/>
                  </a:schemeClr>
                </a:solidFill>
              </a:rPr>
              <a:t>Investing</a:t>
            </a:r>
            <a:endParaRPr lang="en-US" sz="4000" dirty="0">
              <a:solidFill>
                <a:schemeClr val="tx2">
                  <a:lumMod val="50000"/>
                </a:schemeClr>
              </a:solidFill>
            </a:endParaRPr>
          </a:p>
        </p:txBody>
      </p:sp>
      <p:sp>
        <p:nvSpPr>
          <p:cNvPr id="29699" name="Rectangle 3"/>
          <p:cNvSpPr>
            <a:spLocks noGrp="1" noChangeArrowheads="1"/>
          </p:cNvSpPr>
          <p:nvPr>
            <p:ph idx="1"/>
          </p:nvPr>
        </p:nvSpPr>
        <p:spPr>
          <a:xfrm>
            <a:off x="2133600" y="1981200"/>
            <a:ext cx="6477000" cy="4419600"/>
          </a:xfrm>
        </p:spPr>
        <p:txBody>
          <a:bodyPr/>
          <a:lstStyle/>
          <a:p>
            <a:pPr>
              <a:buFont typeface="Arial" charset="0"/>
              <a:buChar char="•"/>
              <a:defRPr/>
            </a:pPr>
            <a:r>
              <a:rPr lang="en-US" altLang="en-US" sz="3200" b="1" dirty="0" smtClean="0">
                <a:solidFill>
                  <a:schemeClr val="tx2">
                    <a:lumMod val="50000"/>
                  </a:schemeClr>
                </a:solidFill>
              </a:rPr>
              <a:t>Save and invest </a:t>
            </a:r>
          </a:p>
          <a:p>
            <a:pPr lvl="1">
              <a:buFont typeface="Arial" charset="0"/>
              <a:buChar char="•"/>
              <a:defRPr/>
            </a:pPr>
            <a:r>
              <a:rPr lang="en-US" altLang="en-US" sz="2800" dirty="0" smtClean="0">
                <a:solidFill>
                  <a:schemeClr val="tx2">
                    <a:lumMod val="50000"/>
                  </a:schemeClr>
                </a:solidFill>
              </a:rPr>
              <a:t>as a fixed expense, like a bill</a:t>
            </a:r>
          </a:p>
          <a:p>
            <a:pPr>
              <a:buFont typeface="Arial" charset="0"/>
              <a:buChar char="•"/>
              <a:defRPr/>
            </a:pPr>
            <a:r>
              <a:rPr lang="en-US" altLang="en-US" sz="3200" b="1" dirty="0" smtClean="0">
                <a:solidFill>
                  <a:schemeClr val="tx2">
                    <a:lumMod val="50000"/>
                  </a:schemeClr>
                </a:solidFill>
              </a:rPr>
              <a:t>Make saving automatic</a:t>
            </a:r>
          </a:p>
          <a:p>
            <a:pPr marL="114300" indent="0">
              <a:buFont typeface="Arial" charset="0"/>
              <a:buNone/>
              <a:defRPr/>
            </a:pPr>
            <a:endParaRPr lang="en-US" altLang="en-US" sz="3200" dirty="0" smtClean="0"/>
          </a:p>
        </p:txBody>
      </p:sp>
    </p:spTree>
    <p:extLst>
      <p:ext uri="{BB962C8B-B14F-4D97-AF65-F5344CB8AC3E}">
        <p14:creationId xmlns:p14="http://schemas.microsoft.com/office/powerpoint/2010/main" val="708518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Effect transition="in" filter="fade">
                                      <p:cBhvr>
                                        <p:cTn id="7" dur="1000"/>
                                        <p:tgtEl>
                                          <p:spTgt spid="29699">
                                            <p:txEl>
                                              <p:pRg st="0" end="0"/>
                                            </p:txEl>
                                          </p:spTgt>
                                        </p:tgtEl>
                                      </p:cBhvr>
                                    </p:animEffect>
                                    <p:anim calcmode="lin" valueType="num">
                                      <p:cBhvr>
                                        <p:cTn id="8" dur="1000" fill="hold"/>
                                        <p:tgtEl>
                                          <p:spTgt spid="2969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969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29699">
                                            <p:txEl>
                                              <p:pRg st="1" end="1"/>
                                            </p:txEl>
                                          </p:spTgt>
                                        </p:tgtEl>
                                        <p:attrNameLst>
                                          <p:attrName>style.visibility</p:attrName>
                                        </p:attrNameLst>
                                      </p:cBhvr>
                                      <p:to>
                                        <p:strVal val="visible"/>
                                      </p:to>
                                    </p:set>
                                    <p:animEffect transition="in" filter="fade">
                                      <p:cBhvr>
                                        <p:cTn id="14" dur="1000"/>
                                        <p:tgtEl>
                                          <p:spTgt spid="29699">
                                            <p:txEl>
                                              <p:pRg st="1" end="1"/>
                                            </p:txEl>
                                          </p:spTgt>
                                        </p:tgtEl>
                                      </p:cBhvr>
                                    </p:animEffect>
                                    <p:anim calcmode="lin" valueType="num">
                                      <p:cBhvr>
                                        <p:cTn id="15" dur="1000" fill="hold"/>
                                        <p:tgtEl>
                                          <p:spTgt spid="2969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969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7" presetClass="entr" presetSubtype="0" fill="hold" nodeType="clickEffect">
                                  <p:stCondLst>
                                    <p:cond delay="0"/>
                                  </p:stCondLst>
                                  <p:childTnLst>
                                    <p:set>
                                      <p:cBhvr>
                                        <p:cTn id="20" dur="1" fill="hold">
                                          <p:stCondLst>
                                            <p:cond delay="0"/>
                                          </p:stCondLst>
                                        </p:cTn>
                                        <p:tgtEl>
                                          <p:spTgt spid="29699">
                                            <p:txEl>
                                              <p:pRg st="2" end="2"/>
                                            </p:txEl>
                                          </p:spTgt>
                                        </p:tgtEl>
                                        <p:attrNameLst>
                                          <p:attrName>style.visibility</p:attrName>
                                        </p:attrNameLst>
                                      </p:cBhvr>
                                      <p:to>
                                        <p:strVal val="visible"/>
                                      </p:to>
                                    </p:set>
                                    <p:animEffect transition="in" filter="fade">
                                      <p:cBhvr>
                                        <p:cTn id="21" dur="1000"/>
                                        <p:tgtEl>
                                          <p:spTgt spid="29699">
                                            <p:txEl>
                                              <p:pRg st="2" end="2"/>
                                            </p:txEl>
                                          </p:spTgt>
                                        </p:tgtEl>
                                      </p:cBhvr>
                                    </p:animEffect>
                                    <p:anim calcmode="lin" valueType="num">
                                      <p:cBhvr>
                                        <p:cTn id="22" dur="1000" fill="hold"/>
                                        <p:tgtEl>
                                          <p:spTgt spid="29699">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9699">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Template>
  <TotalTime>1802</TotalTime>
  <Words>5110</Words>
  <Application>Microsoft Office PowerPoint</Application>
  <PresentationFormat>On-screen Show (4:3)</PresentationFormat>
  <Paragraphs>461</Paragraphs>
  <Slides>40</Slides>
  <Notes>25</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Theme1</vt:lpstr>
      <vt:lpstr>PowerPoint Presentation</vt:lpstr>
      <vt:lpstr>PowerPoint Presentation</vt:lpstr>
      <vt:lpstr>PowerPoint Presentation</vt:lpstr>
      <vt:lpstr>When to Retire?</vt:lpstr>
      <vt:lpstr>Where Will Your Retirement Money Come From?</vt:lpstr>
      <vt:lpstr>PowerPoint Presentation</vt:lpstr>
      <vt:lpstr>Ways to Increase Retirement Savings</vt:lpstr>
      <vt:lpstr>Become a Super Saver</vt:lpstr>
      <vt:lpstr>Automate Saving and Investing</vt:lpstr>
      <vt:lpstr>Compare IRA’s</vt:lpstr>
      <vt:lpstr>Compare IRA’s</vt:lpstr>
      <vt:lpstr>PowerPoint Presentation</vt:lpstr>
      <vt:lpstr>PowerPoint Presentation</vt:lpstr>
      <vt:lpstr>PowerPoint Presentation</vt:lpstr>
      <vt:lpstr>Questions to ask your financial planner</vt:lpstr>
      <vt:lpstr>How to best use the value of house in retirement?</vt:lpstr>
      <vt:lpstr>Retire Sooner on Less Income? Downsize!</vt:lpstr>
      <vt:lpstr>Relocate</vt:lpstr>
      <vt:lpstr>Housing Options </vt:lpstr>
      <vt:lpstr>Reverse Mortgage</vt:lpstr>
      <vt:lpstr>Practice Frugal Lifestyle Now</vt:lpstr>
      <vt:lpstr>PowerPoint Presentation</vt:lpstr>
      <vt:lpstr>www.PowerPay.org</vt:lpstr>
      <vt:lpstr>PowerPay.org analysis</vt:lpstr>
      <vt:lpstr>“Roll-Up” Payment Calendar in powerpay.org</vt:lpstr>
      <vt:lpstr>Expenses That Can Undo Financial Plan</vt:lpstr>
      <vt:lpstr>Expenses That Can Undo Financial Plan </vt:lpstr>
      <vt:lpstr>Bailing out an adult child </vt:lpstr>
      <vt:lpstr>Bailing out an adult child </vt:lpstr>
      <vt:lpstr>Costs if you quit your job to care for your elderly parent(s)</vt:lpstr>
      <vt:lpstr>Costs if You Quit Your Job to Care for Your Elderly Parent</vt:lpstr>
      <vt:lpstr>Caring for a parent </vt:lpstr>
      <vt:lpstr>Reduced Costs in Retirement</vt:lpstr>
      <vt:lpstr>Reduced Costs in Retirement</vt:lpstr>
      <vt:lpstr>Both partners need to have a broad understanding of finances</vt:lpstr>
      <vt:lpstr>Steps to Retire Happy  </vt:lpstr>
      <vt:lpstr>Steps to Retire Happy  </vt:lpstr>
      <vt:lpstr>What to do now? </vt:lpstr>
      <vt:lpstr>Work Longer?</vt:lpstr>
      <vt:lpstr> Educate yourself on how to chart your path</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Getting Finances in Balance So You Can Afford to Retire Someday</dc:title>
  <dc:creator>Kathryn Greiner</dc:creator>
  <cp:lastModifiedBy>amarcink</cp:lastModifiedBy>
  <cp:revision>95</cp:revision>
  <cp:lastPrinted>2016-07-19T15:45:12Z</cp:lastPrinted>
  <dcterms:created xsi:type="dcterms:W3CDTF">2016-07-19T15:22:01Z</dcterms:created>
  <dcterms:modified xsi:type="dcterms:W3CDTF">2016-10-17T17:44:20Z</dcterms:modified>
</cp:coreProperties>
</file>