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456" r:id="rId2"/>
    <p:sldId id="446" r:id="rId3"/>
    <p:sldId id="387" r:id="rId4"/>
    <p:sldId id="388" r:id="rId5"/>
    <p:sldId id="415" r:id="rId6"/>
    <p:sldId id="293" r:id="rId7"/>
    <p:sldId id="312" r:id="rId8"/>
    <p:sldId id="420" r:id="rId9"/>
    <p:sldId id="343" r:id="rId10"/>
    <p:sldId id="286" r:id="rId11"/>
    <p:sldId id="287" r:id="rId12"/>
    <p:sldId id="288" r:id="rId13"/>
    <p:sldId id="289" r:id="rId14"/>
    <p:sldId id="290" r:id="rId15"/>
    <p:sldId id="295" r:id="rId16"/>
    <p:sldId id="449" r:id="rId17"/>
    <p:sldId id="296" r:id="rId18"/>
    <p:sldId id="297" r:id="rId19"/>
    <p:sldId id="298" r:id="rId20"/>
    <p:sldId id="455" r:id="rId21"/>
    <p:sldId id="36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lega, Jean" initials="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8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66"/>
    <p:restoredTop sz="94777"/>
  </p:normalViewPr>
  <p:slideViewPr>
    <p:cSldViewPr snapToGrid="0" snapToObjects="1">
      <p:cViewPr varScale="1">
        <p:scale>
          <a:sx n="109" d="100"/>
          <a:sy n="109" d="100"/>
        </p:scale>
        <p:origin x="192" y="384"/>
      </p:cViewPr>
      <p:guideLst>
        <p:guide orient="horz" pos="2160"/>
        <p:guide pos="2880"/>
      </p:guideLst>
    </p:cSldViewPr>
  </p:slideViewPr>
  <p:notesTextViewPr>
    <p:cViewPr>
      <p:scale>
        <a:sx n="3" d="2"/>
        <a:sy n="3" d="2"/>
      </p:scale>
      <p:origin x="0" y="0"/>
    </p:cViewPr>
  </p:notesTextViewPr>
  <p:sorterViewPr>
    <p:cViewPr varScale="1">
      <p:scale>
        <a:sx n="1" d="1"/>
        <a:sy n="1" d="1"/>
      </p:scale>
      <p:origin x="0" y="-108"/>
    </p:cViewPr>
  </p:sorterViewPr>
  <p:notesViewPr>
    <p:cSldViewPr snapToGrid="0" snapToObjects="1" showGuides="1">
      <p:cViewPr varScale="1">
        <p:scale>
          <a:sx n="98" d="100"/>
          <a:sy n="98" d="100"/>
        </p:scale>
        <p:origin x="-35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32DA82-DBF3-4142-B9C5-9646DB0A1B59}" type="datetimeFigureOut">
              <a:rPr lang="en-US" smtClean="0"/>
              <a:t>4/15/26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40264A-FBB6-4E59-A501-426F79A77797}" type="slidenum">
              <a:rPr lang="en-US" smtClean="0"/>
              <a:t>‹#›</a:t>
            </a:fld>
            <a:endParaRPr lang="en-US" dirty="0"/>
          </a:p>
        </p:txBody>
      </p:sp>
    </p:spTree>
    <p:extLst>
      <p:ext uri="{BB962C8B-B14F-4D97-AF65-F5344CB8AC3E}">
        <p14:creationId xmlns:p14="http://schemas.microsoft.com/office/powerpoint/2010/main" val="1610205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FD89B-D4AE-49C7-95EF-3FDA8A269B25}" type="datetimeFigureOut">
              <a:rPr lang="en-US" smtClean="0"/>
              <a:t>4/15/26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CFDDB4-92AD-4814-8215-78C14A223B13}" type="slidenum">
              <a:rPr lang="en-US" smtClean="0"/>
              <a:t>‹#›</a:t>
            </a:fld>
            <a:endParaRPr lang="en-US" dirty="0"/>
          </a:p>
        </p:txBody>
      </p:sp>
    </p:spTree>
    <p:extLst>
      <p:ext uri="{BB962C8B-B14F-4D97-AF65-F5344CB8AC3E}">
        <p14:creationId xmlns:p14="http://schemas.microsoft.com/office/powerpoint/2010/main" val="2213936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54FBF1F-7E00-4544-AB70-19E10AAFA401}" type="datetime1">
              <a:rPr lang="en-US" smtClean="0"/>
              <a:t>4/15/26</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pic>
        <p:nvPicPr>
          <p:cNvPr id="7" name="Picture 6" descr="Cub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057400"/>
            <a:ext cx="9144000" cy="2735580"/>
          </a:xfrm>
          <a:prstGeom prst="rect">
            <a:avLst/>
          </a:prstGeom>
        </p:spPr>
      </p:pic>
      <p:sp>
        <p:nvSpPr>
          <p:cNvPr id="8" name="Title 1"/>
          <p:cNvSpPr>
            <a:spLocks noGrp="1"/>
          </p:cNvSpPr>
          <p:nvPr>
            <p:ph type="ctrTitle" hasCustomPrompt="1"/>
          </p:nvPr>
        </p:nvSpPr>
        <p:spPr>
          <a:xfrm>
            <a:off x="457200" y="0"/>
            <a:ext cx="8229600" cy="1905000"/>
          </a:xfrm>
        </p:spPr>
        <p:txBody>
          <a:bodyPr/>
          <a:lstStyle/>
          <a:p>
            <a:br>
              <a:rPr lang="en-US" sz="5300" dirty="0">
                <a:solidFill>
                  <a:srgbClr val="15284F"/>
                </a:solidFill>
              </a:rPr>
            </a:br>
            <a:endParaRPr lang="en-US" sz="3600" dirty="0">
              <a:solidFill>
                <a:srgbClr val="15284F"/>
              </a:solidFill>
            </a:endParaRPr>
          </a:p>
        </p:txBody>
      </p:sp>
      <p:sp>
        <p:nvSpPr>
          <p:cNvPr id="9" name="Oval 8"/>
          <p:cNvSpPr/>
          <p:nvPr userDrawn="1"/>
        </p:nvSpPr>
        <p:spPr bwMode="auto">
          <a:xfrm>
            <a:off x="1295400" y="3886200"/>
            <a:ext cx="1949246" cy="1949246"/>
          </a:xfrm>
          <a:prstGeom prst="ellipse">
            <a:avLst/>
          </a:prstGeom>
          <a:solidFill>
            <a:srgbClr val="F8C01B"/>
          </a:solidFill>
          <a:ln w="63500" cap="flat" cmpd="sng" algn="ctr">
            <a:solidFill>
              <a:srgbClr val="0B265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0" name="Subtitle 2"/>
          <p:cNvSpPr txBox="1">
            <a:spLocks/>
          </p:cNvSpPr>
          <p:nvPr userDrawn="1"/>
        </p:nvSpPr>
        <p:spPr bwMode="auto">
          <a:xfrm>
            <a:off x="1295400" y="4495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2100" dirty="0">
                <a:solidFill>
                  <a:srgbClr val="0B2653"/>
                </a:solidFill>
              </a:rPr>
              <a:t>HEALTH &amp;</a:t>
            </a:r>
          </a:p>
          <a:p>
            <a:pPr>
              <a:lnSpc>
                <a:spcPct val="80000"/>
              </a:lnSpc>
            </a:pPr>
            <a:r>
              <a:rPr lang="en-US" sz="1600" dirty="0">
                <a:solidFill>
                  <a:srgbClr val="0B2653"/>
                </a:solidFill>
              </a:rPr>
              <a:t>WELL-BEING</a:t>
            </a:r>
          </a:p>
        </p:txBody>
      </p:sp>
      <p:sp>
        <p:nvSpPr>
          <p:cNvPr id="11" name="Oval 10"/>
          <p:cNvSpPr/>
          <p:nvPr userDrawn="1"/>
        </p:nvSpPr>
        <p:spPr bwMode="auto">
          <a:xfrm>
            <a:off x="3581400" y="3886200"/>
            <a:ext cx="1949246" cy="1949246"/>
          </a:xfrm>
          <a:prstGeom prst="ellipse">
            <a:avLst/>
          </a:prstGeom>
          <a:solidFill>
            <a:srgbClr val="0B2653"/>
          </a:solidFill>
          <a:ln w="63500" cap="flat" cmpd="sng" algn="ctr">
            <a:solidFill>
              <a:srgbClr val="F8C0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2" name="Subtitle 2"/>
          <p:cNvSpPr txBox="1">
            <a:spLocks/>
          </p:cNvSpPr>
          <p:nvPr userDrawn="1"/>
        </p:nvSpPr>
        <p:spPr bwMode="auto">
          <a:xfrm>
            <a:off x="3581400" y="4540046"/>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1400" dirty="0">
                <a:solidFill>
                  <a:schemeClr val="bg1"/>
                </a:solidFill>
              </a:rPr>
              <a:t>EFFECTIVENESS </a:t>
            </a:r>
          </a:p>
          <a:p>
            <a:pPr>
              <a:lnSpc>
                <a:spcPct val="80000"/>
              </a:lnSpc>
            </a:pPr>
            <a:r>
              <a:rPr lang="en-US" sz="1600" dirty="0">
                <a:solidFill>
                  <a:schemeClr val="bg1"/>
                </a:solidFill>
              </a:rPr>
              <a:t>&amp; EFFICIENCY</a:t>
            </a:r>
          </a:p>
        </p:txBody>
      </p:sp>
      <p:sp>
        <p:nvSpPr>
          <p:cNvPr id="13" name="Oval 12"/>
          <p:cNvSpPr/>
          <p:nvPr userDrawn="1"/>
        </p:nvSpPr>
        <p:spPr bwMode="auto">
          <a:xfrm>
            <a:off x="5867400" y="3886200"/>
            <a:ext cx="1949246" cy="1949246"/>
          </a:xfrm>
          <a:prstGeom prst="ellipse">
            <a:avLst/>
          </a:prstGeom>
          <a:solidFill>
            <a:srgbClr val="6C706F"/>
          </a:solidFill>
          <a:ln w="63500" cap="flat" cmpd="sng" algn="ctr">
            <a:solidFill>
              <a:srgbClr val="0B265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660066"/>
              </a:solidFill>
              <a:effectLst/>
              <a:latin typeface="Arial" pitchFamily="-97" charset="0"/>
              <a:ea typeface="ＭＳ Ｐゴシック" pitchFamily="-97" charset="-128"/>
              <a:cs typeface="ＭＳ Ｐゴシック" pitchFamily="-97" charset="-128"/>
            </a:endParaRPr>
          </a:p>
        </p:txBody>
      </p:sp>
      <p:sp>
        <p:nvSpPr>
          <p:cNvPr id="14" name="Subtitle 2"/>
          <p:cNvSpPr txBox="1">
            <a:spLocks/>
          </p:cNvSpPr>
          <p:nvPr userDrawn="1"/>
        </p:nvSpPr>
        <p:spPr bwMode="auto">
          <a:xfrm>
            <a:off x="5867400" y="4495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nSpc>
                <a:spcPct val="80000"/>
              </a:lnSpc>
            </a:pPr>
            <a:r>
              <a:rPr lang="en-US" sz="1800" dirty="0">
                <a:solidFill>
                  <a:srgbClr val="FFFFFF"/>
                </a:solidFill>
              </a:rPr>
              <a:t>CULTURE</a:t>
            </a:r>
          </a:p>
          <a:p>
            <a:pPr>
              <a:lnSpc>
                <a:spcPct val="80000"/>
              </a:lnSpc>
            </a:pPr>
            <a:r>
              <a:rPr lang="en-US" sz="1600" dirty="0">
                <a:solidFill>
                  <a:srgbClr val="FFFFFF"/>
                </a:solidFill>
              </a:rPr>
              <a:t>&amp; CLIMATE</a:t>
            </a:r>
          </a:p>
        </p:txBody>
      </p:sp>
      <p:cxnSp>
        <p:nvCxnSpPr>
          <p:cNvPr id="15" name="Straight Connector 14"/>
          <p:cNvCxnSpPr/>
          <p:nvPr userDrawn="1"/>
        </p:nvCxnSpPr>
        <p:spPr bwMode="auto">
          <a:xfrm>
            <a:off x="1600200" y="5149646"/>
            <a:ext cx="1295400" cy="0"/>
          </a:xfrm>
          <a:prstGeom prst="line">
            <a:avLst/>
          </a:prstGeom>
          <a:solidFill>
            <a:schemeClr val="accent1"/>
          </a:solidFill>
          <a:ln w="38100" cap="flat" cmpd="sng" algn="ctr">
            <a:solidFill>
              <a:srgbClr val="0B2653"/>
            </a:solidFill>
            <a:prstDash val="solid"/>
            <a:round/>
            <a:headEnd type="none" w="med" len="med"/>
            <a:tailEnd type="none" w="med" len="med"/>
          </a:ln>
          <a:effectLst/>
        </p:spPr>
      </p:cxnSp>
      <p:cxnSp>
        <p:nvCxnSpPr>
          <p:cNvPr id="16" name="Straight Connector 15"/>
          <p:cNvCxnSpPr/>
          <p:nvPr userDrawn="1"/>
        </p:nvCxnSpPr>
        <p:spPr bwMode="auto">
          <a:xfrm>
            <a:off x="3810000" y="5149646"/>
            <a:ext cx="1447800" cy="0"/>
          </a:xfrm>
          <a:prstGeom prst="line">
            <a:avLst/>
          </a:prstGeom>
          <a:solidFill>
            <a:schemeClr val="accent1"/>
          </a:solidFill>
          <a:ln w="63500" cap="flat" cmpd="sng" algn="ctr">
            <a:solidFill>
              <a:srgbClr val="336995"/>
            </a:solidFill>
            <a:prstDash val="solid"/>
            <a:round/>
            <a:headEnd type="none" w="med" len="med"/>
            <a:tailEnd type="none" w="med" len="med"/>
          </a:ln>
          <a:effectLst/>
        </p:spPr>
      </p:cxnSp>
      <p:cxnSp>
        <p:nvCxnSpPr>
          <p:cNvPr id="17" name="Straight Connector 16"/>
          <p:cNvCxnSpPr/>
          <p:nvPr userDrawn="1"/>
        </p:nvCxnSpPr>
        <p:spPr bwMode="auto">
          <a:xfrm>
            <a:off x="6248400" y="5149646"/>
            <a:ext cx="12954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82662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defRPr sz="3600">
                <a:solidFill>
                  <a:srgbClr val="15284F"/>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9896FC-EFDC-4EC8-A8D5-E42F503E19DC}" type="datetime1">
              <a:rPr lang="en-US" smtClean="0"/>
              <a:t>4/15/26</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flipV="1">
            <a:off x="6629400" y="274638"/>
            <a:ext cx="0" cy="5851526"/>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97621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Content Placeholder 2"/>
          <p:cNvSpPr>
            <a:spLocks noGrp="1"/>
          </p:cNvSpPr>
          <p:nvPr>
            <p:ph idx="1"/>
          </p:nvPr>
        </p:nvSpPr>
        <p:spPr>
          <a:xfrm>
            <a:off x="457200" y="1166019"/>
            <a:ext cx="8229600" cy="4525963"/>
          </a:xfrm>
        </p:spPr>
        <p:txBody>
          <a:bodyPr/>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195798-7DBD-405C-B1E8-E356DD54F7FF}" type="datetime1">
              <a:rPr lang="en-US" smtClean="0"/>
              <a:t>4/15/26</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81145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Content Placeholder 2"/>
          <p:cNvSpPr>
            <a:spLocks noGrp="1"/>
          </p:cNvSpPr>
          <p:nvPr>
            <p:ph sz="half" idx="1"/>
          </p:nvPr>
        </p:nvSpPr>
        <p:spPr>
          <a:xfrm>
            <a:off x="457200" y="1246248"/>
            <a:ext cx="4038600" cy="4525963"/>
          </a:xfrm>
        </p:spPr>
        <p:txBody>
          <a:bodyPr/>
          <a:lstStyle>
            <a:lvl1pPr>
              <a:defRPr sz="2800">
                <a:solidFill>
                  <a:srgbClr val="15284F"/>
                </a:solidFill>
              </a:defRPr>
            </a:lvl1pPr>
            <a:lvl2pPr>
              <a:defRPr sz="2400">
                <a:solidFill>
                  <a:srgbClr val="15284F"/>
                </a:solidFill>
              </a:defRPr>
            </a:lvl2pPr>
            <a:lvl3pPr>
              <a:defRPr sz="2000">
                <a:solidFill>
                  <a:srgbClr val="15284F"/>
                </a:solidFill>
              </a:defRPr>
            </a:lvl3pPr>
            <a:lvl4pPr>
              <a:defRPr sz="1800">
                <a:solidFill>
                  <a:srgbClr val="15284F"/>
                </a:solidFill>
              </a:defRPr>
            </a:lvl4pPr>
            <a:lvl5pPr>
              <a:defRPr sz="1800">
                <a:solidFill>
                  <a:srgbClr val="15284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46248"/>
            <a:ext cx="4038600" cy="4525963"/>
          </a:xfrm>
        </p:spPr>
        <p:txBody>
          <a:bodyPr/>
          <a:lstStyle>
            <a:lvl1pPr>
              <a:defRPr sz="2800">
                <a:solidFill>
                  <a:srgbClr val="15284F"/>
                </a:solidFill>
              </a:defRPr>
            </a:lvl1pPr>
            <a:lvl2pPr>
              <a:defRPr sz="2400">
                <a:solidFill>
                  <a:srgbClr val="15284F"/>
                </a:solidFill>
              </a:defRPr>
            </a:lvl2pPr>
            <a:lvl3pPr>
              <a:defRPr sz="2000">
                <a:solidFill>
                  <a:srgbClr val="15284F"/>
                </a:solidFill>
              </a:defRPr>
            </a:lvl3pPr>
            <a:lvl4pPr>
              <a:defRPr sz="1800">
                <a:solidFill>
                  <a:srgbClr val="15284F"/>
                </a:solidFill>
              </a:defRPr>
            </a:lvl4pPr>
            <a:lvl5pPr>
              <a:defRPr sz="1800">
                <a:solidFill>
                  <a:srgbClr val="15284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40A0E-BB0E-4EC8-8E33-EB5541DFA7A0}" type="datetime1">
              <a:rPr lang="en-US" smtClean="0"/>
              <a:t>4/15/26</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cxnSp>
        <p:nvCxnSpPr>
          <p:cNvPr id="8" name="Straight Connector 7"/>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85864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Text Placeholder 2"/>
          <p:cNvSpPr>
            <a:spLocks noGrp="1"/>
          </p:cNvSpPr>
          <p:nvPr>
            <p:ph type="body" idx="1"/>
          </p:nvPr>
        </p:nvSpPr>
        <p:spPr>
          <a:xfrm>
            <a:off x="457200" y="1313893"/>
            <a:ext cx="4040188" cy="639762"/>
          </a:xfrm>
        </p:spPr>
        <p:txBody>
          <a:bodyPr anchor="b"/>
          <a:lstStyle>
            <a:lvl1pPr marL="0" indent="0">
              <a:buNone/>
              <a:defRPr sz="2400" b="1">
                <a:solidFill>
                  <a:srgbClr val="1528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53655"/>
            <a:ext cx="4040188" cy="3951288"/>
          </a:xfrm>
        </p:spPr>
        <p:txBody>
          <a:bodyPr/>
          <a:lstStyle>
            <a:lvl1pPr>
              <a:defRPr sz="2400">
                <a:solidFill>
                  <a:srgbClr val="15284F"/>
                </a:solidFill>
              </a:defRPr>
            </a:lvl1pPr>
            <a:lvl2pPr>
              <a:defRPr sz="2000">
                <a:solidFill>
                  <a:srgbClr val="15284F"/>
                </a:solidFill>
              </a:defRPr>
            </a:lvl2pPr>
            <a:lvl3pPr>
              <a:defRPr sz="1800">
                <a:solidFill>
                  <a:srgbClr val="15284F"/>
                </a:solidFill>
              </a:defRPr>
            </a:lvl3pPr>
            <a:lvl4pPr>
              <a:defRPr sz="1600">
                <a:solidFill>
                  <a:srgbClr val="15284F"/>
                </a:solidFill>
              </a:defRPr>
            </a:lvl4pPr>
            <a:lvl5pPr>
              <a:defRPr sz="1600">
                <a:solidFill>
                  <a:srgbClr val="15284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313893"/>
            <a:ext cx="4041775" cy="639762"/>
          </a:xfrm>
        </p:spPr>
        <p:txBody>
          <a:bodyPr anchor="b"/>
          <a:lstStyle>
            <a:lvl1pPr marL="0" indent="0">
              <a:buNone/>
              <a:defRPr sz="2400" b="1">
                <a:solidFill>
                  <a:srgbClr val="1528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53655"/>
            <a:ext cx="4041775" cy="3951288"/>
          </a:xfrm>
        </p:spPr>
        <p:txBody>
          <a:bodyPr/>
          <a:lstStyle>
            <a:lvl1pPr>
              <a:defRPr sz="2400">
                <a:solidFill>
                  <a:srgbClr val="15284F"/>
                </a:solidFill>
              </a:defRPr>
            </a:lvl1pPr>
            <a:lvl2pPr>
              <a:defRPr sz="2000">
                <a:solidFill>
                  <a:srgbClr val="15284F"/>
                </a:solidFill>
              </a:defRPr>
            </a:lvl2pPr>
            <a:lvl3pPr>
              <a:defRPr sz="1800">
                <a:solidFill>
                  <a:srgbClr val="15284F"/>
                </a:solidFill>
              </a:defRPr>
            </a:lvl3pPr>
            <a:lvl4pPr>
              <a:defRPr sz="1600">
                <a:solidFill>
                  <a:srgbClr val="15284F"/>
                </a:solidFill>
              </a:defRPr>
            </a:lvl4pPr>
            <a:lvl5pPr>
              <a:defRPr sz="1600">
                <a:solidFill>
                  <a:srgbClr val="15284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B7F2463-F2AA-4EF8-8ECD-DFADD96676DB}" type="datetime1">
              <a:rPr lang="en-US" smtClean="0"/>
              <a:t>4/15/26</a:t>
            </a:fld>
            <a:endParaRPr lang="en-US" dirty="0"/>
          </a:p>
        </p:txBody>
      </p:sp>
      <p:sp>
        <p:nvSpPr>
          <p:cNvPr id="8" name="Footer Placeholder 7"/>
          <p:cNvSpPr>
            <a:spLocks noGrp="1"/>
          </p:cNvSpPr>
          <p:nvPr>
            <p:ph type="ftr" sz="quarter" idx="11"/>
          </p:nvPr>
        </p:nvSpPr>
        <p:spPr/>
        <p:txBody>
          <a:bodyPr/>
          <a:lstStyle/>
          <a:p>
            <a:r>
              <a:rPr lang="en-US" dirty="0"/>
              <a:t>DRAFT - REVISED 01/15/16</a:t>
            </a:r>
          </a:p>
        </p:txBody>
      </p:sp>
      <p:sp>
        <p:nvSpPr>
          <p:cNvPr id="9" name="Slide Number Placeholder 8"/>
          <p:cNvSpPr>
            <a:spLocks noGrp="1"/>
          </p:cNvSpPr>
          <p:nvPr>
            <p:ph type="sldNum" sz="quarter" idx="12"/>
          </p:nvPr>
        </p:nvSpPr>
        <p:spPr/>
        <p:txBody>
          <a:bodyPr/>
          <a:lstStyle/>
          <a:p>
            <a:fld id="{8F70A505-82C7-DF49-8AED-DCB7ED54510D}" type="slidenum">
              <a:rPr lang="en-US" smtClean="0"/>
              <a:t>‹#›</a:t>
            </a:fld>
            <a:endParaRPr lang="en-US" dirty="0"/>
          </a:p>
        </p:txBody>
      </p:sp>
      <p:cxnSp>
        <p:nvCxnSpPr>
          <p:cNvPr id="10" name="Straight Connector 9"/>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230927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C797BB9F-E322-4C4D-ABE0-FE8BDF2916EB}" type="datetime1">
              <a:rPr lang="en-US" smtClean="0"/>
              <a:t>4/15/26</a:t>
            </a:fld>
            <a:endParaRPr lang="en-US" dirty="0"/>
          </a:p>
        </p:txBody>
      </p:sp>
      <p:sp>
        <p:nvSpPr>
          <p:cNvPr id="4" name="Footer Placeholder 3"/>
          <p:cNvSpPr>
            <a:spLocks noGrp="1"/>
          </p:cNvSpPr>
          <p:nvPr>
            <p:ph type="ftr" sz="quarter" idx="11"/>
          </p:nvPr>
        </p:nvSpPr>
        <p:spPr/>
        <p:txBody>
          <a:bodyPr/>
          <a:lstStyle/>
          <a:p>
            <a:r>
              <a:rPr lang="en-US" dirty="0"/>
              <a:t>DRAFT - REVISED 01/15/16</a:t>
            </a:r>
          </a:p>
        </p:txBody>
      </p:sp>
      <p:sp>
        <p:nvSpPr>
          <p:cNvPr id="5" name="Slide Number Placeholder 4"/>
          <p:cNvSpPr>
            <a:spLocks noGrp="1"/>
          </p:cNvSpPr>
          <p:nvPr>
            <p:ph type="sldNum" sz="quarter" idx="12"/>
          </p:nvPr>
        </p:nvSpPr>
        <p:spPr/>
        <p:txBody>
          <a:bodyPr/>
          <a:lstStyle/>
          <a:p>
            <a:fld id="{8F70A505-82C7-DF49-8AED-DCB7ED54510D}" type="slidenum">
              <a:rPr lang="en-US" smtClean="0"/>
              <a:t>‹#›</a:t>
            </a:fld>
            <a:endParaRPr lang="en-US" dirty="0"/>
          </a:p>
        </p:txBody>
      </p:sp>
      <p:cxnSp>
        <p:nvCxnSpPr>
          <p:cNvPr id="6" name="Straight Connector 5"/>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38274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6CCB0-6343-4D37-A868-5A5FE1C3A134}" type="datetime1">
              <a:rPr lang="en-US" smtClean="0"/>
              <a:t>4/15/26</a:t>
            </a:fld>
            <a:endParaRPr lang="en-US" dirty="0"/>
          </a:p>
        </p:txBody>
      </p:sp>
      <p:sp>
        <p:nvSpPr>
          <p:cNvPr id="3" name="Footer Placeholder 2"/>
          <p:cNvSpPr>
            <a:spLocks noGrp="1"/>
          </p:cNvSpPr>
          <p:nvPr>
            <p:ph type="ftr" sz="quarter" idx="11"/>
          </p:nvPr>
        </p:nvSpPr>
        <p:spPr/>
        <p:txBody>
          <a:bodyPr/>
          <a:lstStyle/>
          <a:p>
            <a:r>
              <a:rPr lang="en-US" dirty="0"/>
              <a:t>DRAFT - REVISED 01/15/16</a:t>
            </a:r>
          </a:p>
        </p:txBody>
      </p:sp>
      <p:sp>
        <p:nvSpPr>
          <p:cNvPr id="4" name="Slide Number Placeholder 3"/>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349441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15284F"/>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15284F"/>
                </a:solidFill>
              </a:defRPr>
            </a:lvl1pPr>
            <a:lvl2pPr>
              <a:defRPr sz="2800">
                <a:solidFill>
                  <a:srgbClr val="15284F"/>
                </a:solidFill>
              </a:defRPr>
            </a:lvl2pPr>
            <a:lvl3pPr>
              <a:defRPr sz="2400">
                <a:solidFill>
                  <a:srgbClr val="15284F"/>
                </a:solidFill>
              </a:defRPr>
            </a:lvl3pPr>
            <a:lvl4pPr>
              <a:defRPr sz="2000">
                <a:solidFill>
                  <a:srgbClr val="15284F"/>
                </a:solidFill>
              </a:defRPr>
            </a:lvl4pPr>
            <a:lvl5pPr>
              <a:defRPr sz="2000">
                <a:solidFill>
                  <a:srgbClr val="15284F"/>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15284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92C589-E30F-4587-ACC0-02D56AD4CAF7}" type="datetime1">
              <a:rPr lang="en-US" smtClean="0"/>
              <a:t>4/15/26</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259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5284F"/>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15284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90FBD7-A0A0-471D-A32F-958F03CC98FE}" type="datetime1">
              <a:rPr lang="en-US" smtClean="0"/>
              <a:t>4/15/26</a:t>
            </a:fld>
            <a:endParaRPr lang="en-US" dirty="0"/>
          </a:p>
        </p:txBody>
      </p:sp>
      <p:sp>
        <p:nvSpPr>
          <p:cNvPr id="6" name="Footer Placeholder 5"/>
          <p:cNvSpPr>
            <a:spLocks noGrp="1"/>
          </p:cNvSpPr>
          <p:nvPr>
            <p:ph type="ftr" sz="quarter" idx="11"/>
          </p:nvPr>
        </p:nvSpPr>
        <p:spPr/>
        <p:txBody>
          <a:bodyPr/>
          <a:lstStyle/>
          <a:p>
            <a:r>
              <a:rPr lang="en-US" dirty="0"/>
              <a:t>DRAFT - REVISED 01/15/16</a:t>
            </a:r>
          </a:p>
        </p:txBody>
      </p:sp>
      <p:sp>
        <p:nvSpPr>
          <p:cNvPr id="7" name="Slide Number Placeholder 6"/>
          <p:cNvSpPr>
            <a:spLocks noGrp="1"/>
          </p:cNvSpPr>
          <p:nvPr>
            <p:ph type="sldNum" sz="quarter" idx="12"/>
          </p:nvPr>
        </p:nvSpPr>
        <p:spPr/>
        <p:txBody>
          <a:bodyPr/>
          <a:lstStyle/>
          <a:p>
            <a:fld id="{8F70A505-82C7-DF49-8AED-DCB7ED54510D}" type="slidenum">
              <a:rPr lang="en-US" smtClean="0"/>
              <a:t>‹#›</a:t>
            </a:fld>
            <a:endParaRPr lang="en-US" dirty="0"/>
          </a:p>
        </p:txBody>
      </p:sp>
    </p:spTree>
    <p:extLst>
      <p:ext uri="{BB962C8B-B14F-4D97-AF65-F5344CB8AC3E}">
        <p14:creationId xmlns:p14="http://schemas.microsoft.com/office/powerpoint/2010/main" val="97743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600">
                <a:solidFill>
                  <a:srgbClr val="15284F"/>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166019"/>
            <a:ext cx="8229600" cy="4525963"/>
          </a:xfrm>
        </p:spPr>
        <p:txBody>
          <a:bodyPr vert="eaVert"/>
          <a:lstStyle>
            <a:lvl1pPr>
              <a:defRPr>
                <a:solidFill>
                  <a:srgbClr val="15284F"/>
                </a:solidFill>
              </a:defRPr>
            </a:lvl1pPr>
            <a:lvl2pPr>
              <a:defRPr>
                <a:solidFill>
                  <a:srgbClr val="15284F"/>
                </a:solidFill>
              </a:defRPr>
            </a:lvl2pPr>
            <a:lvl3pPr>
              <a:defRPr>
                <a:solidFill>
                  <a:srgbClr val="15284F"/>
                </a:solidFill>
              </a:defRPr>
            </a:lvl3pPr>
            <a:lvl4pPr>
              <a:defRPr>
                <a:solidFill>
                  <a:srgbClr val="15284F"/>
                </a:solidFill>
              </a:defRPr>
            </a:lvl4pPr>
            <a:lvl5pPr>
              <a:defRPr>
                <a:solidFill>
                  <a:srgbClr val="1528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E2F903A-57F5-4C44-824D-A9CA0EE46318}" type="datetime1">
              <a:rPr lang="en-US" smtClean="0"/>
              <a:t>4/15/26</a:t>
            </a:fld>
            <a:endParaRPr lang="en-US" dirty="0"/>
          </a:p>
        </p:txBody>
      </p:sp>
      <p:sp>
        <p:nvSpPr>
          <p:cNvPr id="5" name="Footer Placeholder 4"/>
          <p:cNvSpPr>
            <a:spLocks noGrp="1"/>
          </p:cNvSpPr>
          <p:nvPr>
            <p:ph type="ftr" sz="quarter" idx="11"/>
          </p:nvPr>
        </p:nvSpPr>
        <p:spPr/>
        <p:txBody>
          <a:bodyPr/>
          <a:lstStyle/>
          <a:p>
            <a:r>
              <a:rPr lang="en-US" dirty="0"/>
              <a:t>DRAFT - REVISED 01/15/16</a:t>
            </a:r>
          </a:p>
        </p:txBody>
      </p:sp>
      <p:sp>
        <p:nvSpPr>
          <p:cNvPr id="6" name="Slide Number Placeholder 5"/>
          <p:cNvSpPr>
            <a:spLocks noGrp="1"/>
          </p:cNvSpPr>
          <p:nvPr>
            <p:ph type="sldNum" sz="quarter" idx="12"/>
          </p:nvPr>
        </p:nvSpPr>
        <p:spPr/>
        <p:txBody>
          <a:bodyPr/>
          <a:lstStyle/>
          <a:p>
            <a:fld id="{8F70A505-82C7-DF49-8AED-DCB7ED54510D}" type="slidenum">
              <a:rPr lang="en-US" smtClean="0"/>
              <a:t>‹#›</a:t>
            </a:fld>
            <a:endParaRPr lang="en-US" dirty="0"/>
          </a:p>
        </p:txBody>
      </p:sp>
      <p:cxnSp>
        <p:nvCxnSpPr>
          <p:cNvPr id="7" name="Straight Connector 6"/>
          <p:cNvCxnSpPr/>
          <p:nvPr userDrawn="1"/>
        </p:nvCxnSpPr>
        <p:spPr bwMode="auto">
          <a:xfrm>
            <a:off x="457200" y="990600"/>
            <a:ext cx="8229600" cy="0"/>
          </a:xfrm>
          <a:prstGeom prst="line">
            <a:avLst/>
          </a:prstGeom>
          <a:solidFill>
            <a:schemeClr val="accent1"/>
          </a:solidFill>
          <a:ln w="44450" cap="flat" cmpd="sng" algn="ctr">
            <a:solidFill>
              <a:srgbClr val="326A96"/>
            </a:solidFill>
            <a:prstDash val="solid"/>
            <a:round/>
            <a:headEnd type="none" w="med" len="med"/>
            <a:tailEnd type="none" w="med" len="med"/>
          </a:ln>
          <a:effectLst/>
        </p:spPr>
      </p:cxnSp>
    </p:spTree>
    <p:extLst>
      <p:ext uri="{BB962C8B-B14F-4D97-AF65-F5344CB8AC3E}">
        <p14:creationId xmlns:p14="http://schemas.microsoft.com/office/powerpoint/2010/main" val="259294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5FE89-F0FC-464A-823F-EF08733B87F6}" type="datetime1">
              <a:rPr lang="en-US" smtClean="0"/>
              <a:t>4/15/26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DRAFT - REVISED 01/15/16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0A505-82C7-DF49-8AED-DCB7ED54510D}" type="slidenum">
              <a:rPr lang="en-US" smtClean="0"/>
              <a:t>‹#›</a:t>
            </a:fld>
            <a:endParaRPr lang="en-US" dirty="0"/>
          </a:p>
        </p:txBody>
      </p:sp>
    </p:spTree>
    <p:extLst>
      <p:ext uri="{BB962C8B-B14F-4D97-AF65-F5344CB8AC3E}">
        <p14:creationId xmlns:p14="http://schemas.microsoft.com/office/powerpoint/2010/main" val="1968024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microsoft.com/office/2017/04/relationships/track" Target="../media/track1.vtt"/></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microsoft.com/office/2017/04/relationships/track" Target="../media/track10.vtt"/><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microsoft.com/office/2017/04/relationships/track" Target="../media/track11.vtt"/><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microsoft.com/office/2017/04/relationships/track" Target="../media/track12.vtt"/><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microsoft.com/office/2017/04/relationships/track" Target="../media/track13.vtt"/><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microsoft.com/office/2017/04/relationships/track" Target="../media/track14.vtt"/><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microsoft.com/office/2017/04/relationships/track" Target="../media/track15.vtt"/><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microsoft.com/office/2017/04/relationships/track" Target="../media/track16.vtt"/><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microsoft.com/office/2017/04/relationships/track" Target="../media/track17.vtt"/><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microsoft.com/office/2017/04/relationships/track" Target="../media/track18.vtt"/><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microsoft.com/office/2017/04/relationships/track" Target="../media/track19.vtt"/><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microsoft.com/office/2017/04/relationships/track" Target="../media/track2.vtt"/></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microsoft.com/office/2017/04/relationships/track" Target="../media/track20.vtt"/><Relationship Id="rId4" Type="http://schemas.openxmlformats.org/officeDocument/2006/relationships/hyperlink" Target="http://hr.umich.edu/retirement-savings-plan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microsoft.com/office/2017/04/relationships/track" Target="../media/track3.vtt"/></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microsoft.com/office/2017/04/relationships/track" Target="../media/track4.vtt"/></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microsoft.com/office/2017/04/relationships/track" Target="../media/track5.vtt"/></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microsoft.com/office/2017/04/relationships/track" Target="../media/track6.vtt"/></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microsoft.com/office/2017/04/relationships/track" Target="../media/track7.vtt"/></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microsoft.com/office/2017/04/relationships/track" Target="../media/track8.vtt"/></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microsoft.com/office/2017/04/relationships/track" Target="../media/track9.vtt"/><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B1A1-2CD0-B598-5F4A-77CB7CF3E61E}"/>
              </a:ext>
            </a:extLst>
          </p:cNvPr>
          <p:cNvSpPr>
            <a:spLocks noGrp="1"/>
          </p:cNvSpPr>
          <p:nvPr>
            <p:ph type="title"/>
          </p:nvPr>
        </p:nvSpPr>
        <p:spPr/>
        <p:txBody>
          <a:bodyPr/>
          <a:lstStyle/>
          <a:p>
            <a:r>
              <a:rPr lang="en-US" dirty="0"/>
              <a:t>SECURE 2.0 Roth Mandate</a:t>
            </a:r>
          </a:p>
        </p:txBody>
      </p:sp>
      <p:sp>
        <p:nvSpPr>
          <p:cNvPr id="3" name="Content Placeholder 2">
            <a:extLst>
              <a:ext uri="{FF2B5EF4-FFF2-40B4-BE49-F238E27FC236}">
                <a16:creationId xmlns:a16="http://schemas.microsoft.com/office/drawing/2014/main" id="{E78F40A0-E317-C18B-E787-D42B288EC8AF}"/>
              </a:ext>
            </a:extLst>
          </p:cNvPr>
          <p:cNvSpPr>
            <a:spLocks noGrp="1"/>
          </p:cNvSpPr>
          <p:nvPr>
            <p:ph idx="1"/>
          </p:nvPr>
        </p:nvSpPr>
        <p:spPr/>
        <p:txBody>
          <a:bodyPr>
            <a:normAutofit/>
          </a:bodyPr>
          <a:lstStyle/>
          <a:p>
            <a:pPr marL="0" indent="0" algn="ctr">
              <a:lnSpc>
                <a:spcPct val="200000"/>
              </a:lnSpc>
              <a:spcBef>
                <a:spcPts val="0"/>
              </a:spcBef>
              <a:buNone/>
            </a:pPr>
            <a:r>
              <a:rPr lang="en-US" sz="3600" b="1" dirty="0"/>
              <a:t>How to Add the </a:t>
            </a:r>
          </a:p>
          <a:p>
            <a:pPr marL="0" indent="0" algn="ctr">
              <a:lnSpc>
                <a:spcPct val="200000"/>
              </a:lnSpc>
              <a:spcBef>
                <a:spcPts val="0"/>
              </a:spcBef>
              <a:buNone/>
            </a:pPr>
            <a:r>
              <a:rPr lang="en-US" sz="3600" b="1" dirty="0"/>
              <a:t>SECURE 2.0 Act Roth Contributions</a:t>
            </a:r>
          </a:p>
        </p:txBody>
      </p:sp>
      <p:sp>
        <p:nvSpPr>
          <p:cNvPr id="4" name="Slide Number Placeholder 3">
            <a:extLst>
              <a:ext uri="{FF2B5EF4-FFF2-40B4-BE49-F238E27FC236}">
                <a16:creationId xmlns:a16="http://schemas.microsoft.com/office/drawing/2014/main" id="{4DCB5F60-F6B6-EEAB-C62B-FBBEE761603F}"/>
              </a:ext>
            </a:extLst>
          </p:cNvPr>
          <p:cNvSpPr>
            <a:spLocks noGrp="1"/>
          </p:cNvSpPr>
          <p:nvPr>
            <p:ph type="sldNum" sz="quarter" idx="12"/>
          </p:nvPr>
        </p:nvSpPr>
        <p:spPr/>
        <p:txBody>
          <a:bodyPr/>
          <a:lstStyle/>
          <a:p>
            <a:fld id="{8F70A505-82C7-DF49-8AED-DCB7ED54510D}" type="slidenum">
              <a:rPr lang="en-US" smtClean="0"/>
              <a:t>1</a:t>
            </a:fld>
            <a:endParaRPr lang="en-US" dirty="0"/>
          </a:p>
        </p:txBody>
      </p:sp>
      <p:pic>
        <p:nvPicPr>
          <p:cNvPr id="12" name="Audio 11" descr="symbol of a speaker and sound">
            <a:hlinkClick r:id="" action="ppaction://media"/>
            <a:extLst>
              <a:ext uri="{FF2B5EF4-FFF2-40B4-BE49-F238E27FC236}">
                <a16:creationId xmlns:a16="http://schemas.microsoft.com/office/drawing/2014/main" id="{CD431BA4-8758-4F97-74E0-25500BB20D2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99A3755-EBD8-BE4A-B0FC-5934EDA8CB64}"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75427506"/>
      </p:ext>
    </p:extLst>
  </p:cSld>
  <p:clrMapOvr>
    <a:masterClrMapping/>
  </p:clrMapOvr>
  <mc:AlternateContent xmlns:mc="http://schemas.openxmlformats.org/markup-compatibility/2006" xmlns:p14="http://schemas.microsoft.com/office/powerpoint/2010/main">
    <mc:Choice Requires="p14">
      <p:transition spd="slow" p14:dur="2000" advTm="7751"/>
    </mc:Choice>
    <mc:Fallback xmlns="">
      <p:transition spd="slow" advTm="7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4E5B823-9064-465E-8F3F-33EB709F6538}"/>
              </a:ext>
            </a:extLst>
          </p:cNvPr>
          <p:cNvSpPr>
            <a:spLocks noGrp="1"/>
          </p:cNvSpPr>
          <p:nvPr>
            <p:ph type="title"/>
          </p:nvPr>
        </p:nvSpPr>
        <p:spPr>
          <a:xfrm>
            <a:off x="457200" y="274638"/>
            <a:ext cx="8229600" cy="715962"/>
          </a:xfrm>
        </p:spPr>
        <p:txBody>
          <a:bodyPr>
            <a:normAutofit/>
          </a:bodyPr>
          <a:lstStyle/>
          <a:p>
            <a:r>
              <a:rPr lang="en-US" sz="2800" b="1" dirty="0"/>
              <a:t>Retirement Plan Election Page</a:t>
            </a:r>
          </a:p>
        </p:txBody>
      </p:sp>
      <p:pic>
        <p:nvPicPr>
          <p:cNvPr id="5" name="Content Placeholder 4" descr="A screenshot of a computer">
            <a:extLst>
              <a:ext uri="{FF2B5EF4-FFF2-40B4-BE49-F238E27FC236}">
                <a16:creationId xmlns:a16="http://schemas.microsoft.com/office/drawing/2014/main" id="{CA9C55B2-6535-67FE-F242-8752DCBC2F2A}"/>
              </a:ext>
            </a:extLst>
          </p:cNvPr>
          <p:cNvPicPr>
            <a:picLocks noGrp="1" noChangeAspect="1"/>
          </p:cNvPicPr>
          <p:nvPr>
            <p:ph idx="1"/>
          </p:nvPr>
        </p:nvPicPr>
        <p:blipFill>
          <a:blip r:embed="rId4"/>
          <a:stretch>
            <a:fillRect/>
          </a:stretch>
        </p:blipFill>
        <p:spPr>
          <a:xfrm>
            <a:off x="457200" y="1978534"/>
            <a:ext cx="8229600" cy="2900933"/>
          </a:xfrm>
          <a:prstGeom prst="rect">
            <a:avLst/>
          </a:prstGeom>
          <a:noFill/>
        </p:spPr>
      </p:pic>
      <p:sp>
        <p:nvSpPr>
          <p:cNvPr id="4" name="Slide Number Placeholder 3">
            <a:extLst>
              <a:ext uri="{FF2B5EF4-FFF2-40B4-BE49-F238E27FC236}">
                <a16:creationId xmlns:a16="http://schemas.microsoft.com/office/drawing/2014/main" id="{57F6C3F8-48E3-1DF1-AF9D-AD309A5C298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10</a:t>
            </a:fld>
            <a:endParaRPr lang="en-US"/>
          </a:p>
        </p:txBody>
      </p:sp>
      <p:pic>
        <p:nvPicPr>
          <p:cNvPr id="7" name="Audio 6" descr="Symbol of a speaker and sound">
            <a:hlinkClick r:id="" action="ppaction://media"/>
            <a:extLst>
              <a:ext uri="{FF2B5EF4-FFF2-40B4-BE49-F238E27FC236}">
                <a16:creationId xmlns:a16="http://schemas.microsoft.com/office/drawing/2014/main" id="{9F3892F1-C897-51DA-FBEE-A967CE95126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C0D6C11-3979-A949-BAE9-F67DFCCD89E3}"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4181252"/>
      </p:ext>
    </p:extLst>
  </p:cSld>
  <p:clrMapOvr>
    <a:masterClrMapping/>
  </p:clrMapOvr>
  <mc:AlternateContent xmlns:mc="http://schemas.openxmlformats.org/markup-compatibility/2006" xmlns:p14="http://schemas.microsoft.com/office/powerpoint/2010/main">
    <mc:Choice Requires="p14">
      <p:transition spd="slow" p14:dur="2000" advTm="8284"/>
    </mc:Choice>
    <mc:Fallback xmlns="">
      <p:transition spd="slow" advTm="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4E3F-FC9F-05EC-1894-4B98245C0B6C}"/>
              </a:ext>
            </a:extLst>
          </p:cNvPr>
          <p:cNvSpPr>
            <a:spLocks noGrp="1"/>
          </p:cNvSpPr>
          <p:nvPr>
            <p:ph type="title"/>
          </p:nvPr>
        </p:nvSpPr>
        <p:spPr>
          <a:xfrm>
            <a:off x="457200" y="274638"/>
            <a:ext cx="8229600" cy="715962"/>
          </a:xfrm>
        </p:spPr>
        <p:txBody>
          <a:bodyPr anchor="ctr">
            <a:normAutofit/>
          </a:bodyPr>
          <a:lstStyle/>
          <a:p>
            <a:r>
              <a:rPr lang="en-US" sz="2800" b="1" dirty="0"/>
              <a:t>Page Down to the Enrollment Tiles</a:t>
            </a:r>
          </a:p>
        </p:txBody>
      </p:sp>
      <p:pic>
        <p:nvPicPr>
          <p:cNvPr id="5" name="Content Placeholder 4" descr="A close-up of a card">
            <a:extLst>
              <a:ext uri="{FF2B5EF4-FFF2-40B4-BE49-F238E27FC236}">
                <a16:creationId xmlns:a16="http://schemas.microsoft.com/office/drawing/2014/main" id="{78407769-1B3C-0531-B4E1-09CFFB60540F}"/>
              </a:ext>
            </a:extLst>
          </p:cNvPr>
          <p:cNvPicPr>
            <a:picLocks noGrp="1" noChangeAspect="1"/>
          </p:cNvPicPr>
          <p:nvPr>
            <p:ph idx="1"/>
          </p:nvPr>
        </p:nvPicPr>
        <p:blipFill>
          <a:blip r:embed="rId4"/>
          <a:stretch>
            <a:fillRect/>
          </a:stretch>
        </p:blipFill>
        <p:spPr>
          <a:xfrm>
            <a:off x="457200" y="1927098"/>
            <a:ext cx="8229600" cy="3003804"/>
          </a:xfrm>
          <a:prstGeom prst="rect">
            <a:avLst/>
          </a:prstGeom>
          <a:noFill/>
        </p:spPr>
      </p:pic>
      <p:sp>
        <p:nvSpPr>
          <p:cNvPr id="4" name="Slide Number Placeholder 3">
            <a:extLst>
              <a:ext uri="{FF2B5EF4-FFF2-40B4-BE49-F238E27FC236}">
                <a16:creationId xmlns:a16="http://schemas.microsoft.com/office/drawing/2014/main" id="{7CB66EC4-8D22-9936-8455-468C9126BE22}"/>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11</a:t>
            </a:fld>
            <a:endParaRPr lang="en-US"/>
          </a:p>
        </p:txBody>
      </p:sp>
      <p:pic>
        <p:nvPicPr>
          <p:cNvPr id="8" name="Audio 7" descr="Symbol of a speaker and sound">
            <a:hlinkClick r:id="" action="ppaction://media"/>
            <a:extLst>
              <a:ext uri="{FF2B5EF4-FFF2-40B4-BE49-F238E27FC236}">
                <a16:creationId xmlns:a16="http://schemas.microsoft.com/office/drawing/2014/main" id="{9161BAFA-ABF1-DA93-F121-5694105E782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AEC565A-841A-F945-81DF-DCE80570718E}"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13542324"/>
      </p:ext>
    </p:extLst>
  </p:cSld>
  <p:clrMapOvr>
    <a:masterClrMapping/>
  </p:clrMapOvr>
  <mc:AlternateContent xmlns:mc="http://schemas.openxmlformats.org/markup-compatibility/2006" xmlns:p14="http://schemas.microsoft.com/office/powerpoint/2010/main">
    <mc:Choice Requires="p14">
      <p:transition spd="slow" p14:dur="2000" advTm="12140"/>
    </mc:Choice>
    <mc:Fallback xmlns="">
      <p:transition spd="slow" advTm="1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2D731AA-9ABB-02A1-45DD-0E25110F320A}"/>
              </a:ext>
            </a:extLst>
          </p:cNvPr>
          <p:cNvSpPr>
            <a:spLocks noGrp="1"/>
          </p:cNvSpPr>
          <p:nvPr>
            <p:ph type="title"/>
          </p:nvPr>
        </p:nvSpPr>
        <p:spPr>
          <a:xfrm>
            <a:off x="457200" y="274638"/>
            <a:ext cx="8229600" cy="715962"/>
          </a:xfrm>
        </p:spPr>
        <p:txBody>
          <a:bodyPr>
            <a:normAutofit/>
          </a:bodyPr>
          <a:lstStyle/>
          <a:p>
            <a:r>
              <a:rPr lang="en-US" sz="2400" b="1" dirty="0"/>
              <a:t>Page Down to View SECURE 2.0 Act Contributions</a:t>
            </a:r>
          </a:p>
        </p:txBody>
      </p:sp>
      <p:pic>
        <p:nvPicPr>
          <p:cNvPr id="6" name="Content Placeholder 5" descr="A screenshot of a computer screen">
            <a:extLst>
              <a:ext uri="{FF2B5EF4-FFF2-40B4-BE49-F238E27FC236}">
                <a16:creationId xmlns:a16="http://schemas.microsoft.com/office/drawing/2014/main" id="{F43766A0-4270-A187-442E-D30030CC450B}"/>
              </a:ext>
            </a:extLst>
          </p:cNvPr>
          <p:cNvPicPr>
            <a:picLocks noGrp="1" noChangeAspect="1"/>
          </p:cNvPicPr>
          <p:nvPr>
            <p:ph idx="1"/>
          </p:nvPr>
        </p:nvPicPr>
        <p:blipFill>
          <a:blip r:embed="rId4"/>
          <a:stretch>
            <a:fillRect/>
          </a:stretch>
        </p:blipFill>
        <p:spPr>
          <a:xfrm>
            <a:off x="457200" y="1186435"/>
            <a:ext cx="8229600" cy="4485130"/>
          </a:xfrm>
          <a:noFill/>
        </p:spPr>
      </p:pic>
      <p:sp>
        <p:nvSpPr>
          <p:cNvPr id="4" name="Slide Number Placeholder 3">
            <a:extLst>
              <a:ext uri="{FF2B5EF4-FFF2-40B4-BE49-F238E27FC236}">
                <a16:creationId xmlns:a16="http://schemas.microsoft.com/office/drawing/2014/main" id="{33012AFD-1D70-C9E2-9414-95C32CA810DC}"/>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12</a:t>
            </a:fld>
            <a:endParaRPr lang="en-US"/>
          </a:p>
        </p:txBody>
      </p:sp>
      <p:pic>
        <p:nvPicPr>
          <p:cNvPr id="5" name="Audio 4" descr="Symbol of a speaker and sound">
            <a:hlinkClick r:id="" action="ppaction://media"/>
            <a:extLst>
              <a:ext uri="{FF2B5EF4-FFF2-40B4-BE49-F238E27FC236}">
                <a16:creationId xmlns:a16="http://schemas.microsoft.com/office/drawing/2014/main" id="{82EAD582-98B4-C367-89E3-7F9689B6C6C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7F0E6D5-6C2F-C843-9A2F-9EE9BF49F88B}"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34705968"/>
      </p:ext>
    </p:extLst>
  </p:cSld>
  <p:clrMapOvr>
    <a:masterClrMapping/>
  </p:clrMapOvr>
  <mc:AlternateContent xmlns:mc="http://schemas.openxmlformats.org/markup-compatibility/2006" xmlns:p14="http://schemas.microsoft.com/office/powerpoint/2010/main">
    <mc:Choice Requires="p14">
      <p:transition spd="slow" p14:dur="2000" advTm="17735"/>
    </mc:Choice>
    <mc:Fallback xmlns="">
      <p:transition spd="slow" advTm="1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8F5FCA6-50F5-EEF1-F875-E046EF6D6915}"/>
              </a:ext>
            </a:extLst>
          </p:cNvPr>
          <p:cNvSpPr>
            <a:spLocks noGrp="1"/>
          </p:cNvSpPr>
          <p:nvPr>
            <p:ph type="title"/>
          </p:nvPr>
        </p:nvSpPr>
        <p:spPr>
          <a:xfrm>
            <a:off x="457200" y="274638"/>
            <a:ext cx="8229600" cy="715962"/>
          </a:xfrm>
        </p:spPr>
        <p:txBody>
          <a:bodyPr>
            <a:normAutofit/>
          </a:bodyPr>
          <a:lstStyle/>
          <a:p>
            <a:r>
              <a:rPr lang="en-US" sz="3200" b="1" dirty="0"/>
              <a:t>Choose “Select” to Enter Your Contribution</a:t>
            </a:r>
          </a:p>
        </p:txBody>
      </p:sp>
      <p:pic>
        <p:nvPicPr>
          <p:cNvPr id="6" name="Content Placeholder 5" descr="A screenshot of a computer screen">
            <a:extLst>
              <a:ext uri="{FF2B5EF4-FFF2-40B4-BE49-F238E27FC236}">
                <a16:creationId xmlns:a16="http://schemas.microsoft.com/office/drawing/2014/main" id="{88943D59-E4B8-4496-C761-71367A0FC077}"/>
              </a:ext>
            </a:extLst>
          </p:cNvPr>
          <p:cNvPicPr>
            <a:picLocks noGrp="1" noChangeAspect="1"/>
          </p:cNvPicPr>
          <p:nvPr>
            <p:ph idx="1"/>
          </p:nvPr>
        </p:nvPicPr>
        <p:blipFill>
          <a:blip r:embed="rId4"/>
          <a:stretch>
            <a:fillRect/>
          </a:stretch>
        </p:blipFill>
        <p:spPr>
          <a:xfrm>
            <a:off x="457200" y="1875664"/>
            <a:ext cx="8229600" cy="3106672"/>
          </a:xfrm>
          <a:noFill/>
        </p:spPr>
      </p:pic>
      <p:sp>
        <p:nvSpPr>
          <p:cNvPr id="4" name="Slide Number Placeholder 3">
            <a:extLst>
              <a:ext uri="{FF2B5EF4-FFF2-40B4-BE49-F238E27FC236}">
                <a16:creationId xmlns:a16="http://schemas.microsoft.com/office/drawing/2014/main" id="{244FF2FA-3994-AA8B-EFE0-7F9021867540}"/>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13</a:t>
            </a:fld>
            <a:endParaRPr lang="en-US"/>
          </a:p>
        </p:txBody>
      </p:sp>
      <p:pic>
        <p:nvPicPr>
          <p:cNvPr id="7" name="Audio 6" descr="Symbol of a speaker and sound">
            <a:hlinkClick r:id="" action="ppaction://media"/>
            <a:extLst>
              <a:ext uri="{FF2B5EF4-FFF2-40B4-BE49-F238E27FC236}">
                <a16:creationId xmlns:a16="http://schemas.microsoft.com/office/drawing/2014/main" id="{29DF614E-D3FB-2423-B532-F897659C2EB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B45EB21-822B-B946-9C2C-E732D0AD5E04}"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4721987"/>
      </p:ext>
    </p:extLst>
  </p:cSld>
  <p:clrMapOvr>
    <a:masterClrMapping/>
  </p:clrMapOvr>
  <mc:AlternateContent xmlns:mc="http://schemas.openxmlformats.org/markup-compatibility/2006" xmlns:p14="http://schemas.microsoft.com/office/powerpoint/2010/main">
    <mc:Choice Requires="p14">
      <p:transition spd="slow" p14:dur="2000" advTm="12216"/>
    </mc:Choice>
    <mc:Fallback xmlns="">
      <p:transition spd="slow" advTm="1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FBBD23-F5EE-6241-E288-8AC523E4D54F}"/>
              </a:ext>
            </a:extLst>
          </p:cNvPr>
          <p:cNvSpPr>
            <a:spLocks noGrp="1"/>
          </p:cNvSpPr>
          <p:nvPr>
            <p:ph type="title"/>
          </p:nvPr>
        </p:nvSpPr>
        <p:spPr>
          <a:xfrm>
            <a:off x="457200" y="274638"/>
            <a:ext cx="8229600" cy="715962"/>
          </a:xfrm>
        </p:spPr>
        <p:txBody>
          <a:bodyPr>
            <a:normAutofit/>
          </a:bodyPr>
          <a:lstStyle/>
          <a:p>
            <a:r>
              <a:rPr lang="en-US" sz="2800" b="1" dirty="0"/>
              <a:t>Enter Amount and Vendor Allocation</a:t>
            </a:r>
          </a:p>
        </p:txBody>
      </p:sp>
      <p:pic>
        <p:nvPicPr>
          <p:cNvPr id="6" name="Content Placeholder 5" descr="A screenshot of a computer screen">
            <a:extLst>
              <a:ext uri="{FF2B5EF4-FFF2-40B4-BE49-F238E27FC236}">
                <a16:creationId xmlns:a16="http://schemas.microsoft.com/office/drawing/2014/main" id="{F5EF2E53-4D43-B887-4E0D-C469F269D56D}"/>
              </a:ext>
            </a:extLst>
          </p:cNvPr>
          <p:cNvPicPr>
            <a:picLocks noGrp="1" noChangeAspect="1"/>
          </p:cNvPicPr>
          <p:nvPr>
            <p:ph idx="1"/>
          </p:nvPr>
        </p:nvPicPr>
        <p:blipFill>
          <a:blip r:embed="rId4"/>
          <a:stretch>
            <a:fillRect/>
          </a:stretch>
        </p:blipFill>
        <p:spPr>
          <a:xfrm>
            <a:off x="1169020" y="1166019"/>
            <a:ext cx="7118406" cy="4733740"/>
          </a:xfrm>
          <a:noFill/>
        </p:spPr>
      </p:pic>
      <p:sp>
        <p:nvSpPr>
          <p:cNvPr id="4" name="Slide Number Placeholder 3">
            <a:extLst>
              <a:ext uri="{FF2B5EF4-FFF2-40B4-BE49-F238E27FC236}">
                <a16:creationId xmlns:a16="http://schemas.microsoft.com/office/drawing/2014/main" id="{E412D66C-2569-2C8B-3C02-CDC72993069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14</a:t>
            </a:fld>
            <a:endParaRPr lang="en-US"/>
          </a:p>
        </p:txBody>
      </p:sp>
      <p:pic>
        <p:nvPicPr>
          <p:cNvPr id="7" name="Audio 6" descr="Symbol of a speaker and sound">
            <a:hlinkClick r:id="" action="ppaction://media"/>
            <a:extLst>
              <a:ext uri="{FF2B5EF4-FFF2-40B4-BE49-F238E27FC236}">
                <a16:creationId xmlns:a16="http://schemas.microsoft.com/office/drawing/2014/main" id="{76A367C1-6AD3-D0A7-8D04-950DB812612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BE0611F-B34B-CD43-BE46-293F66747AAC}"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09005466"/>
      </p:ext>
    </p:extLst>
  </p:cSld>
  <p:clrMapOvr>
    <a:masterClrMapping/>
  </p:clrMapOvr>
  <mc:AlternateContent xmlns:mc="http://schemas.openxmlformats.org/markup-compatibility/2006" xmlns:p14="http://schemas.microsoft.com/office/powerpoint/2010/main">
    <mc:Choice Requires="p14">
      <p:transition spd="slow" p14:dur="2000" advTm="24991"/>
    </mc:Choice>
    <mc:Fallback xmlns="">
      <p:transition spd="slow" advTm="2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C54DE5B-961F-0515-176C-CDABBC422E24}"/>
              </a:ext>
            </a:extLst>
          </p:cNvPr>
          <p:cNvSpPr>
            <a:spLocks noGrp="1"/>
          </p:cNvSpPr>
          <p:nvPr>
            <p:ph type="title"/>
          </p:nvPr>
        </p:nvSpPr>
        <p:spPr>
          <a:xfrm>
            <a:off x="457200" y="274638"/>
            <a:ext cx="8229600" cy="715962"/>
          </a:xfrm>
        </p:spPr>
        <p:txBody>
          <a:bodyPr>
            <a:normAutofit/>
          </a:bodyPr>
          <a:lstStyle/>
          <a:p>
            <a:r>
              <a:rPr lang="en-US" sz="2800" b="1" dirty="0"/>
              <a:t>Page up and select “Save”</a:t>
            </a:r>
          </a:p>
        </p:txBody>
      </p:sp>
      <p:pic>
        <p:nvPicPr>
          <p:cNvPr id="6" name="Content Placeholder 5" descr="A screenshot of a computer&#10;&#10;">
            <a:extLst>
              <a:ext uri="{FF2B5EF4-FFF2-40B4-BE49-F238E27FC236}">
                <a16:creationId xmlns:a16="http://schemas.microsoft.com/office/drawing/2014/main" id="{21A7F4CC-60E5-A96D-FA52-6725FACD2450}"/>
              </a:ext>
            </a:extLst>
          </p:cNvPr>
          <p:cNvPicPr>
            <a:picLocks noGrp="1" noChangeAspect="1"/>
          </p:cNvPicPr>
          <p:nvPr>
            <p:ph idx="1"/>
          </p:nvPr>
        </p:nvPicPr>
        <p:blipFill>
          <a:blip r:embed="rId4"/>
          <a:stretch>
            <a:fillRect/>
          </a:stretch>
        </p:blipFill>
        <p:spPr>
          <a:xfrm>
            <a:off x="457200" y="1279018"/>
            <a:ext cx="8229600" cy="4299964"/>
          </a:xfrm>
          <a:noFill/>
        </p:spPr>
      </p:pic>
      <p:sp>
        <p:nvSpPr>
          <p:cNvPr id="4" name="Slide Number Placeholder 3">
            <a:extLst>
              <a:ext uri="{FF2B5EF4-FFF2-40B4-BE49-F238E27FC236}">
                <a16:creationId xmlns:a16="http://schemas.microsoft.com/office/drawing/2014/main" id="{E7788B69-2B90-7671-8049-19A4178709C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15</a:t>
            </a:fld>
            <a:endParaRPr lang="en-US"/>
          </a:p>
        </p:txBody>
      </p:sp>
      <p:pic>
        <p:nvPicPr>
          <p:cNvPr id="12" name="Audio 11" descr="A grey and white sound icon&#10;&#10;">
            <a:hlinkClick r:id="" action="ppaction://media"/>
            <a:extLst>
              <a:ext uri="{FF2B5EF4-FFF2-40B4-BE49-F238E27FC236}">
                <a16:creationId xmlns:a16="http://schemas.microsoft.com/office/drawing/2014/main" id="{5FF83575-9DBD-AB79-46D7-4845F5D1E23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D7E4D88-D24C-834F-A2F0-16A1B1595DF3}"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00923474"/>
      </p:ext>
    </p:extLst>
  </p:cSld>
  <p:clrMapOvr>
    <a:masterClrMapping/>
  </p:clrMapOvr>
  <mc:AlternateContent xmlns:mc="http://schemas.openxmlformats.org/markup-compatibility/2006" xmlns:p14="http://schemas.microsoft.com/office/powerpoint/2010/main">
    <mc:Choice Requires="p14">
      <p:transition spd="slow" p14:dur="2000" advTm="15884"/>
    </mc:Choice>
    <mc:Fallback xmlns="">
      <p:transition spd="slow" advTm="1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28229-62F9-94BB-CECE-FD19BC128239}"/>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67A8B49-0449-B387-0809-66287532B625}"/>
              </a:ext>
            </a:extLst>
          </p:cNvPr>
          <p:cNvSpPr>
            <a:spLocks noGrp="1"/>
          </p:cNvSpPr>
          <p:nvPr>
            <p:ph type="title"/>
          </p:nvPr>
        </p:nvSpPr>
        <p:spPr>
          <a:xfrm>
            <a:off x="457200" y="274638"/>
            <a:ext cx="8229600" cy="715962"/>
          </a:xfrm>
        </p:spPr>
        <p:txBody>
          <a:bodyPr>
            <a:normAutofit/>
          </a:bodyPr>
          <a:lstStyle/>
          <a:p>
            <a:r>
              <a:rPr lang="en-US" sz="2800" b="1" dirty="0"/>
              <a:t>Go Back to Make Any Other Elections</a:t>
            </a:r>
          </a:p>
        </p:txBody>
      </p:sp>
      <p:pic>
        <p:nvPicPr>
          <p:cNvPr id="6" name="Content Placeholder 5" descr="A screenshot of a computer screen">
            <a:extLst>
              <a:ext uri="{FF2B5EF4-FFF2-40B4-BE49-F238E27FC236}">
                <a16:creationId xmlns:a16="http://schemas.microsoft.com/office/drawing/2014/main" id="{FA105177-534F-7097-27BE-29B9A7D7B8EA}"/>
              </a:ext>
            </a:extLst>
          </p:cNvPr>
          <p:cNvPicPr>
            <a:picLocks noGrp="1" noChangeAspect="1"/>
          </p:cNvPicPr>
          <p:nvPr>
            <p:ph idx="1"/>
          </p:nvPr>
        </p:nvPicPr>
        <p:blipFill>
          <a:blip r:embed="rId4"/>
          <a:stretch>
            <a:fillRect/>
          </a:stretch>
        </p:blipFill>
        <p:spPr>
          <a:xfrm>
            <a:off x="457200" y="1186435"/>
            <a:ext cx="8229600" cy="4485130"/>
          </a:xfrm>
          <a:noFill/>
        </p:spPr>
      </p:pic>
      <p:sp>
        <p:nvSpPr>
          <p:cNvPr id="4" name="Slide Number Placeholder 3">
            <a:extLst>
              <a:ext uri="{FF2B5EF4-FFF2-40B4-BE49-F238E27FC236}">
                <a16:creationId xmlns:a16="http://schemas.microsoft.com/office/drawing/2014/main" id="{EAF00E4B-6A8A-E0DA-457B-889772BEF59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16</a:t>
            </a:fld>
            <a:endParaRPr lang="en-US"/>
          </a:p>
        </p:txBody>
      </p:sp>
      <p:pic>
        <p:nvPicPr>
          <p:cNvPr id="16" name="Audio 15" descr="A grey and white sound icon&#10;">
            <a:hlinkClick r:id="" action="ppaction://media"/>
            <a:extLst>
              <a:ext uri="{FF2B5EF4-FFF2-40B4-BE49-F238E27FC236}">
                <a16:creationId xmlns:a16="http://schemas.microsoft.com/office/drawing/2014/main" id="{432D1AD8-1CBD-91CD-F2BD-45E6F60BDAB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BD67485-C160-674E-9C2B-D345163E172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60475795"/>
      </p:ext>
    </p:extLst>
  </p:cSld>
  <p:clrMapOvr>
    <a:masterClrMapping/>
  </p:clrMapOvr>
  <mc:AlternateContent xmlns:mc="http://schemas.openxmlformats.org/markup-compatibility/2006" xmlns:p14="http://schemas.microsoft.com/office/powerpoint/2010/main">
    <mc:Choice Requires="p14">
      <p:transition spd="slow" p14:dur="2000" advTm="48014"/>
    </mc:Choice>
    <mc:Fallback xmlns="">
      <p:transition spd="slow" advTm="4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F34CB43-55DE-63BF-F82F-E212EC040E42}"/>
              </a:ext>
            </a:extLst>
          </p:cNvPr>
          <p:cNvSpPr>
            <a:spLocks noGrp="1"/>
          </p:cNvSpPr>
          <p:nvPr>
            <p:ph type="title"/>
          </p:nvPr>
        </p:nvSpPr>
        <p:spPr>
          <a:xfrm>
            <a:off x="457200" y="274638"/>
            <a:ext cx="8229600" cy="715962"/>
          </a:xfrm>
        </p:spPr>
        <p:txBody>
          <a:bodyPr>
            <a:normAutofit/>
          </a:bodyPr>
          <a:lstStyle/>
          <a:p>
            <a:r>
              <a:rPr lang="en-US" sz="2800" b="1" dirty="0"/>
              <a:t>Confirm Election; Select “Finalize Elections”</a:t>
            </a:r>
          </a:p>
        </p:txBody>
      </p:sp>
      <p:pic>
        <p:nvPicPr>
          <p:cNvPr id="10" name="Content Placeholder 9" descr="A screenshot of a computer screen">
            <a:extLst>
              <a:ext uri="{FF2B5EF4-FFF2-40B4-BE49-F238E27FC236}">
                <a16:creationId xmlns:a16="http://schemas.microsoft.com/office/drawing/2014/main" id="{C28A7EE9-30A7-7EEB-3F3C-728F515CCDCE}"/>
              </a:ext>
            </a:extLst>
          </p:cNvPr>
          <p:cNvPicPr>
            <a:picLocks noGrp="1" noChangeAspect="1"/>
          </p:cNvPicPr>
          <p:nvPr>
            <p:ph idx="1"/>
          </p:nvPr>
        </p:nvPicPr>
        <p:blipFill>
          <a:blip r:embed="rId4"/>
          <a:stretch>
            <a:fillRect/>
          </a:stretch>
        </p:blipFill>
        <p:spPr>
          <a:xfrm>
            <a:off x="2592889" y="1015449"/>
            <a:ext cx="4133588" cy="5040964"/>
          </a:xfrm>
          <a:noFill/>
        </p:spPr>
      </p:pic>
      <p:sp>
        <p:nvSpPr>
          <p:cNvPr id="4" name="Slide Number Placeholder 3">
            <a:extLst>
              <a:ext uri="{FF2B5EF4-FFF2-40B4-BE49-F238E27FC236}">
                <a16:creationId xmlns:a16="http://schemas.microsoft.com/office/drawing/2014/main" id="{60AA3DFA-E517-B271-4508-F08F894B676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17</a:t>
            </a:fld>
            <a:endParaRPr lang="en-US"/>
          </a:p>
        </p:txBody>
      </p:sp>
      <p:pic>
        <p:nvPicPr>
          <p:cNvPr id="6" name="Audio 5" descr="A gray sound icon">
            <a:hlinkClick r:id="" action="ppaction://media"/>
            <a:extLst>
              <a:ext uri="{FF2B5EF4-FFF2-40B4-BE49-F238E27FC236}">
                <a16:creationId xmlns:a16="http://schemas.microsoft.com/office/drawing/2014/main" id="{ED0E7702-AD69-07A2-46B0-E5312F37EF9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97FC044-8BE7-5742-9DB2-7D9061D54801}"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6354463"/>
      </p:ext>
    </p:extLst>
  </p:cSld>
  <p:clrMapOvr>
    <a:masterClrMapping/>
  </p:clrMapOvr>
  <mc:AlternateContent xmlns:mc="http://schemas.openxmlformats.org/markup-compatibility/2006" xmlns:p14="http://schemas.microsoft.com/office/powerpoint/2010/main">
    <mc:Choice Requires="p14">
      <p:transition spd="slow" p14:dur="2000" advTm="18112"/>
    </mc:Choice>
    <mc:Fallback xmlns="">
      <p:transition spd="slow" advTm="1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625CF4-D0CC-778D-746E-E7008C5CC471}"/>
              </a:ext>
            </a:extLst>
          </p:cNvPr>
          <p:cNvSpPr>
            <a:spLocks noGrp="1"/>
          </p:cNvSpPr>
          <p:nvPr>
            <p:ph type="title"/>
          </p:nvPr>
        </p:nvSpPr>
        <p:spPr>
          <a:xfrm>
            <a:off x="457200" y="274638"/>
            <a:ext cx="8229600" cy="715962"/>
          </a:xfrm>
        </p:spPr>
        <p:txBody>
          <a:bodyPr>
            <a:normAutofit/>
          </a:bodyPr>
          <a:lstStyle/>
          <a:p>
            <a:r>
              <a:rPr lang="en-US" sz="2800" b="1" dirty="0"/>
              <a:t>Finally, select “Submit &amp; View </a:t>
            </a:r>
            <a:r>
              <a:rPr lang="en-US" sz="2800" b="1" dirty="0" err="1"/>
              <a:t>Stmt</a:t>
            </a:r>
            <a:r>
              <a:rPr lang="en-US" sz="2800" b="1" dirty="0"/>
              <a:t>”</a:t>
            </a:r>
          </a:p>
        </p:txBody>
      </p:sp>
      <p:pic>
        <p:nvPicPr>
          <p:cNvPr id="7" name="Content Placeholder 6" descr="A screenshot of a computer program">
            <a:extLst>
              <a:ext uri="{FF2B5EF4-FFF2-40B4-BE49-F238E27FC236}">
                <a16:creationId xmlns:a16="http://schemas.microsoft.com/office/drawing/2014/main" id="{E91D2E54-7CC7-3362-7D9D-FD4D43895FE4}"/>
              </a:ext>
            </a:extLst>
          </p:cNvPr>
          <p:cNvPicPr>
            <a:picLocks noGrp="1" noChangeAspect="1"/>
          </p:cNvPicPr>
          <p:nvPr>
            <p:ph idx="1"/>
          </p:nvPr>
        </p:nvPicPr>
        <p:blipFill>
          <a:blip r:embed="rId4"/>
          <a:stretch>
            <a:fillRect/>
          </a:stretch>
        </p:blipFill>
        <p:spPr>
          <a:xfrm>
            <a:off x="457200" y="1525906"/>
            <a:ext cx="8229600" cy="3806188"/>
          </a:xfrm>
          <a:noFill/>
        </p:spPr>
      </p:pic>
      <p:sp>
        <p:nvSpPr>
          <p:cNvPr id="4" name="Slide Number Placeholder 3">
            <a:extLst>
              <a:ext uri="{FF2B5EF4-FFF2-40B4-BE49-F238E27FC236}">
                <a16:creationId xmlns:a16="http://schemas.microsoft.com/office/drawing/2014/main" id="{77D75E93-3D94-7B55-5C1E-19BF62B642A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18</a:t>
            </a:fld>
            <a:endParaRPr lang="en-US"/>
          </a:p>
        </p:txBody>
      </p:sp>
      <p:pic>
        <p:nvPicPr>
          <p:cNvPr id="18" name="Audio 17" descr="A rectangle with the words Submit &amp; View Statement in it">
            <a:hlinkClick r:id="" action="ppaction://media"/>
            <a:extLst>
              <a:ext uri="{FF2B5EF4-FFF2-40B4-BE49-F238E27FC236}">
                <a16:creationId xmlns:a16="http://schemas.microsoft.com/office/drawing/2014/main" id="{7C3F5918-AE39-C1F5-3DAC-0017F343977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FB0B210-FEBF-5141-9781-31F6E1BC7397}"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1217552"/>
      </p:ext>
    </p:extLst>
  </p:cSld>
  <p:clrMapOvr>
    <a:masterClrMapping/>
  </p:clrMapOvr>
  <mc:AlternateContent xmlns:mc="http://schemas.openxmlformats.org/markup-compatibility/2006" xmlns:p14="http://schemas.microsoft.com/office/powerpoint/2010/main">
    <mc:Choice Requires="p14">
      <p:transition spd="slow" p14:dur="2000" advTm="19725"/>
    </mc:Choice>
    <mc:Fallback xmlns="">
      <p:transition spd="slow" advTm="1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34D6D9-AA39-067D-CDE7-D80EDB88EE56}"/>
              </a:ext>
            </a:extLst>
          </p:cNvPr>
          <p:cNvSpPr>
            <a:spLocks noGrp="1"/>
          </p:cNvSpPr>
          <p:nvPr>
            <p:ph type="title"/>
          </p:nvPr>
        </p:nvSpPr>
        <p:spPr>
          <a:xfrm>
            <a:off x="457200" y="274638"/>
            <a:ext cx="8229600" cy="715962"/>
          </a:xfrm>
        </p:spPr>
        <p:txBody>
          <a:bodyPr>
            <a:normAutofit/>
          </a:bodyPr>
          <a:lstStyle/>
          <a:p>
            <a:r>
              <a:rPr lang="en-US" sz="2800" b="1" dirty="0"/>
              <a:t>If you don’t see this, you didn’t finish it</a:t>
            </a:r>
          </a:p>
        </p:txBody>
      </p:sp>
      <p:pic>
        <p:nvPicPr>
          <p:cNvPr id="5" name="Content Placeholder 4" descr="A screenshot of a computer">
            <a:extLst>
              <a:ext uri="{FF2B5EF4-FFF2-40B4-BE49-F238E27FC236}">
                <a16:creationId xmlns:a16="http://schemas.microsoft.com/office/drawing/2014/main" id="{C6E59D5E-2303-D341-EFF3-FCB68B07EA00}"/>
              </a:ext>
            </a:extLst>
          </p:cNvPr>
          <p:cNvPicPr>
            <a:picLocks noGrp="1" noChangeAspect="1"/>
          </p:cNvPicPr>
          <p:nvPr>
            <p:ph idx="1"/>
          </p:nvPr>
        </p:nvPicPr>
        <p:blipFill>
          <a:blip r:embed="rId4"/>
          <a:stretch>
            <a:fillRect/>
          </a:stretch>
        </p:blipFill>
        <p:spPr>
          <a:xfrm>
            <a:off x="457200" y="1289305"/>
            <a:ext cx="8229600" cy="4279391"/>
          </a:xfrm>
          <a:prstGeom prst="rect">
            <a:avLst/>
          </a:prstGeom>
          <a:noFill/>
        </p:spPr>
      </p:pic>
      <p:sp>
        <p:nvSpPr>
          <p:cNvPr id="4" name="Slide Number Placeholder 3">
            <a:extLst>
              <a:ext uri="{FF2B5EF4-FFF2-40B4-BE49-F238E27FC236}">
                <a16:creationId xmlns:a16="http://schemas.microsoft.com/office/drawing/2014/main" id="{3F4305CC-AF3D-6A65-53BE-2013C62E5DE4}"/>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19</a:t>
            </a:fld>
            <a:endParaRPr lang="en-US"/>
          </a:p>
        </p:txBody>
      </p:sp>
      <p:pic>
        <p:nvPicPr>
          <p:cNvPr id="13" name="Audio 12" descr="A gray sound icon">
            <a:hlinkClick r:id="" action="ppaction://media"/>
            <a:extLst>
              <a:ext uri="{FF2B5EF4-FFF2-40B4-BE49-F238E27FC236}">
                <a16:creationId xmlns:a16="http://schemas.microsoft.com/office/drawing/2014/main" id="{9233025D-FD16-A5F0-7695-7DE84E9B19B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2215EF3-82D5-BA42-AFF1-886344BD4AAA}"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35937496"/>
      </p:ext>
    </p:extLst>
  </p:cSld>
  <p:clrMapOvr>
    <a:masterClrMapping/>
  </p:clrMapOvr>
  <mc:AlternateContent xmlns:mc="http://schemas.openxmlformats.org/markup-compatibility/2006" xmlns:p14="http://schemas.microsoft.com/office/powerpoint/2010/main">
    <mc:Choice Requires="p14">
      <p:transition spd="slow" p14:dur="2000" advTm="14664"/>
    </mc:Choice>
    <mc:Fallback xmlns="">
      <p:transition spd="slow" advTm="1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DE9761-B925-16D6-47EC-FF8610462A50}"/>
              </a:ext>
            </a:extLst>
          </p:cNvPr>
          <p:cNvSpPr>
            <a:spLocks noGrp="1"/>
          </p:cNvSpPr>
          <p:nvPr>
            <p:ph type="title"/>
          </p:nvPr>
        </p:nvSpPr>
        <p:spPr/>
        <p:txBody>
          <a:bodyPr/>
          <a:lstStyle/>
          <a:p>
            <a:r>
              <a:rPr lang="en-US" dirty="0"/>
              <a:t>What can you do? </a:t>
            </a:r>
          </a:p>
        </p:txBody>
      </p:sp>
      <p:sp>
        <p:nvSpPr>
          <p:cNvPr id="3" name="Content Placeholder 2">
            <a:extLst>
              <a:ext uri="{FF2B5EF4-FFF2-40B4-BE49-F238E27FC236}">
                <a16:creationId xmlns:a16="http://schemas.microsoft.com/office/drawing/2014/main" id="{1C075677-C8BB-AC49-9BD4-8C7BC27760D5}"/>
              </a:ext>
            </a:extLst>
          </p:cNvPr>
          <p:cNvSpPr>
            <a:spLocks noGrp="1"/>
          </p:cNvSpPr>
          <p:nvPr>
            <p:ph idx="1"/>
          </p:nvPr>
        </p:nvSpPr>
        <p:spPr>
          <a:xfrm>
            <a:off x="457200" y="1154589"/>
            <a:ext cx="8229600" cy="4800441"/>
          </a:xfrm>
        </p:spPr>
        <p:txBody>
          <a:bodyPr>
            <a:normAutofit/>
          </a:bodyPr>
          <a:lstStyle/>
          <a:p>
            <a:pPr marL="0" indent="0" algn="ctr">
              <a:lnSpc>
                <a:spcPct val="200000"/>
              </a:lnSpc>
              <a:spcBef>
                <a:spcPts val="0"/>
              </a:spcBef>
              <a:buNone/>
            </a:pPr>
            <a:r>
              <a:rPr lang="en-US" b="1" dirty="0"/>
              <a:t>Available January 1, 2026</a:t>
            </a:r>
          </a:p>
          <a:p>
            <a:pPr marL="0" indent="0" algn="ctr">
              <a:lnSpc>
                <a:spcPct val="200000"/>
              </a:lnSpc>
              <a:spcBef>
                <a:spcPts val="0"/>
              </a:spcBef>
              <a:buNone/>
            </a:pPr>
            <a:r>
              <a:rPr lang="en-US" dirty="0"/>
              <a:t>SECURE Act Roth 403(b) SRA </a:t>
            </a:r>
          </a:p>
          <a:p>
            <a:pPr marL="0" indent="0" algn="ctr">
              <a:lnSpc>
                <a:spcPct val="150000"/>
              </a:lnSpc>
              <a:spcBef>
                <a:spcPts val="0"/>
              </a:spcBef>
              <a:buNone/>
            </a:pPr>
            <a:r>
              <a:rPr lang="en-US" dirty="0"/>
              <a:t>and</a:t>
            </a:r>
          </a:p>
          <a:p>
            <a:pPr marL="0" indent="0" algn="ctr">
              <a:lnSpc>
                <a:spcPct val="150000"/>
              </a:lnSpc>
              <a:spcBef>
                <a:spcPts val="0"/>
              </a:spcBef>
              <a:buNone/>
            </a:pPr>
            <a:r>
              <a:rPr lang="en-US" dirty="0"/>
              <a:t>SECURE Act Roth 457(b)</a:t>
            </a:r>
          </a:p>
        </p:txBody>
      </p:sp>
      <p:sp>
        <p:nvSpPr>
          <p:cNvPr id="4" name="Slide Number Placeholder 3">
            <a:extLst>
              <a:ext uri="{FF2B5EF4-FFF2-40B4-BE49-F238E27FC236}">
                <a16:creationId xmlns:a16="http://schemas.microsoft.com/office/drawing/2014/main" id="{625F3569-CE17-FCB0-3667-66F16D9D24B2}"/>
              </a:ext>
            </a:extLst>
          </p:cNvPr>
          <p:cNvSpPr>
            <a:spLocks noGrp="1"/>
          </p:cNvSpPr>
          <p:nvPr>
            <p:ph type="sldNum" sz="quarter" idx="12"/>
          </p:nvPr>
        </p:nvSpPr>
        <p:spPr/>
        <p:txBody>
          <a:bodyPr/>
          <a:lstStyle/>
          <a:p>
            <a:fld id="{8F70A505-82C7-DF49-8AED-DCB7ED54510D}" type="slidenum">
              <a:rPr lang="en-US" smtClean="0"/>
              <a:t>2</a:t>
            </a:fld>
            <a:endParaRPr lang="en-US" dirty="0"/>
          </a:p>
        </p:txBody>
      </p:sp>
      <p:pic>
        <p:nvPicPr>
          <p:cNvPr id="12" name="Audio 11" descr="Symbol of a speaker and sound">
            <a:hlinkClick r:id="" action="ppaction://media"/>
            <a:extLst>
              <a:ext uri="{FF2B5EF4-FFF2-40B4-BE49-F238E27FC236}">
                <a16:creationId xmlns:a16="http://schemas.microsoft.com/office/drawing/2014/main" id="{D2DE0C3B-F638-F577-620E-1A9AEF91355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E1834D5-06A7-BE4C-897C-71556FF5559E}"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65009922"/>
      </p:ext>
    </p:extLst>
  </p:cSld>
  <p:clrMapOvr>
    <a:masterClrMapping/>
  </p:clrMapOvr>
  <mc:AlternateContent xmlns:mc="http://schemas.openxmlformats.org/markup-compatibility/2006" xmlns:p14="http://schemas.microsoft.com/office/powerpoint/2010/main">
    <mc:Choice Requires="p14">
      <p:transition spd="slow" p14:dur="2000" advTm="23479"/>
    </mc:Choice>
    <mc:Fallback xmlns="">
      <p:transition spd="slow" advTm="2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6CD2-D451-F64E-1450-98B541D4506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754466E-A3D7-9C06-E281-6914953D4A0D}"/>
              </a:ext>
            </a:extLst>
          </p:cNvPr>
          <p:cNvSpPr>
            <a:spLocks noGrp="1"/>
          </p:cNvSpPr>
          <p:nvPr>
            <p:ph idx="1"/>
          </p:nvPr>
        </p:nvSpPr>
        <p:spPr/>
        <p:txBody>
          <a:bodyPr>
            <a:normAutofit/>
          </a:bodyPr>
          <a:lstStyle/>
          <a:p>
            <a:pPr marL="0" indent="0" algn="ctr">
              <a:lnSpc>
                <a:spcPct val="150000"/>
              </a:lnSpc>
              <a:buNone/>
            </a:pPr>
            <a:r>
              <a:rPr lang="en-US" sz="2400" b="1" dirty="0">
                <a:effectLst/>
                <a:latin typeface="Arial" panose="020B0604020202020204" pitchFamily="34" charset="0"/>
                <a:ea typeface="Aptos" panose="020B0004020202020204" pitchFamily="34" charset="0"/>
              </a:rPr>
              <a:t>Call Shared Service Center (SSC) </a:t>
            </a:r>
          </a:p>
          <a:p>
            <a:pPr marL="0" indent="0" algn="ctr">
              <a:lnSpc>
                <a:spcPct val="150000"/>
              </a:lnSpc>
              <a:buNone/>
            </a:pPr>
            <a:r>
              <a:rPr lang="en-US" sz="2400" dirty="0">
                <a:effectLst/>
                <a:latin typeface="Arial" panose="020B0604020202020204" pitchFamily="34" charset="0"/>
                <a:ea typeface="Aptos" panose="020B0004020202020204" pitchFamily="34" charset="0"/>
              </a:rPr>
              <a:t>HR Customer Care at (734) 615-2000 </a:t>
            </a:r>
          </a:p>
          <a:p>
            <a:pPr marL="0" indent="0" algn="ctr">
              <a:lnSpc>
                <a:spcPct val="150000"/>
              </a:lnSpc>
              <a:buNone/>
            </a:pPr>
            <a:r>
              <a:rPr lang="en-US" sz="2400" dirty="0">
                <a:effectLst/>
                <a:latin typeface="Arial" panose="020B0604020202020204" pitchFamily="34" charset="0"/>
                <a:ea typeface="Aptos" panose="020B0004020202020204" pitchFamily="34" charset="0"/>
              </a:rPr>
              <a:t>Monday through Friday, from 8 a.m. to 5 p.m. </a:t>
            </a:r>
          </a:p>
          <a:p>
            <a:pPr marL="0" indent="0" algn="ctr">
              <a:lnSpc>
                <a:spcPct val="150000"/>
              </a:lnSpc>
              <a:buNone/>
            </a:pPr>
            <a:endParaRPr lang="en-US" sz="2800" dirty="0">
              <a:latin typeface="Arial" panose="020B0604020202020204" pitchFamily="34" charset="0"/>
              <a:ea typeface="Aptos" panose="020B0004020202020204" pitchFamily="34" charset="0"/>
            </a:endParaRPr>
          </a:p>
          <a:p>
            <a:pPr marL="0" indent="0" algn="ctr">
              <a:lnSpc>
                <a:spcPct val="150000"/>
              </a:lnSpc>
              <a:buNone/>
            </a:pPr>
            <a:r>
              <a:rPr lang="en-US" sz="2800" b="1" dirty="0"/>
              <a:t>Visit the Retirement Plan Website</a:t>
            </a:r>
            <a:br>
              <a:rPr lang="en-US" sz="2800" b="1" dirty="0"/>
            </a:br>
            <a:r>
              <a:rPr lang="en-US" sz="2800" u="sng" dirty="0">
                <a:hlinkClick r:id="rId4"/>
              </a:rPr>
              <a:t>hr.umich.edu/retirement-savings-plans</a:t>
            </a:r>
            <a:r>
              <a:rPr lang="en-US" sz="2800" dirty="0"/>
              <a:t> </a:t>
            </a:r>
            <a:endParaRPr lang="en-US" sz="2800" dirty="0">
              <a:latin typeface="Arial" panose="020B0604020202020204" pitchFamily="34" charset="0"/>
              <a:ea typeface="Aptos" panose="020B0004020202020204" pitchFamily="34" charset="0"/>
            </a:endParaRPr>
          </a:p>
        </p:txBody>
      </p:sp>
      <p:sp>
        <p:nvSpPr>
          <p:cNvPr id="4" name="Slide Number Placeholder 3">
            <a:extLst>
              <a:ext uri="{FF2B5EF4-FFF2-40B4-BE49-F238E27FC236}">
                <a16:creationId xmlns:a16="http://schemas.microsoft.com/office/drawing/2014/main" id="{D934AD06-B515-4E14-2BE9-9A5C5CCCB3C8}"/>
              </a:ext>
            </a:extLst>
          </p:cNvPr>
          <p:cNvSpPr>
            <a:spLocks noGrp="1"/>
          </p:cNvSpPr>
          <p:nvPr>
            <p:ph type="sldNum" sz="quarter" idx="12"/>
          </p:nvPr>
        </p:nvSpPr>
        <p:spPr/>
        <p:txBody>
          <a:bodyPr/>
          <a:lstStyle/>
          <a:p>
            <a:fld id="{8F70A505-82C7-DF49-8AED-DCB7ED54510D}" type="slidenum">
              <a:rPr lang="en-US" smtClean="0"/>
              <a:t>20</a:t>
            </a:fld>
            <a:endParaRPr lang="en-US" dirty="0"/>
          </a:p>
        </p:txBody>
      </p:sp>
      <p:pic>
        <p:nvPicPr>
          <p:cNvPr id="12" name="Audio 11" descr="A gray sound icon">
            <a:hlinkClick r:id="" action="ppaction://media"/>
            <a:extLst>
              <a:ext uri="{FF2B5EF4-FFF2-40B4-BE49-F238E27FC236}">
                <a16:creationId xmlns:a16="http://schemas.microsoft.com/office/drawing/2014/main" id="{42FE913B-3E4F-9002-1FA9-1233965AE77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A038674-B977-A641-9E75-B21133806655}"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10940252"/>
      </p:ext>
    </p:extLst>
  </p:cSld>
  <p:clrMapOvr>
    <a:masterClrMapping/>
  </p:clrMapOvr>
  <mc:AlternateContent xmlns:mc="http://schemas.openxmlformats.org/markup-compatibility/2006" xmlns:p14="http://schemas.microsoft.com/office/powerpoint/2010/main">
    <mc:Choice Requires="p14">
      <p:transition spd="slow" p14:dur="2000" advTm="19372"/>
    </mc:Choice>
    <mc:Fallback xmlns="">
      <p:transition spd="slow" advTm="1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5A96F-CB6D-8384-0225-4E81F1F01931}"/>
              </a:ext>
            </a:extLst>
          </p:cNvPr>
          <p:cNvSpPr>
            <a:spLocks noGrp="1"/>
          </p:cNvSpPr>
          <p:nvPr>
            <p:ph type="title"/>
          </p:nvPr>
        </p:nvSpPr>
        <p:spPr/>
        <p:txBody>
          <a:bodyPr>
            <a:normAutofit/>
          </a:bodyPr>
          <a:lstStyle/>
          <a:p>
            <a:r>
              <a:rPr lang="en-US" sz="2800" b="1" cap="all" dirty="0"/>
              <a:t>DISCLAIMER and Limitations</a:t>
            </a:r>
            <a:endParaRPr lang="en-US" sz="2800" dirty="0"/>
          </a:p>
        </p:txBody>
      </p:sp>
      <p:sp>
        <p:nvSpPr>
          <p:cNvPr id="3" name="Content Placeholder 2">
            <a:extLst>
              <a:ext uri="{FF2B5EF4-FFF2-40B4-BE49-F238E27FC236}">
                <a16:creationId xmlns:a16="http://schemas.microsoft.com/office/drawing/2014/main" id="{A32A4394-C929-A4DE-3D2D-C50AD9CEA808}"/>
              </a:ext>
            </a:extLst>
          </p:cNvPr>
          <p:cNvSpPr>
            <a:spLocks noGrp="1"/>
          </p:cNvSpPr>
          <p:nvPr>
            <p:ph idx="1"/>
          </p:nvPr>
        </p:nvSpPr>
        <p:spPr>
          <a:xfrm>
            <a:off x="457200" y="1074420"/>
            <a:ext cx="8229600" cy="5017770"/>
          </a:xfrm>
        </p:spPr>
        <p:txBody>
          <a:bodyPr>
            <a:normAutofit fontScale="85000" lnSpcReduction="10000"/>
          </a:bodyPr>
          <a:lstStyle/>
          <a:p>
            <a:pPr marL="0" indent="0" algn="just" hangingPunct="0">
              <a:buNone/>
            </a:pPr>
            <a:r>
              <a:rPr lang="en-US" sz="2000" dirty="0"/>
              <a:t>The following is an overview of federal limits on retirement plan contributions and how these limits apply to the University of Michigan Basic Retirement Plan, the 403(b) Supplemental Retirement Account, and the 457(b) Deferred Compensation Plan. The examples contained herein are based on a person who is subject to the SECURE 2.0 Act Roth mandate for 2026.  This information is based on the university’s current understanding of highly complex Internal Revenue Code (IRC) and U.S. Treasury Department regulations.  It is provided for general informational purposes only. Not every situation is covered by these materials.  The University of Michigan does not provide tax advice. It is the responsibility of the employee as a plan participant to comply with federal tax limits. Questions or concerns regarding these limits, including aggregation of contributions with other retirement plans, should be addressed to a qualified tax adviser. Every effort has been made to ensure the accuracy of information in this material. Internal Revenue Code regulations, as well as University of Michigan and investment company policies, are subject to change and/or correction without notice. The University of Michigan in its sole discretion may modify, amend, or terminate the retirement savings programs. Nothing in these materials gives any individuals the right to continued plan benefits beyond those accrued at the time the university modifies, amends, or terminates the plans. Anyone seeking or accepting any of the benefits provided will be deemed to have accepted the terms of the plans and the university’s right to modify, amend, or terminate the plans.  </a:t>
            </a:r>
          </a:p>
          <a:p>
            <a:pPr marL="0" indent="0" algn="just" hangingPunct="0">
              <a:buNone/>
            </a:pPr>
            <a:r>
              <a:rPr lang="en-US" sz="2000" dirty="0"/>
              <a:t>December 2025</a:t>
            </a:r>
          </a:p>
        </p:txBody>
      </p:sp>
      <p:sp>
        <p:nvSpPr>
          <p:cNvPr id="4" name="Slide Number Placeholder 3">
            <a:extLst>
              <a:ext uri="{FF2B5EF4-FFF2-40B4-BE49-F238E27FC236}">
                <a16:creationId xmlns:a16="http://schemas.microsoft.com/office/drawing/2014/main" id="{BC3BFF6E-CE60-5FC0-9C65-68B9FE72EAFF}"/>
              </a:ext>
            </a:extLst>
          </p:cNvPr>
          <p:cNvSpPr>
            <a:spLocks noGrp="1"/>
          </p:cNvSpPr>
          <p:nvPr>
            <p:ph type="sldNum" sz="quarter" idx="12"/>
          </p:nvPr>
        </p:nvSpPr>
        <p:spPr/>
        <p:txBody>
          <a:bodyPr/>
          <a:lstStyle/>
          <a:p>
            <a:fld id="{8F70A505-82C7-DF49-8AED-DCB7ED54510D}" type="slidenum">
              <a:rPr lang="en-US" smtClean="0"/>
              <a:t>21</a:t>
            </a:fld>
            <a:endParaRPr lang="en-US" dirty="0"/>
          </a:p>
        </p:txBody>
      </p:sp>
    </p:spTree>
    <p:extLst>
      <p:ext uri="{BB962C8B-B14F-4D97-AF65-F5344CB8AC3E}">
        <p14:creationId xmlns:p14="http://schemas.microsoft.com/office/powerpoint/2010/main" val="183674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3C58-E680-C7CE-244D-84FC143C1E4B}"/>
              </a:ext>
            </a:extLst>
          </p:cNvPr>
          <p:cNvSpPr>
            <a:spLocks noGrp="1"/>
          </p:cNvSpPr>
          <p:nvPr>
            <p:ph type="title"/>
          </p:nvPr>
        </p:nvSpPr>
        <p:spPr/>
        <p:txBody>
          <a:bodyPr>
            <a:normAutofit/>
          </a:bodyPr>
          <a:lstStyle/>
          <a:p>
            <a:r>
              <a:rPr lang="en-US" sz="2800" b="1" kern="100" dirty="0"/>
              <a:t>2026 Roth Age 50 Catch-up Contribution</a:t>
            </a:r>
            <a:endParaRPr lang="en-US" sz="2800" b="1" dirty="0"/>
          </a:p>
        </p:txBody>
      </p:sp>
      <p:graphicFrame>
        <p:nvGraphicFramePr>
          <p:cNvPr id="5" name="Content Placeholder 4">
            <a:extLst>
              <a:ext uri="{FF2B5EF4-FFF2-40B4-BE49-F238E27FC236}">
                <a16:creationId xmlns:a16="http://schemas.microsoft.com/office/drawing/2014/main" id="{33FC9CC6-6C11-E326-D3B2-787725C47A1A}"/>
              </a:ext>
            </a:extLst>
          </p:cNvPr>
          <p:cNvGraphicFramePr>
            <a:graphicFrameLocks noGrp="1"/>
          </p:cNvGraphicFramePr>
          <p:nvPr>
            <p:ph idx="1"/>
            <p:extLst>
              <p:ext uri="{D42A27DB-BD31-4B8C-83A1-F6EECF244321}">
                <p14:modId xmlns:p14="http://schemas.microsoft.com/office/powerpoint/2010/main" val="4258617295"/>
              </p:ext>
            </p:extLst>
          </p:nvPr>
        </p:nvGraphicFramePr>
        <p:xfrm>
          <a:off x="457200" y="1451608"/>
          <a:ext cx="8229599" cy="3844754"/>
        </p:xfrm>
        <a:graphic>
          <a:graphicData uri="http://schemas.openxmlformats.org/drawingml/2006/table">
            <a:tbl>
              <a:tblPr firstRow="1" firstCol="1" bandRow="1">
                <a:tableStyleId>{5C22544A-7EE6-4342-B048-85BDC9FD1C3A}</a:tableStyleId>
              </a:tblPr>
              <a:tblGrid>
                <a:gridCol w="2447483">
                  <a:extLst>
                    <a:ext uri="{9D8B030D-6E8A-4147-A177-3AD203B41FA5}">
                      <a16:colId xmlns:a16="http://schemas.microsoft.com/office/drawing/2014/main" val="1114851078"/>
                    </a:ext>
                  </a:extLst>
                </a:gridCol>
                <a:gridCol w="1927372">
                  <a:extLst>
                    <a:ext uri="{9D8B030D-6E8A-4147-A177-3AD203B41FA5}">
                      <a16:colId xmlns:a16="http://schemas.microsoft.com/office/drawing/2014/main" val="494886083"/>
                    </a:ext>
                  </a:extLst>
                </a:gridCol>
                <a:gridCol w="1927372">
                  <a:extLst>
                    <a:ext uri="{9D8B030D-6E8A-4147-A177-3AD203B41FA5}">
                      <a16:colId xmlns:a16="http://schemas.microsoft.com/office/drawing/2014/main" val="2199993701"/>
                    </a:ext>
                  </a:extLst>
                </a:gridCol>
                <a:gridCol w="1927372">
                  <a:extLst>
                    <a:ext uri="{9D8B030D-6E8A-4147-A177-3AD203B41FA5}">
                      <a16:colId xmlns:a16="http://schemas.microsoft.com/office/drawing/2014/main" val="4122547763"/>
                    </a:ext>
                  </a:extLst>
                </a:gridCol>
              </a:tblGrid>
              <a:tr h="1062992">
                <a:tc>
                  <a:txBody>
                    <a:bodyPr/>
                    <a:lstStyle/>
                    <a:p>
                      <a:pPr marL="0" marR="0">
                        <a:lnSpc>
                          <a:spcPct val="100000"/>
                        </a:lnSpc>
                        <a:spcBef>
                          <a:spcPts val="0"/>
                        </a:spcBef>
                        <a:spcAft>
                          <a:spcPts val="0"/>
                        </a:spcAft>
                        <a:buNone/>
                      </a:pPr>
                      <a:r>
                        <a:rPr lang="en-US" sz="2400" b="1" kern="100" dirty="0">
                          <a:effectLst/>
                        </a:rPr>
                        <a:t>Contribution</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Annual </a:t>
                      </a:r>
                      <a:br>
                        <a:rPr lang="en-US" sz="2400" b="1" kern="100" dirty="0">
                          <a:effectLst/>
                        </a:rPr>
                      </a:br>
                      <a:r>
                        <a:rPr lang="en-US" sz="2400" b="1" kern="100" dirty="0">
                          <a:effectLst/>
                        </a:rPr>
                        <a:t>Maximum</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Monthly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Bi-weekly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386211467"/>
                  </a:ext>
                </a:extLst>
              </a:tr>
              <a:tr h="1390881">
                <a:tc>
                  <a:txBody>
                    <a:bodyPr/>
                    <a:lstStyle/>
                    <a:p>
                      <a:pPr marL="0" marR="0">
                        <a:lnSpc>
                          <a:spcPct val="100000"/>
                        </a:lnSpc>
                        <a:spcBef>
                          <a:spcPts val="0"/>
                        </a:spcBef>
                        <a:spcAft>
                          <a:spcPts val="0"/>
                        </a:spcAft>
                        <a:buNone/>
                      </a:pPr>
                      <a:r>
                        <a:rPr lang="en-US" sz="2400" kern="100" dirty="0">
                          <a:effectLst/>
                        </a:rPr>
                        <a:t>SECURE Act Roth 403(b) SRA</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$8,000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$667</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$308</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98662985"/>
                  </a:ext>
                </a:extLst>
              </a:tr>
              <a:tr h="1390881">
                <a:tc>
                  <a:txBody>
                    <a:bodyPr/>
                    <a:lstStyle/>
                    <a:p>
                      <a:pPr marL="0" marR="0">
                        <a:lnSpc>
                          <a:spcPct val="100000"/>
                        </a:lnSpc>
                        <a:spcBef>
                          <a:spcPts val="0"/>
                        </a:spcBef>
                        <a:spcAft>
                          <a:spcPts val="0"/>
                        </a:spcAft>
                        <a:buNone/>
                      </a:pPr>
                      <a:r>
                        <a:rPr lang="en-US" sz="2400" kern="100" dirty="0">
                          <a:effectLst/>
                        </a:rPr>
                        <a:t>SECURE Act Roth 457(b)</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$8,000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$667</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$308</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2120831942"/>
                  </a:ext>
                </a:extLst>
              </a:tr>
            </a:tbl>
          </a:graphicData>
        </a:graphic>
      </p:graphicFrame>
      <p:sp>
        <p:nvSpPr>
          <p:cNvPr id="4" name="Slide Number Placeholder 3">
            <a:extLst>
              <a:ext uri="{FF2B5EF4-FFF2-40B4-BE49-F238E27FC236}">
                <a16:creationId xmlns:a16="http://schemas.microsoft.com/office/drawing/2014/main" id="{B3E7BE85-4739-CD7F-0C9A-D6DD5617B181}"/>
              </a:ext>
            </a:extLst>
          </p:cNvPr>
          <p:cNvSpPr>
            <a:spLocks noGrp="1"/>
          </p:cNvSpPr>
          <p:nvPr>
            <p:ph type="sldNum" sz="quarter" idx="12"/>
          </p:nvPr>
        </p:nvSpPr>
        <p:spPr/>
        <p:txBody>
          <a:bodyPr/>
          <a:lstStyle/>
          <a:p>
            <a:fld id="{8F70A505-82C7-DF49-8AED-DCB7ED54510D}" type="slidenum">
              <a:rPr lang="en-US" smtClean="0"/>
              <a:t>3</a:t>
            </a:fld>
            <a:endParaRPr lang="en-US" dirty="0"/>
          </a:p>
        </p:txBody>
      </p:sp>
      <p:sp>
        <p:nvSpPr>
          <p:cNvPr id="6" name="Rectangle 1">
            <a:extLst>
              <a:ext uri="{FF2B5EF4-FFF2-40B4-BE49-F238E27FC236}">
                <a16:creationId xmlns:a16="http://schemas.microsoft.com/office/drawing/2014/main" id="{ECFDBAF6-4215-E3AD-9004-BA83F189CD45}"/>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Audio 9" descr="Symbol of a speaker and sound">
            <a:hlinkClick r:id="" action="ppaction://media"/>
            <a:extLst>
              <a:ext uri="{FF2B5EF4-FFF2-40B4-BE49-F238E27FC236}">
                <a16:creationId xmlns:a16="http://schemas.microsoft.com/office/drawing/2014/main" id="{DB42ABFD-CD3E-4516-C0A9-100ECC2788E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E68ECD9-0F90-1844-BC96-569D66801312}"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20029739"/>
      </p:ext>
    </p:extLst>
  </p:cSld>
  <p:clrMapOvr>
    <a:masterClrMapping/>
  </p:clrMapOvr>
  <mc:AlternateContent xmlns:mc="http://schemas.openxmlformats.org/markup-compatibility/2006" xmlns:p14="http://schemas.microsoft.com/office/powerpoint/2010/main">
    <mc:Choice Requires="p14">
      <p:transition spd="slow" p14:dur="2000" advTm="35702"/>
    </mc:Choice>
    <mc:Fallback xmlns="">
      <p:transition spd="slow" advTm="3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95DD3-6736-EDA1-753C-C60F76A32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61665-AA76-ACE9-9B43-F05B7ECE9AE2}"/>
              </a:ext>
            </a:extLst>
          </p:cNvPr>
          <p:cNvSpPr>
            <a:spLocks noGrp="1"/>
          </p:cNvSpPr>
          <p:nvPr>
            <p:ph type="title"/>
          </p:nvPr>
        </p:nvSpPr>
        <p:spPr/>
        <p:txBody>
          <a:bodyPr>
            <a:normAutofit/>
          </a:bodyPr>
          <a:lstStyle/>
          <a:p>
            <a:r>
              <a:rPr lang="en-US" sz="2800" b="1" kern="100" dirty="0"/>
              <a:t>2026 Roth Age 60-63 Catch-up Contribution</a:t>
            </a:r>
            <a:endParaRPr lang="en-US" sz="2800" b="1" dirty="0"/>
          </a:p>
        </p:txBody>
      </p:sp>
      <p:graphicFrame>
        <p:nvGraphicFramePr>
          <p:cNvPr id="5" name="Content Placeholder 4">
            <a:extLst>
              <a:ext uri="{FF2B5EF4-FFF2-40B4-BE49-F238E27FC236}">
                <a16:creationId xmlns:a16="http://schemas.microsoft.com/office/drawing/2014/main" id="{0B898B90-92FE-20B5-B3E4-E40E5176E9C1}"/>
              </a:ext>
            </a:extLst>
          </p:cNvPr>
          <p:cNvGraphicFramePr>
            <a:graphicFrameLocks noGrp="1"/>
          </p:cNvGraphicFramePr>
          <p:nvPr>
            <p:ph idx="1"/>
            <p:extLst>
              <p:ext uri="{D42A27DB-BD31-4B8C-83A1-F6EECF244321}">
                <p14:modId xmlns:p14="http://schemas.microsoft.com/office/powerpoint/2010/main" val="1892315831"/>
              </p:ext>
            </p:extLst>
          </p:nvPr>
        </p:nvGraphicFramePr>
        <p:xfrm>
          <a:off x="457200" y="1451608"/>
          <a:ext cx="8229599" cy="3844754"/>
        </p:xfrm>
        <a:graphic>
          <a:graphicData uri="http://schemas.openxmlformats.org/drawingml/2006/table">
            <a:tbl>
              <a:tblPr firstRow="1" firstCol="1" bandRow="1">
                <a:tableStyleId>{5C22544A-7EE6-4342-B048-85BDC9FD1C3A}</a:tableStyleId>
              </a:tblPr>
              <a:tblGrid>
                <a:gridCol w="2447483">
                  <a:extLst>
                    <a:ext uri="{9D8B030D-6E8A-4147-A177-3AD203B41FA5}">
                      <a16:colId xmlns:a16="http://schemas.microsoft.com/office/drawing/2014/main" val="1114851078"/>
                    </a:ext>
                  </a:extLst>
                </a:gridCol>
                <a:gridCol w="1927372">
                  <a:extLst>
                    <a:ext uri="{9D8B030D-6E8A-4147-A177-3AD203B41FA5}">
                      <a16:colId xmlns:a16="http://schemas.microsoft.com/office/drawing/2014/main" val="494886083"/>
                    </a:ext>
                  </a:extLst>
                </a:gridCol>
                <a:gridCol w="1927372">
                  <a:extLst>
                    <a:ext uri="{9D8B030D-6E8A-4147-A177-3AD203B41FA5}">
                      <a16:colId xmlns:a16="http://schemas.microsoft.com/office/drawing/2014/main" val="2199993701"/>
                    </a:ext>
                  </a:extLst>
                </a:gridCol>
                <a:gridCol w="1927372">
                  <a:extLst>
                    <a:ext uri="{9D8B030D-6E8A-4147-A177-3AD203B41FA5}">
                      <a16:colId xmlns:a16="http://schemas.microsoft.com/office/drawing/2014/main" val="4122547763"/>
                    </a:ext>
                  </a:extLst>
                </a:gridCol>
              </a:tblGrid>
              <a:tr h="1062992">
                <a:tc>
                  <a:txBody>
                    <a:bodyPr/>
                    <a:lstStyle/>
                    <a:p>
                      <a:pPr marL="0" marR="0">
                        <a:lnSpc>
                          <a:spcPct val="100000"/>
                        </a:lnSpc>
                        <a:spcBef>
                          <a:spcPts val="0"/>
                        </a:spcBef>
                        <a:spcAft>
                          <a:spcPts val="0"/>
                        </a:spcAft>
                        <a:buNone/>
                      </a:pPr>
                      <a:r>
                        <a:rPr lang="en-US" sz="2400" b="1" kern="100" dirty="0">
                          <a:effectLst/>
                        </a:rPr>
                        <a:t>Contribution</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Annual </a:t>
                      </a:r>
                      <a:br>
                        <a:rPr lang="en-US" sz="2400" b="1" kern="100" dirty="0">
                          <a:effectLst/>
                        </a:rPr>
                      </a:br>
                      <a:r>
                        <a:rPr lang="en-US" sz="2400" b="1" kern="100" dirty="0">
                          <a:effectLst/>
                        </a:rPr>
                        <a:t>Maximum</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Monthly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400" b="1" kern="100" dirty="0">
                          <a:effectLst/>
                        </a:rPr>
                        <a:t>Bi-weekly</a:t>
                      </a:r>
                      <a:br>
                        <a:rPr lang="en-US" sz="2400" b="1" kern="100" dirty="0">
                          <a:effectLst/>
                        </a:rPr>
                      </a:br>
                      <a:r>
                        <a:rPr lang="en-US" sz="2400" b="1" kern="100" dirty="0">
                          <a:effectLst/>
                        </a:rPr>
                        <a:t>Paycheck</a:t>
                      </a:r>
                      <a:endParaRPr lang="en-US" sz="3200" b="1"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386211467"/>
                  </a:ext>
                </a:extLst>
              </a:tr>
              <a:tr h="1390881">
                <a:tc>
                  <a:txBody>
                    <a:bodyPr/>
                    <a:lstStyle/>
                    <a:p>
                      <a:pPr marL="0" marR="0">
                        <a:lnSpc>
                          <a:spcPct val="100000"/>
                        </a:lnSpc>
                        <a:spcBef>
                          <a:spcPts val="0"/>
                        </a:spcBef>
                        <a:spcAft>
                          <a:spcPts val="0"/>
                        </a:spcAft>
                        <a:buNone/>
                      </a:pPr>
                      <a:r>
                        <a:rPr lang="en-US" sz="2400" kern="100" dirty="0">
                          <a:effectLst/>
                        </a:rPr>
                        <a:t>SECURE Act Roth 403(b) SRA</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$11,250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$938</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$433</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98662985"/>
                  </a:ext>
                </a:extLst>
              </a:tr>
              <a:tr h="1390881">
                <a:tc>
                  <a:txBody>
                    <a:bodyPr/>
                    <a:lstStyle/>
                    <a:p>
                      <a:pPr marL="0" marR="0">
                        <a:lnSpc>
                          <a:spcPct val="100000"/>
                        </a:lnSpc>
                        <a:spcBef>
                          <a:spcPts val="0"/>
                        </a:spcBef>
                        <a:spcAft>
                          <a:spcPts val="0"/>
                        </a:spcAft>
                        <a:buNone/>
                      </a:pPr>
                      <a:r>
                        <a:rPr lang="en-US" sz="2400" kern="100" dirty="0">
                          <a:effectLst/>
                        </a:rPr>
                        <a:t>SECURE Act Roth 457(b)</a:t>
                      </a:r>
                      <a:endParaRPr lang="en-US" sz="32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$11,250</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$938</a:t>
                      </a:r>
                      <a:endParaRPr lang="en-US" sz="3600" kern="100" dirty="0">
                        <a:effectLst/>
                        <a:latin typeface="Arial" panose="020B0604020202020204" pitchFamily="34" charset="0"/>
                        <a:ea typeface="Aptos" panose="020B0004020202020204" pitchFamily="34" charset="0"/>
                      </a:endParaRPr>
                    </a:p>
                  </a:txBody>
                  <a:tcPr marL="68580" marR="68580" marT="0" marB="0"/>
                </a:tc>
                <a:tc>
                  <a:txBody>
                    <a:bodyPr/>
                    <a:lstStyle/>
                    <a:p>
                      <a:pPr marL="0" marR="0" algn="ctr">
                        <a:lnSpc>
                          <a:spcPct val="100000"/>
                        </a:lnSpc>
                        <a:spcBef>
                          <a:spcPts val="0"/>
                        </a:spcBef>
                        <a:spcAft>
                          <a:spcPts val="0"/>
                        </a:spcAft>
                        <a:buNone/>
                      </a:pPr>
                      <a:r>
                        <a:rPr lang="en-US" sz="2800" kern="100" dirty="0">
                          <a:effectLst/>
                        </a:rPr>
                        <a:t>$433</a:t>
                      </a:r>
                      <a:endParaRPr lang="en-US" sz="3600" kern="100" dirty="0">
                        <a:effectLst/>
                        <a:latin typeface="Arial" panose="020B0604020202020204" pitchFamily="34" charset="0"/>
                        <a:ea typeface="Aptos" panose="020B0004020202020204" pitchFamily="34" charset="0"/>
                      </a:endParaRPr>
                    </a:p>
                  </a:txBody>
                  <a:tcPr marL="68580" marR="68580" marT="0" marB="0"/>
                </a:tc>
                <a:extLst>
                  <a:ext uri="{0D108BD9-81ED-4DB2-BD59-A6C34878D82A}">
                    <a16:rowId xmlns:a16="http://schemas.microsoft.com/office/drawing/2014/main" val="2120831942"/>
                  </a:ext>
                </a:extLst>
              </a:tr>
            </a:tbl>
          </a:graphicData>
        </a:graphic>
      </p:graphicFrame>
      <p:sp>
        <p:nvSpPr>
          <p:cNvPr id="4" name="Slide Number Placeholder 3">
            <a:extLst>
              <a:ext uri="{FF2B5EF4-FFF2-40B4-BE49-F238E27FC236}">
                <a16:creationId xmlns:a16="http://schemas.microsoft.com/office/drawing/2014/main" id="{92DA304B-FC40-D62E-B77E-BE078ED18DDF}"/>
              </a:ext>
            </a:extLst>
          </p:cNvPr>
          <p:cNvSpPr>
            <a:spLocks noGrp="1"/>
          </p:cNvSpPr>
          <p:nvPr>
            <p:ph type="sldNum" sz="quarter" idx="12"/>
          </p:nvPr>
        </p:nvSpPr>
        <p:spPr/>
        <p:txBody>
          <a:bodyPr/>
          <a:lstStyle/>
          <a:p>
            <a:fld id="{8F70A505-82C7-DF49-8AED-DCB7ED54510D}" type="slidenum">
              <a:rPr lang="en-US" smtClean="0"/>
              <a:t>4</a:t>
            </a:fld>
            <a:endParaRPr lang="en-US" dirty="0"/>
          </a:p>
        </p:txBody>
      </p:sp>
      <p:sp>
        <p:nvSpPr>
          <p:cNvPr id="6" name="Rectangle 1">
            <a:extLst>
              <a:ext uri="{FF2B5EF4-FFF2-40B4-BE49-F238E27FC236}">
                <a16:creationId xmlns:a16="http://schemas.microsoft.com/office/drawing/2014/main" id="{3B89DAA3-63F8-344C-ADDE-31C3B0596CA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Audio 7" descr="Symbol of a speaker and sound">
            <a:hlinkClick r:id="" action="ppaction://media"/>
            <a:extLst>
              <a:ext uri="{FF2B5EF4-FFF2-40B4-BE49-F238E27FC236}">
                <a16:creationId xmlns:a16="http://schemas.microsoft.com/office/drawing/2014/main" id="{8B019C9B-F780-1135-5483-3C6D33A600B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3D08CFF-8672-3745-8CA1-FFE66271B78F}"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43391372"/>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89FB-3462-A9A4-D3EA-8C436BFD954E}"/>
              </a:ext>
            </a:extLst>
          </p:cNvPr>
          <p:cNvSpPr>
            <a:spLocks noGrp="1"/>
          </p:cNvSpPr>
          <p:nvPr>
            <p:ph type="title"/>
          </p:nvPr>
        </p:nvSpPr>
        <p:spPr/>
        <p:txBody>
          <a:bodyPr/>
          <a:lstStyle/>
          <a:p>
            <a:pPr algn="l"/>
            <a:r>
              <a:rPr lang="en-US" dirty="0">
                <a:solidFill>
                  <a:schemeClr val="bg1"/>
                </a:solidFill>
              </a:rPr>
              <a:t>.</a:t>
            </a:r>
            <a:endParaRPr lang="en-US" dirty="0"/>
          </a:p>
        </p:txBody>
      </p:sp>
      <p:sp>
        <p:nvSpPr>
          <p:cNvPr id="3" name="Content Placeholder 2">
            <a:extLst>
              <a:ext uri="{FF2B5EF4-FFF2-40B4-BE49-F238E27FC236}">
                <a16:creationId xmlns:a16="http://schemas.microsoft.com/office/drawing/2014/main" id="{107713F4-8AB5-3782-C176-74AB353AD939}"/>
              </a:ext>
            </a:extLst>
          </p:cNvPr>
          <p:cNvSpPr>
            <a:spLocks noGrp="1"/>
          </p:cNvSpPr>
          <p:nvPr>
            <p:ph idx="1"/>
          </p:nvPr>
        </p:nvSpPr>
        <p:spPr/>
        <p:txBody>
          <a:bodyPr/>
          <a:lstStyle/>
          <a:p>
            <a:pPr marL="0" indent="0" algn="ctr">
              <a:lnSpc>
                <a:spcPct val="200000"/>
              </a:lnSpc>
              <a:buNone/>
            </a:pPr>
            <a:r>
              <a:rPr lang="en-US" dirty="0"/>
              <a:t>You do not have to wait to hit $24,500</a:t>
            </a:r>
          </a:p>
          <a:p>
            <a:pPr marL="0" indent="0" algn="ctr">
              <a:lnSpc>
                <a:spcPct val="200000"/>
              </a:lnSpc>
              <a:buNone/>
            </a:pPr>
            <a:r>
              <a:rPr lang="en-US" dirty="0"/>
              <a:t>before you add the </a:t>
            </a:r>
          </a:p>
          <a:p>
            <a:pPr marL="0" indent="0" algn="ctr">
              <a:lnSpc>
                <a:spcPct val="200000"/>
              </a:lnSpc>
              <a:buNone/>
            </a:pPr>
            <a:r>
              <a:rPr lang="en-US" dirty="0"/>
              <a:t>SECURE 2.0 Act Roth contributions</a:t>
            </a:r>
          </a:p>
        </p:txBody>
      </p:sp>
      <p:sp>
        <p:nvSpPr>
          <p:cNvPr id="4" name="Slide Number Placeholder 3">
            <a:extLst>
              <a:ext uri="{FF2B5EF4-FFF2-40B4-BE49-F238E27FC236}">
                <a16:creationId xmlns:a16="http://schemas.microsoft.com/office/drawing/2014/main" id="{17EB5553-BFA6-62F9-3783-CB8389903F37}"/>
              </a:ext>
            </a:extLst>
          </p:cNvPr>
          <p:cNvSpPr>
            <a:spLocks noGrp="1"/>
          </p:cNvSpPr>
          <p:nvPr>
            <p:ph type="sldNum" sz="quarter" idx="12"/>
          </p:nvPr>
        </p:nvSpPr>
        <p:spPr/>
        <p:txBody>
          <a:bodyPr/>
          <a:lstStyle/>
          <a:p>
            <a:fld id="{8F70A505-82C7-DF49-8AED-DCB7ED54510D}" type="slidenum">
              <a:rPr lang="en-US" smtClean="0"/>
              <a:t>5</a:t>
            </a:fld>
            <a:endParaRPr lang="en-US" dirty="0"/>
          </a:p>
        </p:txBody>
      </p:sp>
      <p:pic>
        <p:nvPicPr>
          <p:cNvPr id="8" name="Audio 7" descr="Symbol of a speaker and sound">
            <a:hlinkClick r:id="" action="ppaction://media"/>
            <a:extLst>
              <a:ext uri="{FF2B5EF4-FFF2-40B4-BE49-F238E27FC236}">
                <a16:creationId xmlns:a16="http://schemas.microsoft.com/office/drawing/2014/main" id="{3EDB4956-CB64-F159-34CE-BCF3B0FEC1C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C22A6BE-9930-D542-A398-712F2886968B}"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60840996"/>
      </p:ext>
    </p:extLst>
  </p:cSld>
  <p:clrMapOvr>
    <a:masterClrMapping/>
  </p:clrMapOvr>
  <mc:AlternateContent xmlns:mc="http://schemas.openxmlformats.org/markup-compatibility/2006" xmlns:p14="http://schemas.microsoft.com/office/powerpoint/2010/main">
    <mc:Choice Requires="p14">
      <p:transition spd="slow" p14:dur="2000" advTm="9677"/>
    </mc:Choice>
    <mc:Fallback xmlns="">
      <p:transition spd="slow" advTm="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1E0100-B9AB-4110-1BFF-BEDD7B34F368}"/>
              </a:ext>
              <a:ext uri="{C183D7F6-B498-43B3-948B-1728B52AA6E4}">
                <adec:decorative xmlns:adec="http://schemas.microsoft.com/office/drawing/2017/decorative" val="0"/>
              </a:ext>
            </a:extLst>
          </p:cNvPr>
          <p:cNvSpPr>
            <a:spLocks noGrp="1"/>
          </p:cNvSpPr>
          <p:nvPr>
            <p:ph type="title"/>
          </p:nvPr>
        </p:nvSpPr>
        <p:spPr/>
        <p:txBody>
          <a:bodyPr/>
          <a:lstStyle/>
          <a:p>
            <a:r>
              <a:rPr lang="en-US" dirty="0"/>
              <a:t>What are my options?</a:t>
            </a:r>
          </a:p>
        </p:txBody>
      </p:sp>
      <p:sp>
        <p:nvSpPr>
          <p:cNvPr id="3" name="Content Placeholder 2">
            <a:extLst>
              <a:ext uri="{FF2B5EF4-FFF2-40B4-BE49-F238E27FC236}">
                <a16:creationId xmlns:a16="http://schemas.microsoft.com/office/drawing/2014/main" id="{F29D2B39-7DEB-6DAD-660E-2AE3465FECE1}"/>
              </a:ext>
            </a:extLst>
          </p:cNvPr>
          <p:cNvSpPr>
            <a:spLocks noGrp="1"/>
          </p:cNvSpPr>
          <p:nvPr>
            <p:ph idx="1"/>
          </p:nvPr>
        </p:nvSpPr>
        <p:spPr/>
        <p:txBody>
          <a:bodyPr>
            <a:normAutofit/>
          </a:bodyPr>
          <a:lstStyle/>
          <a:p>
            <a:pPr marL="0" indent="0">
              <a:buNone/>
            </a:pPr>
            <a:r>
              <a:rPr lang="en-US" dirty="0"/>
              <a:t>You do not need to lower your 403(b) SRA and/or 457(b) amount to stay within $24,500</a:t>
            </a:r>
          </a:p>
          <a:p>
            <a:pPr lvl="1">
              <a:buFont typeface="Wingdings" panose="05000000000000000000" pitchFamily="2" charset="2"/>
              <a:buChar char="Ø"/>
            </a:pPr>
            <a:r>
              <a:rPr lang="en-US" b="1" i="1" dirty="0"/>
              <a:t>Consider leaving it alone</a:t>
            </a:r>
          </a:p>
          <a:p>
            <a:pPr marL="0" indent="0">
              <a:buNone/>
            </a:pPr>
            <a:endParaRPr lang="en-US" dirty="0"/>
          </a:p>
          <a:p>
            <a:pPr marL="0" indent="0">
              <a:buNone/>
            </a:pPr>
            <a:r>
              <a:rPr lang="en-US" dirty="0"/>
              <a:t>Payroll will cap it at $24,500 </a:t>
            </a:r>
          </a:p>
          <a:p>
            <a:pPr marL="0" indent="0">
              <a:buNone/>
            </a:pPr>
            <a:br>
              <a:rPr lang="en-US" dirty="0"/>
            </a:br>
            <a:r>
              <a:rPr lang="en-US" dirty="0"/>
              <a:t>Add the SECURE 2.0 Act Roth contributions</a:t>
            </a:r>
          </a:p>
        </p:txBody>
      </p:sp>
      <p:sp>
        <p:nvSpPr>
          <p:cNvPr id="4" name="Slide Number Placeholder 3">
            <a:extLst>
              <a:ext uri="{FF2B5EF4-FFF2-40B4-BE49-F238E27FC236}">
                <a16:creationId xmlns:a16="http://schemas.microsoft.com/office/drawing/2014/main" id="{0F30C1E3-CEB4-AEBF-72A6-F376E4F53983}"/>
              </a:ext>
            </a:extLst>
          </p:cNvPr>
          <p:cNvSpPr>
            <a:spLocks noGrp="1"/>
          </p:cNvSpPr>
          <p:nvPr>
            <p:ph type="sldNum" sz="quarter" idx="12"/>
          </p:nvPr>
        </p:nvSpPr>
        <p:spPr/>
        <p:txBody>
          <a:bodyPr/>
          <a:lstStyle/>
          <a:p>
            <a:fld id="{8F70A505-82C7-DF49-8AED-DCB7ED54510D}" type="slidenum">
              <a:rPr lang="en-US" smtClean="0"/>
              <a:t>6</a:t>
            </a:fld>
            <a:endParaRPr lang="en-US" dirty="0"/>
          </a:p>
        </p:txBody>
      </p:sp>
      <p:pic>
        <p:nvPicPr>
          <p:cNvPr id="7" name="Audio 6" descr="Symbol of a speaker and sound">
            <a:hlinkClick r:id="" action="ppaction://media"/>
            <a:extLst>
              <a:ext uri="{FF2B5EF4-FFF2-40B4-BE49-F238E27FC236}">
                <a16:creationId xmlns:a16="http://schemas.microsoft.com/office/drawing/2014/main" id="{14E8EDE9-1AC5-DD56-6F06-2C61D5FF2AB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3996966-8CE8-F344-AD20-C8E0AE02E436}"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76011497"/>
      </p:ext>
    </p:extLst>
  </p:cSld>
  <p:clrMapOvr>
    <a:masterClrMapping/>
  </p:clrMapOvr>
  <mc:AlternateContent xmlns:mc="http://schemas.openxmlformats.org/markup-compatibility/2006" xmlns:p14="http://schemas.microsoft.com/office/powerpoint/2010/main">
    <mc:Choice Requires="p14">
      <p:transition spd="slow" p14:dur="2000" advTm="26026"/>
    </mc:Choice>
    <mc:Fallback xmlns="">
      <p:transition spd="slow" advTm="2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3E79-22FF-ACA2-0E87-144D0BB2EA43}"/>
              </a:ext>
            </a:extLst>
          </p:cNvPr>
          <p:cNvSpPr>
            <a:spLocks noGrp="1"/>
          </p:cNvSpPr>
          <p:nvPr>
            <p:ph type="title"/>
          </p:nvPr>
        </p:nvSpPr>
        <p:spPr>
          <a:xfrm>
            <a:off x="457200" y="274638"/>
            <a:ext cx="8229600" cy="715962"/>
          </a:xfrm>
        </p:spPr>
        <p:txBody>
          <a:bodyPr anchor="ctr">
            <a:normAutofit/>
          </a:bodyPr>
          <a:lstStyle/>
          <a:p>
            <a:r>
              <a:rPr lang="en-US" sz="2800" b="1" dirty="0"/>
              <a:t>Date Range to Add SECURE 2.0 Act Roth Contributions</a:t>
            </a:r>
          </a:p>
        </p:txBody>
      </p:sp>
      <p:sp>
        <p:nvSpPr>
          <p:cNvPr id="4" name="Slide Number Placeholder 3">
            <a:extLst>
              <a:ext uri="{FF2B5EF4-FFF2-40B4-BE49-F238E27FC236}">
                <a16:creationId xmlns:a16="http://schemas.microsoft.com/office/drawing/2014/main" id="{F6FFEA7B-EECF-EBE7-FA92-30666E370CA7}"/>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7</a:t>
            </a:fld>
            <a:endParaRPr lang="en-US"/>
          </a:p>
        </p:txBody>
      </p:sp>
      <p:pic>
        <p:nvPicPr>
          <p:cNvPr id="18" name="Audio 17" descr="Symbol of a speaker and sound">
            <a:hlinkClick r:id="" action="ppaction://media"/>
            <a:extLst>
              <a:ext uri="{FF2B5EF4-FFF2-40B4-BE49-F238E27FC236}">
                <a16:creationId xmlns:a16="http://schemas.microsoft.com/office/drawing/2014/main" id="{81C28959-F66A-0880-1D0A-126A84F68A5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7373964-CEC4-0840-B3AD-3F8A2BFE8B09}"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pic>
        <p:nvPicPr>
          <p:cNvPr id="12" name="Content Placeholder 11" descr="Symbol of a speaker and sound">
            <a:extLst>
              <a:ext uri="{FF2B5EF4-FFF2-40B4-BE49-F238E27FC236}">
                <a16:creationId xmlns:a16="http://schemas.microsoft.com/office/drawing/2014/main" id="{5B67D84D-E4BE-21A5-71D5-93FB95D487F0}"/>
              </a:ext>
            </a:extLst>
          </p:cNvPr>
          <p:cNvPicPr>
            <a:picLocks noGrp="1" noChangeAspect="1"/>
          </p:cNvPicPr>
          <p:nvPr>
            <p:ph idx="1"/>
          </p:nvPr>
        </p:nvPicPr>
        <p:blipFill>
          <a:blip r:embed="rId6"/>
          <a:stretch>
            <a:fillRect/>
          </a:stretch>
        </p:blipFill>
        <p:spPr>
          <a:xfrm>
            <a:off x="651510" y="1296626"/>
            <a:ext cx="7806690" cy="4326388"/>
          </a:xfrm>
          <a:prstGeom prst="rect">
            <a:avLst/>
          </a:prstGeom>
        </p:spPr>
      </p:pic>
    </p:spTree>
    <p:extLst>
      <p:ext uri="{BB962C8B-B14F-4D97-AF65-F5344CB8AC3E}">
        <p14:creationId xmlns:p14="http://schemas.microsoft.com/office/powerpoint/2010/main" val="124193850"/>
      </p:ext>
    </p:extLst>
  </p:cSld>
  <p:clrMapOvr>
    <a:masterClrMapping/>
  </p:clrMapOvr>
  <mc:AlternateContent xmlns:mc="http://schemas.openxmlformats.org/markup-compatibility/2006" xmlns:p14="http://schemas.microsoft.com/office/powerpoint/2010/main">
    <mc:Choice Requires="p14">
      <p:transition spd="slow" p14:dur="2000" advTm="46837"/>
    </mc:Choice>
    <mc:Fallback xmlns="">
      <p:transition spd="slow" advTm="4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B1BD1C-88B7-4E4B-B03E-C63E9D4E59A6}"/>
              </a:ext>
            </a:extLst>
          </p:cNvPr>
          <p:cNvSpPr>
            <a:spLocks noGrp="1"/>
          </p:cNvSpPr>
          <p:nvPr>
            <p:ph type="title"/>
          </p:nvPr>
        </p:nvSpPr>
        <p:spPr/>
        <p:txBody>
          <a:bodyPr>
            <a:normAutofit fontScale="90000"/>
          </a:bodyPr>
          <a:lstStyle/>
          <a:p>
            <a:r>
              <a:rPr lang="en-US" dirty="0"/>
              <a:t>How often will the SECURE 2.0 Act affect me?</a:t>
            </a:r>
          </a:p>
        </p:txBody>
      </p:sp>
      <p:sp>
        <p:nvSpPr>
          <p:cNvPr id="3" name="Content Placeholder 2">
            <a:extLst>
              <a:ext uri="{FF2B5EF4-FFF2-40B4-BE49-F238E27FC236}">
                <a16:creationId xmlns:a16="http://schemas.microsoft.com/office/drawing/2014/main" id="{B8A21D78-656E-BA7E-3200-8836DC5BCE37}"/>
              </a:ext>
            </a:extLst>
          </p:cNvPr>
          <p:cNvSpPr>
            <a:spLocks noGrp="1"/>
          </p:cNvSpPr>
          <p:nvPr>
            <p:ph idx="1"/>
          </p:nvPr>
        </p:nvSpPr>
        <p:spPr/>
        <p:txBody>
          <a:bodyPr/>
          <a:lstStyle/>
          <a:p>
            <a:pPr marL="0" indent="0" algn="ctr">
              <a:lnSpc>
                <a:spcPct val="200000"/>
              </a:lnSpc>
              <a:spcBef>
                <a:spcPts val="0"/>
              </a:spcBef>
              <a:buNone/>
            </a:pPr>
            <a:r>
              <a:rPr lang="en-US" dirty="0"/>
              <a:t>You may add or change your </a:t>
            </a:r>
          </a:p>
          <a:p>
            <a:pPr marL="0" indent="0" algn="ctr">
              <a:lnSpc>
                <a:spcPct val="200000"/>
              </a:lnSpc>
              <a:spcBef>
                <a:spcPts val="0"/>
              </a:spcBef>
              <a:buNone/>
            </a:pPr>
            <a:r>
              <a:rPr lang="en-US" dirty="0"/>
              <a:t>SECURE Act Roth contribution</a:t>
            </a:r>
          </a:p>
          <a:p>
            <a:pPr marL="0" indent="0" algn="ctr">
              <a:lnSpc>
                <a:spcPct val="200000"/>
              </a:lnSpc>
              <a:spcBef>
                <a:spcPts val="0"/>
              </a:spcBef>
              <a:buNone/>
            </a:pPr>
            <a:r>
              <a:rPr lang="en-US" dirty="0"/>
              <a:t>throughout the year.</a:t>
            </a:r>
          </a:p>
          <a:p>
            <a:pPr marL="0" indent="0" algn="ctr">
              <a:lnSpc>
                <a:spcPct val="200000"/>
              </a:lnSpc>
              <a:spcBef>
                <a:spcPts val="0"/>
              </a:spcBef>
              <a:buNone/>
            </a:pPr>
            <a:r>
              <a:rPr lang="en-US" dirty="0"/>
              <a:t>It is not limited to just January</a:t>
            </a:r>
          </a:p>
        </p:txBody>
      </p:sp>
      <p:sp>
        <p:nvSpPr>
          <p:cNvPr id="4" name="Slide Number Placeholder 3">
            <a:extLst>
              <a:ext uri="{FF2B5EF4-FFF2-40B4-BE49-F238E27FC236}">
                <a16:creationId xmlns:a16="http://schemas.microsoft.com/office/drawing/2014/main" id="{17347221-B970-6EF7-082C-272B2823FC0A}"/>
              </a:ext>
            </a:extLst>
          </p:cNvPr>
          <p:cNvSpPr>
            <a:spLocks noGrp="1"/>
          </p:cNvSpPr>
          <p:nvPr>
            <p:ph type="sldNum" sz="quarter" idx="12"/>
          </p:nvPr>
        </p:nvSpPr>
        <p:spPr/>
        <p:txBody>
          <a:bodyPr/>
          <a:lstStyle/>
          <a:p>
            <a:fld id="{8F70A505-82C7-DF49-8AED-DCB7ED54510D}" type="slidenum">
              <a:rPr lang="en-US" smtClean="0"/>
              <a:t>8</a:t>
            </a:fld>
            <a:endParaRPr lang="en-US" dirty="0"/>
          </a:p>
        </p:txBody>
      </p:sp>
      <p:pic>
        <p:nvPicPr>
          <p:cNvPr id="14" name="Audio 13" descr="Symbol of a speaker and sound">
            <a:hlinkClick r:id="" action="ppaction://media"/>
            <a:extLst>
              <a:ext uri="{FF2B5EF4-FFF2-40B4-BE49-F238E27FC236}">
                <a16:creationId xmlns:a16="http://schemas.microsoft.com/office/drawing/2014/main" id="{B723A0B2-C39B-C3F2-CD80-6BA0911BDB4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FD4F945-313E-344A-ABA6-D2FDB869CA81}" label="" lang="en-us" r:embed="rId4"/>
                        </p173:trackLst>
                      </p173:tracksInfo>
                    </p:ext>
                  </p14:extLst>
                </p14:media>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80838584"/>
      </p:ext>
    </p:extLst>
  </p:cSld>
  <p:clrMapOvr>
    <a:masterClrMapping/>
  </p:clrMapOvr>
  <mc:AlternateContent xmlns:mc="http://schemas.openxmlformats.org/markup-compatibility/2006" xmlns:p14="http://schemas.microsoft.com/office/powerpoint/2010/main">
    <mc:Choice Requires="p14">
      <p:transition spd="slow" p14:dur="2000" advTm="15545"/>
    </mc:Choice>
    <mc:Fallback xmlns="">
      <p:transition spd="slow" advTm="1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182E07-151F-F25E-CB86-47BECC0BD4AF}"/>
              </a:ext>
            </a:extLst>
          </p:cNvPr>
          <p:cNvSpPr>
            <a:spLocks noGrp="1"/>
          </p:cNvSpPr>
          <p:nvPr>
            <p:ph type="title"/>
          </p:nvPr>
        </p:nvSpPr>
        <p:spPr>
          <a:xfrm>
            <a:off x="457200" y="274638"/>
            <a:ext cx="8401050" cy="715962"/>
          </a:xfrm>
        </p:spPr>
        <p:txBody>
          <a:bodyPr>
            <a:noAutofit/>
          </a:bodyPr>
          <a:lstStyle/>
          <a:p>
            <a:pPr algn="l"/>
            <a:r>
              <a:rPr lang="en-US" sz="2400" b="1" dirty="0"/>
              <a:t>Employee Self Service &gt; Benefits &gt; Initiate Ret Savings Elections</a:t>
            </a:r>
            <a:endParaRPr lang="en-US" sz="2400" dirty="0"/>
          </a:p>
        </p:txBody>
      </p:sp>
      <p:pic>
        <p:nvPicPr>
          <p:cNvPr id="6" name="Content Placeholder 5" descr="A screenshot of a computer">
            <a:extLst>
              <a:ext uri="{FF2B5EF4-FFF2-40B4-BE49-F238E27FC236}">
                <a16:creationId xmlns:a16="http://schemas.microsoft.com/office/drawing/2014/main" id="{A88377F3-C75A-D3E9-08E3-80F5A79AB02F}"/>
              </a:ext>
            </a:extLst>
          </p:cNvPr>
          <p:cNvPicPr>
            <a:picLocks noGrp="1" noChangeAspect="1"/>
          </p:cNvPicPr>
          <p:nvPr>
            <p:ph idx="1"/>
          </p:nvPr>
        </p:nvPicPr>
        <p:blipFill>
          <a:blip r:embed="rId4"/>
          <a:stretch>
            <a:fillRect/>
          </a:stretch>
        </p:blipFill>
        <p:spPr>
          <a:xfrm>
            <a:off x="457200" y="1176149"/>
            <a:ext cx="8229600" cy="4505703"/>
          </a:xfrm>
          <a:noFill/>
        </p:spPr>
      </p:pic>
      <p:sp>
        <p:nvSpPr>
          <p:cNvPr id="4" name="Slide Number Placeholder 3">
            <a:extLst>
              <a:ext uri="{FF2B5EF4-FFF2-40B4-BE49-F238E27FC236}">
                <a16:creationId xmlns:a16="http://schemas.microsoft.com/office/drawing/2014/main" id="{E04EF221-F0C6-67BB-6B47-29F233A2B86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8F70A505-82C7-DF49-8AED-DCB7ED54510D}" type="slidenum">
              <a:rPr lang="en-US" smtClean="0"/>
              <a:pPr>
                <a:spcAft>
                  <a:spcPts val="600"/>
                </a:spcAft>
              </a:pPr>
              <a:t>9</a:t>
            </a:fld>
            <a:endParaRPr lang="en-US"/>
          </a:p>
        </p:txBody>
      </p:sp>
      <p:pic>
        <p:nvPicPr>
          <p:cNvPr id="14" name="Audio 13" descr="Symbol of a speaker and sound">
            <a:hlinkClick r:id="" action="ppaction://media"/>
            <a:extLst>
              <a:ext uri="{FF2B5EF4-FFF2-40B4-BE49-F238E27FC236}">
                <a16:creationId xmlns:a16="http://schemas.microsoft.com/office/drawing/2014/main" id="{D6839AD2-F156-A67D-DA25-B14D69A6F41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E1CCC5B-6E94-E347-94D2-0FB8BAB58E56}" label="" lang="en-us" r:embed="rId5"/>
                        </p173:trackLst>
                      </p173:tracksInfo>
                    </p:ext>
                  </p14:extLst>
                </p14:media>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43025161"/>
      </p:ext>
    </p:extLst>
  </p:cSld>
  <p:clrMapOvr>
    <a:masterClrMapping/>
  </p:clrMapOvr>
  <mc:AlternateContent xmlns:mc="http://schemas.openxmlformats.org/markup-compatibility/2006" xmlns:p14="http://schemas.microsoft.com/office/powerpoint/2010/main">
    <mc:Choice Requires="p14">
      <p:transition spd="slow" p14:dur="2000" advTm="17814"/>
    </mc:Choice>
    <mc:Fallback xmlns="">
      <p:transition spd="slow" advTm="1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9668</TotalTime>
  <Words>679</Words>
  <Application>Microsoft Macintosh PowerPoint</Application>
  <PresentationFormat>On-screen Show (4:3)</PresentationFormat>
  <Paragraphs>91</Paragraphs>
  <Slides>21</Slides>
  <Notes>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Office Theme</vt:lpstr>
      <vt:lpstr>SECURE 2.0 Roth Mandate</vt:lpstr>
      <vt:lpstr>What can you do? </vt:lpstr>
      <vt:lpstr>2026 Roth Age 50 Catch-up Contribution</vt:lpstr>
      <vt:lpstr>2026 Roth Age 60-63 Catch-up Contribution</vt:lpstr>
      <vt:lpstr>.</vt:lpstr>
      <vt:lpstr>What are my options?</vt:lpstr>
      <vt:lpstr>Date Range to Add SECURE 2.0 Act Roth Contributions</vt:lpstr>
      <vt:lpstr>How often will the SECURE 2.0 Act affect me?</vt:lpstr>
      <vt:lpstr>Employee Self Service &gt; Benefits &gt; Initiate Ret Savings Elections</vt:lpstr>
      <vt:lpstr>Retirement Plan Election Page</vt:lpstr>
      <vt:lpstr>Page Down to the Enrollment Tiles</vt:lpstr>
      <vt:lpstr>Page Down to View SECURE 2.0 Act Contributions</vt:lpstr>
      <vt:lpstr>Choose “Select” to Enter Your Contribution</vt:lpstr>
      <vt:lpstr>Enter Amount and Vendor Allocation</vt:lpstr>
      <vt:lpstr>Page up and select “Save”</vt:lpstr>
      <vt:lpstr>Go Back to Make Any Other Elections</vt:lpstr>
      <vt:lpstr>Confirm Election; Select “Finalize Elections”</vt:lpstr>
      <vt:lpstr>Finally, select “Submit &amp; View Stmt”</vt:lpstr>
      <vt:lpstr>If you don’t see this, you didn’t finish it</vt:lpstr>
      <vt:lpstr>Questions?</vt:lpstr>
      <vt:lpstr>DISCLAIMER and Limitations</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(if needed)</dc:title>
  <dc:creator>Braun, Michelle</dc:creator>
  <cp:lastModifiedBy>Knight, Jessica</cp:lastModifiedBy>
  <cp:revision>442</cp:revision>
  <dcterms:created xsi:type="dcterms:W3CDTF">2015-10-19T17:55:21Z</dcterms:created>
  <dcterms:modified xsi:type="dcterms:W3CDTF">2026-04-15T19:40:16Z</dcterms:modified>
</cp:coreProperties>
</file>