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vtt" ContentType="text/vt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90"/>
  </p:notesMasterIdLst>
  <p:handoutMasterIdLst>
    <p:handoutMasterId r:id="rId91"/>
  </p:handoutMasterIdLst>
  <p:sldIdLst>
    <p:sldId id="324" r:id="rId2"/>
    <p:sldId id="424" r:id="rId3"/>
    <p:sldId id="410" r:id="rId4"/>
    <p:sldId id="425" r:id="rId5"/>
    <p:sldId id="427" r:id="rId6"/>
    <p:sldId id="377" r:id="rId7"/>
    <p:sldId id="426" r:id="rId8"/>
    <p:sldId id="456" r:id="rId9"/>
    <p:sldId id="442" r:id="rId10"/>
    <p:sldId id="275" r:id="rId11"/>
    <p:sldId id="461" r:id="rId12"/>
    <p:sldId id="325" r:id="rId13"/>
    <p:sldId id="462" r:id="rId14"/>
    <p:sldId id="318" r:id="rId15"/>
    <p:sldId id="444" r:id="rId16"/>
    <p:sldId id="428" r:id="rId17"/>
    <p:sldId id="429" r:id="rId18"/>
    <p:sldId id="270" r:id="rId19"/>
    <p:sldId id="317" r:id="rId20"/>
    <p:sldId id="341" r:id="rId21"/>
    <p:sldId id="274" r:id="rId22"/>
    <p:sldId id="299" r:id="rId23"/>
    <p:sldId id="380" r:id="rId24"/>
    <p:sldId id="459" r:id="rId25"/>
    <p:sldId id="460" r:id="rId26"/>
    <p:sldId id="326" r:id="rId27"/>
    <p:sldId id="443" r:id="rId28"/>
    <p:sldId id="352" r:id="rId29"/>
    <p:sldId id="351" r:id="rId30"/>
    <p:sldId id="354" r:id="rId31"/>
    <p:sldId id="327" r:id="rId32"/>
    <p:sldId id="431" r:id="rId33"/>
    <p:sldId id="277" r:id="rId34"/>
    <p:sldId id="446" r:id="rId35"/>
    <p:sldId id="387" r:id="rId36"/>
    <p:sldId id="388" r:id="rId37"/>
    <p:sldId id="385" r:id="rId38"/>
    <p:sldId id="386" r:id="rId39"/>
    <p:sldId id="280" r:id="rId40"/>
    <p:sldId id="415" r:id="rId41"/>
    <p:sldId id="400" r:id="rId42"/>
    <p:sldId id="401" r:id="rId43"/>
    <p:sldId id="399" r:id="rId44"/>
    <p:sldId id="334" r:id="rId45"/>
    <p:sldId id="335" r:id="rId46"/>
    <p:sldId id="336" r:id="rId47"/>
    <p:sldId id="339" r:id="rId48"/>
    <p:sldId id="338" r:id="rId49"/>
    <p:sldId id="340" r:id="rId50"/>
    <p:sldId id="279" r:id="rId51"/>
    <p:sldId id="308" r:id="rId52"/>
    <p:sldId id="452" r:id="rId53"/>
    <p:sldId id="453" r:id="rId54"/>
    <p:sldId id="309" r:id="rId55"/>
    <p:sldId id="306" r:id="rId56"/>
    <p:sldId id="411" r:id="rId57"/>
    <p:sldId id="432" r:id="rId58"/>
    <p:sldId id="281" r:id="rId59"/>
    <p:sldId id="434" r:id="rId60"/>
    <p:sldId id="435" r:id="rId61"/>
    <p:sldId id="436" r:id="rId62"/>
    <p:sldId id="437" r:id="rId63"/>
    <p:sldId id="445" r:id="rId64"/>
    <p:sldId id="439" r:id="rId65"/>
    <p:sldId id="440" r:id="rId66"/>
    <p:sldId id="313" r:id="rId67"/>
    <p:sldId id="310" r:id="rId68"/>
    <p:sldId id="448" r:id="rId69"/>
    <p:sldId id="312" r:id="rId70"/>
    <p:sldId id="284" r:id="rId71"/>
    <p:sldId id="293" r:id="rId72"/>
    <p:sldId id="343" r:id="rId73"/>
    <p:sldId id="286" r:id="rId74"/>
    <p:sldId id="287" r:id="rId75"/>
    <p:sldId id="288" r:id="rId76"/>
    <p:sldId id="289" r:id="rId77"/>
    <p:sldId id="290" r:id="rId78"/>
    <p:sldId id="295" r:id="rId79"/>
    <p:sldId id="449" r:id="rId80"/>
    <p:sldId id="296" r:id="rId81"/>
    <p:sldId id="297" r:id="rId82"/>
    <p:sldId id="298" r:id="rId83"/>
    <p:sldId id="420" r:id="rId84"/>
    <p:sldId id="344" r:id="rId85"/>
    <p:sldId id="345" r:id="rId86"/>
    <p:sldId id="454" r:id="rId87"/>
    <p:sldId id="455" r:id="rId88"/>
    <p:sldId id="363" r:id="rId8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olega, Jean" initials="J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5284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47"/>
    <p:restoredTop sz="94708"/>
  </p:normalViewPr>
  <p:slideViewPr>
    <p:cSldViewPr snapToGrid="0" snapToObjects="1">
      <p:cViewPr varScale="1">
        <p:scale>
          <a:sx n="118" d="100"/>
          <a:sy n="118" d="100"/>
        </p:scale>
        <p:origin x="664" y="200"/>
      </p:cViewPr>
      <p:guideLst>
        <p:guide orient="horz" pos="2160"/>
        <p:guide pos="2880"/>
      </p:guideLst>
    </p:cSldViewPr>
  </p:slideViewPr>
  <p:outlineViewPr>
    <p:cViewPr>
      <p:scale>
        <a:sx n="33" d="100"/>
        <a:sy n="33" d="100"/>
      </p:scale>
      <p:origin x="0" y="-1312"/>
    </p:cViewPr>
  </p:outlineViewPr>
  <p:notesTextViewPr>
    <p:cViewPr>
      <p:scale>
        <a:sx n="3" d="2"/>
        <a:sy n="3" d="2"/>
      </p:scale>
      <p:origin x="0" y="0"/>
    </p:cViewPr>
  </p:notesTextViewPr>
  <p:sorterViewPr>
    <p:cViewPr>
      <p:scale>
        <a:sx n="80" d="100"/>
        <a:sy n="80" d="100"/>
      </p:scale>
      <p:origin x="0" y="0"/>
    </p:cViewPr>
  </p:sorterViewPr>
  <p:notesViewPr>
    <p:cSldViewPr snapToGrid="0" snapToObjects="1" showGuides="1">
      <p:cViewPr varScale="1">
        <p:scale>
          <a:sx n="98" d="100"/>
          <a:sy n="98" d="100"/>
        </p:scale>
        <p:origin x="-356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commentAuthors" Target="commentAuthor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432DA82-DBF3-4142-B9C5-9646DB0A1B59}" type="datetimeFigureOut">
              <a:rPr lang="en-US" smtClean="0"/>
              <a:t>4/15/26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C40264A-FBB6-4E59-A501-426F79A77797}" type="slidenum">
              <a:rPr lang="en-US" smtClean="0"/>
              <a:t>‹#›</a:t>
            </a:fld>
            <a:endParaRPr lang="en-US" dirty="0"/>
          </a:p>
        </p:txBody>
      </p:sp>
    </p:spTree>
    <p:extLst>
      <p:ext uri="{BB962C8B-B14F-4D97-AF65-F5344CB8AC3E}">
        <p14:creationId xmlns:p14="http://schemas.microsoft.com/office/powerpoint/2010/main" val="16102052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CFD89B-D4AE-49C7-95EF-3FDA8A269B25}" type="datetimeFigureOut">
              <a:rPr lang="en-US" smtClean="0"/>
              <a:t>4/15/26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CFDDB4-92AD-4814-8215-78C14A223B13}" type="slidenum">
              <a:rPr lang="en-US" smtClean="0"/>
              <a:t>‹#›</a:t>
            </a:fld>
            <a:endParaRPr lang="en-US" dirty="0"/>
          </a:p>
        </p:txBody>
      </p:sp>
    </p:spTree>
    <p:extLst>
      <p:ext uri="{BB962C8B-B14F-4D97-AF65-F5344CB8AC3E}">
        <p14:creationId xmlns:p14="http://schemas.microsoft.com/office/powerpoint/2010/main" val="2213936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1</a:t>
            </a:fld>
            <a:endParaRPr lang="en-US" dirty="0"/>
          </a:p>
        </p:txBody>
      </p:sp>
    </p:spTree>
    <p:extLst>
      <p:ext uri="{BB962C8B-B14F-4D97-AF65-F5344CB8AC3E}">
        <p14:creationId xmlns:p14="http://schemas.microsoft.com/office/powerpoint/2010/main" val="3508902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10</a:t>
            </a:fld>
            <a:endParaRPr lang="en-US" dirty="0"/>
          </a:p>
        </p:txBody>
      </p:sp>
    </p:spTree>
    <p:extLst>
      <p:ext uri="{BB962C8B-B14F-4D97-AF65-F5344CB8AC3E}">
        <p14:creationId xmlns:p14="http://schemas.microsoft.com/office/powerpoint/2010/main" val="2238817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11</a:t>
            </a:fld>
            <a:endParaRPr lang="en-US" dirty="0"/>
          </a:p>
        </p:txBody>
      </p:sp>
    </p:spTree>
    <p:extLst>
      <p:ext uri="{BB962C8B-B14F-4D97-AF65-F5344CB8AC3E}">
        <p14:creationId xmlns:p14="http://schemas.microsoft.com/office/powerpoint/2010/main" val="985417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12</a:t>
            </a:fld>
            <a:endParaRPr lang="en-US" dirty="0"/>
          </a:p>
        </p:txBody>
      </p:sp>
    </p:spTree>
    <p:extLst>
      <p:ext uri="{BB962C8B-B14F-4D97-AF65-F5344CB8AC3E}">
        <p14:creationId xmlns:p14="http://schemas.microsoft.com/office/powerpoint/2010/main" val="1632382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13</a:t>
            </a:fld>
            <a:endParaRPr lang="en-US" dirty="0"/>
          </a:p>
        </p:txBody>
      </p:sp>
    </p:spTree>
    <p:extLst>
      <p:ext uri="{BB962C8B-B14F-4D97-AF65-F5344CB8AC3E}">
        <p14:creationId xmlns:p14="http://schemas.microsoft.com/office/powerpoint/2010/main" val="4185348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14</a:t>
            </a:fld>
            <a:endParaRPr lang="en-US" dirty="0"/>
          </a:p>
        </p:txBody>
      </p:sp>
    </p:spTree>
    <p:extLst>
      <p:ext uri="{BB962C8B-B14F-4D97-AF65-F5344CB8AC3E}">
        <p14:creationId xmlns:p14="http://schemas.microsoft.com/office/powerpoint/2010/main" val="3795952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15</a:t>
            </a:fld>
            <a:endParaRPr lang="en-US" dirty="0"/>
          </a:p>
        </p:txBody>
      </p:sp>
    </p:spTree>
    <p:extLst>
      <p:ext uri="{BB962C8B-B14F-4D97-AF65-F5344CB8AC3E}">
        <p14:creationId xmlns:p14="http://schemas.microsoft.com/office/powerpoint/2010/main" val="1755688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16</a:t>
            </a:fld>
            <a:endParaRPr lang="en-US" dirty="0"/>
          </a:p>
        </p:txBody>
      </p:sp>
    </p:spTree>
    <p:extLst>
      <p:ext uri="{BB962C8B-B14F-4D97-AF65-F5344CB8AC3E}">
        <p14:creationId xmlns:p14="http://schemas.microsoft.com/office/powerpoint/2010/main" val="233740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17</a:t>
            </a:fld>
            <a:endParaRPr lang="en-US" dirty="0"/>
          </a:p>
        </p:txBody>
      </p:sp>
    </p:spTree>
    <p:extLst>
      <p:ext uri="{BB962C8B-B14F-4D97-AF65-F5344CB8AC3E}">
        <p14:creationId xmlns:p14="http://schemas.microsoft.com/office/powerpoint/2010/main" val="2576873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18</a:t>
            </a:fld>
            <a:endParaRPr lang="en-US" dirty="0"/>
          </a:p>
        </p:txBody>
      </p:sp>
    </p:spTree>
    <p:extLst>
      <p:ext uri="{BB962C8B-B14F-4D97-AF65-F5344CB8AC3E}">
        <p14:creationId xmlns:p14="http://schemas.microsoft.com/office/powerpoint/2010/main" val="3563542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19</a:t>
            </a:fld>
            <a:endParaRPr lang="en-US" dirty="0"/>
          </a:p>
        </p:txBody>
      </p:sp>
    </p:spTree>
    <p:extLst>
      <p:ext uri="{BB962C8B-B14F-4D97-AF65-F5344CB8AC3E}">
        <p14:creationId xmlns:p14="http://schemas.microsoft.com/office/powerpoint/2010/main" val="2408955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2</a:t>
            </a:fld>
            <a:endParaRPr lang="en-US" dirty="0"/>
          </a:p>
        </p:txBody>
      </p:sp>
    </p:spTree>
    <p:extLst>
      <p:ext uri="{BB962C8B-B14F-4D97-AF65-F5344CB8AC3E}">
        <p14:creationId xmlns:p14="http://schemas.microsoft.com/office/powerpoint/2010/main" val="2990396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20</a:t>
            </a:fld>
            <a:endParaRPr lang="en-US" dirty="0"/>
          </a:p>
        </p:txBody>
      </p:sp>
    </p:spTree>
    <p:extLst>
      <p:ext uri="{BB962C8B-B14F-4D97-AF65-F5344CB8AC3E}">
        <p14:creationId xmlns:p14="http://schemas.microsoft.com/office/powerpoint/2010/main" val="4159910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21</a:t>
            </a:fld>
            <a:endParaRPr lang="en-US" dirty="0"/>
          </a:p>
        </p:txBody>
      </p:sp>
    </p:spTree>
    <p:extLst>
      <p:ext uri="{BB962C8B-B14F-4D97-AF65-F5344CB8AC3E}">
        <p14:creationId xmlns:p14="http://schemas.microsoft.com/office/powerpoint/2010/main" val="943138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22</a:t>
            </a:fld>
            <a:endParaRPr lang="en-US" dirty="0"/>
          </a:p>
        </p:txBody>
      </p:sp>
    </p:spTree>
    <p:extLst>
      <p:ext uri="{BB962C8B-B14F-4D97-AF65-F5344CB8AC3E}">
        <p14:creationId xmlns:p14="http://schemas.microsoft.com/office/powerpoint/2010/main" val="41035079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23</a:t>
            </a:fld>
            <a:endParaRPr lang="en-US" dirty="0"/>
          </a:p>
        </p:txBody>
      </p:sp>
    </p:spTree>
    <p:extLst>
      <p:ext uri="{BB962C8B-B14F-4D97-AF65-F5344CB8AC3E}">
        <p14:creationId xmlns:p14="http://schemas.microsoft.com/office/powerpoint/2010/main" val="4210319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24</a:t>
            </a:fld>
            <a:endParaRPr lang="en-US" dirty="0"/>
          </a:p>
        </p:txBody>
      </p:sp>
    </p:spTree>
    <p:extLst>
      <p:ext uri="{BB962C8B-B14F-4D97-AF65-F5344CB8AC3E}">
        <p14:creationId xmlns:p14="http://schemas.microsoft.com/office/powerpoint/2010/main" val="3881858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25</a:t>
            </a:fld>
            <a:endParaRPr lang="en-US" dirty="0"/>
          </a:p>
        </p:txBody>
      </p:sp>
    </p:spTree>
    <p:extLst>
      <p:ext uri="{BB962C8B-B14F-4D97-AF65-F5344CB8AC3E}">
        <p14:creationId xmlns:p14="http://schemas.microsoft.com/office/powerpoint/2010/main" val="470146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26</a:t>
            </a:fld>
            <a:endParaRPr lang="en-US" dirty="0"/>
          </a:p>
        </p:txBody>
      </p:sp>
    </p:spTree>
    <p:extLst>
      <p:ext uri="{BB962C8B-B14F-4D97-AF65-F5344CB8AC3E}">
        <p14:creationId xmlns:p14="http://schemas.microsoft.com/office/powerpoint/2010/main" val="23627667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27</a:t>
            </a:fld>
            <a:endParaRPr lang="en-US" dirty="0"/>
          </a:p>
        </p:txBody>
      </p:sp>
    </p:spTree>
    <p:extLst>
      <p:ext uri="{BB962C8B-B14F-4D97-AF65-F5344CB8AC3E}">
        <p14:creationId xmlns:p14="http://schemas.microsoft.com/office/powerpoint/2010/main" val="2490487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28</a:t>
            </a:fld>
            <a:endParaRPr lang="en-US" dirty="0"/>
          </a:p>
        </p:txBody>
      </p:sp>
    </p:spTree>
    <p:extLst>
      <p:ext uri="{BB962C8B-B14F-4D97-AF65-F5344CB8AC3E}">
        <p14:creationId xmlns:p14="http://schemas.microsoft.com/office/powerpoint/2010/main" val="1166466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29</a:t>
            </a:fld>
            <a:endParaRPr lang="en-US" dirty="0"/>
          </a:p>
        </p:txBody>
      </p:sp>
    </p:spTree>
    <p:extLst>
      <p:ext uri="{BB962C8B-B14F-4D97-AF65-F5344CB8AC3E}">
        <p14:creationId xmlns:p14="http://schemas.microsoft.com/office/powerpoint/2010/main" val="2525456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3</a:t>
            </a:fld>
            <a:endParaRPr lang="en-US" dirty="0"/>
          </a:p>
        </p:txBody>
      </p:sp>
    </p:spTree>
    <p:extLst>
      <p:ext uri="{BB962C8B-B14F-4D97-AF65-F5344CB8AC3E}">
        <p14:creationId xmlns:p14="http://schemas.microsoft.com/office/powerpoint/2010/main" val="19466360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30</a:t>
            </a:fld>
            <a:endParaRPr lang="en-US" dirty="0"/>
          </a:p>
        </p:txBody>
      </p:sp>
    </p:spTree>
    <p:extLst>
      <p:ext uri="{BB962C8B-B14F-4D97-AF65-F5344CB8AC3E}">
        <p14:creationId xmlns:p14="http://schemas.microsoft.com/office/powerpoint/2010/main" val="33096199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31</a:t>
            </a:fld>
            <a:endParaRPr lang="en-US" dirty="0"/>
          </a:p>
        </p:txBody>
      </p:sp>
    </p:spTree>
    <p:extLst>
      <p:ext uri="{BB962C8B-B14F-4D97-AF65-F5344CB8AC3E}">
        <p14:creationId xmlns:p14="http://schemas.microsoft.com/office/powerpoint/2010/main" val="14104624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32</a:t>
            </a:fld>
            <a:endParaRPr lang="en-US" dirty="0"/>
          </a:p>
        </p:txBody>
      </p:sp>
    </p:spTree>
    <p:extLst>
      <p:ext uri="{BB962C8B-B14F-4D97-AF65-F5344CB8AC3E}">
        <p14:creationId xmlns:p14="http://schemas.microsoft.com/office/powerpoint/2010/main" val="34512851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33</a:t>
            </a:fld>
            <a:endParaRPr lang="en-US" dirty="0"/>
          </a:p>
        </p:txBody>
      </p:sp>
    </p:spTree>
    <p:extLst>
      <p:ext uri="{BB962C8B-B14F-4D97-AF65-F5344CB8AC3E}">
        <p14:creationId xmlns:p14="http://schemas.microsoft.com/office/powerpoint/2010/main" val="21373633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34</a:t>
            </a:fld>
            <a:endParaRPr lang="en-US" dirty="0"/>
          </a:p>
        </p:txBody>
      </p:sp>
    </p:spTree>
    <p:extLst>
      <p:ext uri="{BB962C8B-B14F-4D97-AF65-F5344CB8AC3E}">
        <p14:creationId xmlns:p14="http://schemas.microsoft.com/office/powerpoint/2010/main" val="13894306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35</a:t>
            </a:fld>
            <a:endParaRPr lang="en-US" dirty="0"/>
          </a:p>
        </p:txBody>
      </p:sp>
    </p:spTree>
    <p:extLst>
      <p:ext uri="{BB962C8B-B14F-4D97-AF65-F5344CB8AC3E}">
        <p14:creationId xmlns:p14="http://schemas.microsoft.com/office/powerpoint/2010/main" val="12459108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36</a:t>
            </a:fld>
            <a:endParaRPr lang="en-US" dirty="0"/>
          </a:p>
        </p:txBody>
      </p:sp>
    </p:spTree>
    <p:extLst>
      <p:ext uri="{BB962C8B-B14F-4D97-AF65-F5344CB8AC3E}">
        <p14:creationId xmlns:p14="http://schemas.microsoft.com/office/powerpoint/2010/main" val="28395085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37</a:t>
            </a:fld>
            <a:endParaRPr lang="en-US" dirty="0"/>
          </a:p>
        </p:txBody>
      </p:sp>
    </p:spTree>
    <p:extLst>
      <p:ext uri="{BB962C8B-B14F-4D97-AF65-F5344CB8AC3E}">
        <p14:creationId xmlns:p14="http://schemas.microsoft.com/office/powerpoint/2010/main" val="24111921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38</a:t>
            </a:fld>
            <a:endParaRPr lang="en-US" dirty="0"/>
          </a:p>
        </p:txBody>
      </p:sp>
    </p:spTree>
    <p:extLst>
      <p:ext uri="{BB962C8B-B14F-4D97-AF65-F5344CB8AC3E}">
        <p14:creationId xmlns:p14="http://schemas.microsoft.com/office/powerpoint/2010/main" val="29948954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39</a:t>
            </a:fld>
            <a:endParaRPr lang="en-US" dirty="0"/>
          </a:p>
        </p:txBody>
      </p:sp>
    </p:spTree>
    <p:extLst>
      <p:ext uri="{BB962C8B-B14F-4D97-AF65-F5344CB8AC3E}">
        <p14:creationId xmlns:p14="http://schemas.microsoft.com/office/powerpoint/2010/main" val="2825680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FDDB4-92AD-4814-8215-78C14A223B13}" type="slidenum">
              <a:rPr lang="en-US" smtClean="0"/>
              <a:t>4</a:t>
            </a:fld>
            <a:endParaRPr lang="en-US" dirty="0"/>
          </a:p>
        </p:txBody>
      </p:sp>
    </p:spTree>
    <p:extLst>
      <p:ext uri="{BB962C8B-B14F-4D97-AF65-F5344CB8AC3E}">
        <p14:creationId xmlns:p14="http://schemas.microsoft.com/office/powerpoint/2010/main" val="29175770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40</a:t>
            </a:fld>
            <a:endParaRPr lang="en-US" dirty="0"/>
          </a:p>
        </p:txBody>
      </p:sp>
    </p:spTree>
    <p:extLst>
      <p:ext uri="{BB962C8B-B14F-4D97-AF65-F5344CB8AC3E}">
        <p14:creationId xmlns:p14="http://schemas.microsoft.com/office/powerpoint/2010/main" val="3483237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41</a:t>
            </a:fld>
            <a:endParaRPr lang="en-US" dirty="0"/>
          </a:p>
        </p:txBody>
      </p:sp>
    </p:spTree>
    <p:extLst>
      <p:ext uri="{BB962C8B-B14F-4D97-AF65-F5344CB8AC3E}">
        <p14:creationId xmlns:p14="http://schemas.microsoft.com/office/powerpoint/2010/main" val="40517589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42</a:t>
            </a:fld>
            <a:endParaRPr lang="en-US" dirty="0"/>
          </a:p>
        </p:txBody>
      </p:sp>
    </p:spTree>
    <p:extLst>
      <p:ext uri="{BB962C8B-B14F-4D97-AF65-F5344CB8AC3E}">
        <p14:creationId xmlns:p14="http://schemas.microsoft.com/office/powerpoint/2010/main" val="12070379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43</a:t>
            </a:fld>
            <a:endParaRPr lang="en-US" dirty="0"/>
          </a:p>
        </p:txBody>
      </p:sp>
    </p:spTree>
    <p:extLst>
      <p:ext uri="{BB962C8B-B14F-4D97-AF65-F5344CB8AC3E}">
        <p14:creationId xmlns:p14="http://schemas.microsoft.com/office/powerpoint/2010/main" val="16628944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44</a:t>
            </a:fld>
            <a:endParaRPr lang="en-US" dirty="0"/>
          </a:p>
        </p:txBody>
      </p:sp>
    </p:spTree>
    <p:extLst>
      <p:ext uri="{BB962C8B-B14F-4D97-AF65-F5344CB8AC3E}">
        <p14:creationId xmlns:p14="http://schemas.microsoft.com/office/powerpoint/2010/main" val="15883244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45</a:t>
            </a:fld>
            <a:endParaRPr lang="en-US" dirty="0"/>
          </a:p>
        </p:txBody>
      </p:sp>
    </p:spTree>
    <p:extLst>
      <p:ext uri="{BB962C8B-B14F-4D97-AF65-F5344CB8AC3E}">
        <p14:creationId xmlns:p14="http://schemas.microsoft.com/office/powerpoint/2010/main" val="30959867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46</a:t>
            </a:fld>
            <a:endParaRPr lang="en-US" dirty="0"/>
          </a:p>
        </p:txBody>
      </p:sp>
    </p:spTree>
    <p:extLst>
      <p:ext uri="{BB962C8B-B14F-4D97-AF65-F5344CB8AC3E}">
        <p14:creationId xmlns:p14="http://schemas.microsoft.com/office/powerpoint/2010/main" val="388544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47</a:t>
            </a:fld>
            <a:endParaRPr lang="en-US" dirty="0"/>
          </a:p>
        </p:txBody>
      </p:sp>
    </p:spTree>
    <p:extLst>
      <p:ext uri="{BB962C8B-B14F-4D97-AF65-F5344CB8AC3E}">
        <p14:creationId xmlns:p14="http://schemas.microsoft.com/office/powerpoint/2010/main" val="15767739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48</a:t>
            </a:fld>
            <a:endParaRPr lang="en-US" dirty="0"/>
          </a:p>
        </p:txBody>
      </p:sp>
    </p:spTree>
    <p:extLst>
      <p:ext uri="{BB962C8B-B14F-4D97-AF65-F5344CB8AC3E}">
        <p14:creationId xmlns:p14="http://schemas.microsoft.com/office/powerpoint/2010/main" val="38093826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49</a:t>
            </a:fld>
            <a:endParaRPr lang="en-US" dirty="0"/>
          </a:p>
        </p:txBody>
      </p:sp>
    </p:spTree>
    <p:extLst>
      <p:ext uri="{BB962C8B-B14F-4D97-AF65-F5344CB8AC3E}">
        <p14:creationId xmlns:p14="http://schemas.microsoft.com/office/powerpoint/2010/main" val="2236382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5</a:t>
            </a:fld>
            <a:endParaRPr lang="en-US" dirty="0"/>
          </a:p>
        </p:txBody>
      </p:sp>
    </p:spTree>
    <p:extLst>
      <p:ext uri="{BB962C8B-B14F-4D97-AF65-F5344CB8AC3E}">
        <p14:creationId xmlns:p14="http://schemas.microsoft.com/office/powerpoint/2010/main" val="4233056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50</a:t>
            </a:fld>
            <a:endParaRPr lang="en-US" dirty="0"/>
          </a:p>
        </p:txBody>
      </p:sp>
    </p:spTree>
    <p:extLst>
      <p:ext uri="{BB962C8B-B14F-4D97-AF65-F5344CB8AC3E}">
        <p14:creationId xmlns:p14="http://schemas.microsoft.com/office/powerpoint/2010/main" val="42764491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51</a:t>
            </a:fld>
            <a:endParaRPr lang="en-US" dirty="0"/>
          </a:p>
        </p:txBody>
      </p:sp>
    </p:spTree>
    <p:extLst>
      <p:ext uri="{BB962C8B-B14F-4D97-AF65-F5344CB8AC3E}">
        <p14:creationId xmlns:p14="http://schemas.microsoft.com/office/powerpoint/2010/main" val="24661379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52</a:t>
            </a:fld>
            <a:endParaRPr lang="en-US" dirty="0"/>
          </a:p>
        </p:txBody>
      </p:sp>
    </p:spTree>
    <p:extLst>
      <p:ext uri="{BB962C8B-B14F-4D97-AF65-F5344CB8AC3E}">
        <p14:creationId xmlns:p14="http://schemas.microsoft.com/office/powerpoint/2010/main" val="14822104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53</a:t>
            </a:fld>
            <a:endParaRPr lang="en-US" dirty="0"/>
          </a:p>
        </p:txBody>
      </p:sp>
    </p:spTree>
    <p:extLst>
      <p:ext uri="{BB962C8B-B14F-4D97-AF65-F5344CB8AC3E}">
        <p14:creationId xmlns:p14="http://schemas.microsoft.com/office/powerpoint/2010/main" val="11403635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54</a:t>
            </a:fld>
            <a:endParaRPr lang="en-US" dirty="0"/>
          </a:p>
        </p:txBody>
      </p:sp>
    </p:spTree>
    <p:extLst>
      <p:ext uri="{BB962C8B-B14F-4D97-AF65-F5344CB8AC3E}">
        <p14:creationId xmlns:p14="http://schemas.microsoft.com/office/powerpoint/2010/main" val="18458379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55</a:t>
            </a:fld>
            <a:endParaRPr lang="en-US" dirty="0"/>
          </a:p>
        </p:txBody>
      </p:sp>
    </p:spTree>
    <p:extLst>
      <p:ext uri="{BB962C8B-B14F-4D97-AF65-F5344CB8AC3E}">
        <p14:creationId xmlns:p14="http://schemas.microsoft.com/office/powerpoint/2010/main" val="5527057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56</a:t>
            </a:fld>
            <a:endParaRPr lang="en-US" dirty="0"/>
          </a:p>
        </p:txBody>
      </p:sp>
    </p:spTree>
    <p:extLst>
      <p:ext uri="{BB962C8B-B14F-4D97-AF65-F5344CB8AC3E}">
        <p14:creationId xmlns:p14="http://schemas.microsoft.com/office/powerpoint/2010/main" val="19274868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57</a:t>
            </a:fld>
            <a:endParaRPr lang="en-US" dirty="0"/>
          </a:p>
        </p:txBody>
      </p:sp>
    </p:spTree>
    <p:extLst>
      <p:ext uri="{BB962C8B-B14F-4D97-AF65-F5344CB8AC3E}">
        <p14:creationId xmlns:p14="http://schemas.microsoft.com/office/powerpoint/2010/main" val="5171202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58</a:t>
            </a:fld>
            <a:endParaRPr lang="en-US" dirty="0"/>
          </a:p>
        </p:txBody>
      </p:sp>
    </p:spTree>
    <p:extLst>
      <p:ext uri="{BB962C8B-B14F-4D97-AF65-F5344CB8AC3E}">
        <p14:creationId xmlns:p14="http://schemas.microsoft.com/office/powerpoint/2010/main" val="384161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59</a:t>
            </a:fld>
            <a:endParaRPr lang="en-US" dirty="0"/>
          </a:p>
        </p:txBody>
      </p:sp>
    </p:spTree>
    <p:extLst>
      <p:ext uri="{BB962C8B-B14F-4D97-AF65-F5344CB8AC3E}">
        <p14:creationId xmlns:p14="http://schemas.microsoft.com/office/powerpoint/2010/main" val="159876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6</a:t>
            </a:fld>
            <a:endParaRPr lang="en-US" dirty="0"/>
          </a:p>
        </p:txBody>
      </p:sp>
    </p:spTree>
    <p:extLst>
      <p:ext uri="{BB962C8B-B14F-4D97-AF65-F5344CB8AC3E}">
        <p14:creationId xmlns:p14="http://schemas.microsoft.com/office/powerpoint/2010/main" val="6208169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60</a:t>
            </a:fld>
            <a:endParaRPr lang="en-US" dirty="0"/>
          </a:p>
        </p:txBody>
      </p:sp>
    </p:spTree>
    <p:extLst>
      <p:ext uri="{BB962C8B-B14F-4D97-AF65-F5344CB8AC3E}">
        <p14:creationId xmlns:p14="http://schemas.microsoft.com/office/powerpoint/2010/main" val="23066379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61</a:t>
            </a:fld>
            <a:endParaRPr lang="en-US" dirty="0"/>
          </a:p>
        </p:txBody>
      </p:sp>
    </p:spTree>
    <p:extLst>
      <p:ext uri="{BB962C8B-B14F-4D97-AF65-F5344CB8AC3E}">
        <p14:creationId xmlns:p14="http://schemas.microsoft.com/office/powerpoint/2010/main" val="9675375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62</a:t>
            </a:fld>
            <a:endParaRPr lang="en-US" dirty="0"/>
          </a:p>
        </p:txBody>
      </p:sp>
    </p:spTree>
    <p:extLst>
      <p:ext uri="{BB962C8B-B14F-4D97-AF65-F5344CB8AC3E}">
        <p14:creationId xmlns:p14="http://schemas.microsoft.com/office/powerpoint/2010/main" val="27272857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63</a:t>
            </a:fld>
            <a:endParaRPr lang="en-US" dirty="0"/>
          </a:p>
        </p:txBody>
      </p:sp>
    </p:spTree>
    <p:extLst>
      <p:ext uri="{BB962C8B-B14F-4D97-AF65-F5344CB8AC3E}">
        <p14:creationId xmlns:p14="http://schemas.microsoft.com/office/powerpoint/2010/main" val="14595182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64</a:t>
            </a:fld>
            <a:endParaRPr lang="en-US" dirty="0"/>
          </a:p>
        </p:txBody>
      </p:sp>
    </p:spTree>
    <p:extLst>
      <p:ext uri="{BB962C8B-B14F-4D97-AF65-F5344CB8AC3E}">
        <p14:creationId xmlns:p14="http://schemas.microsoft.com/office/powerpoint/2010/main" val="3520754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65</a:t>
            </a:fld>
            <a:endParaRPr lang="en-US" dirty="0"/>
          </a:p>
        </p:txBody>
      </p:sp>
    </p:spTree>
    <p:extLst>
      <p:ext uri="{BB962C8B-B14F-4D97-AF65-F5344CB8AC3E}">
        <p14:creationId xmlns:p14="http://schemas.microsoft.com/office/powerpoint/2010/main" val="38314410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66</a:t>
            </a:fld>
            <a:endParaRPr lang="en-US" dirty="0"/>
          </a:p>
        </p:txBody>
      </p:sp>
    </p:spTree>
    <p:extLst>
      <p:ext uri="{BB962C8B-B14F-4D97-AF65-F5344CB8AC3E}">
        <p14:creationId xmlns:p14="http://schemas.microsoft.com/office/powerpoint/2010/main" val="6353500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67</a:t>
            </a:fld>
            <a:endParaRPr lang="en-US" dirty="0"/>
          </a:p>
        </p:txBody>
      </p:sp>
    </p:spTree>
    <p:extLst>
      <p:ext uri="{BB962C8B-B14F-4D97-AF65-F5344CB8AC3E}">
        <p14:creationId xmlns:p14="http://schemas.microsoft.com/office/powerpoint/2010/main" val="12783513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68</a:t>
            </a:fld>
            <a:endParaRPr lang="en-US" dirty="0"/>
          </a:p>
        </p:txBody>
      </p:sp>
    </p:spTree>
    <p:extLst>
      <p:ext uri="{BB962C8B-B14F-4D97-AF65-F5344CB8AC3E}">
        <p14:creationId xmlns:p14="http://schemas.microsoft.com/office/powerpoint/2010/main" val="8142291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69</a:t>
            </a:fld>
            <a:endParaRPr lang="en-US" dirty="0"/>
          </a:p>
        </p:txBody>
      </p:sp>
    </p:spTree>
    <p:extLst>
      <p:ext uri="{BB962C8B-B14F-4D97-AF65-F5344CB8AC3E}">
        <p14:creationId xmlns:p14="http://schemas.microsoft.com/office/powerpoint/2010/main" val="3560031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7</a:t>
            </a:fld>
            <a:endParaRPr lang="en-US" dirty="0"/>
          </a:p>
        </p:txBody>
      </p:sp>
    </p:spTree>
    <p:extLst>
      <p:ext uri="{BB962C8B-B14F-4D97-AF65-F5344CB8AC3E}">
        <p14:creationId xmlns:p14="http://schemas.microsoft.com/office/powerpoint/2010/main" val="15838103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70</a:t>
            </a:fld>
            <a:endParaRPr lang="en-US" dirty="0"/>
          </a:p>
        </p:txBody>
      </p:sp>
    </p:spTree>
    <p:extLst>
      <p:ext uri="{BB962C8B-B14F-4D97-AF65-F5344CB8AC3E}">
        <p14:creationId xmlns:p14="http://schemas.microsoft.com/office/powerpoint/2010/main" val="1110902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71</a:t>
            </a:fld>
            <a:endParaRPr lang="en-US" dirty="0"/>
          </a:p>
        </p:txBody>
      </p:sp>
    </p:spTree>
    <p:extLst>
      <p:ext uri="{BB962C8B-B14F-4D97-AF65-F5344CB8AC3E}">
        <p14:creationId xmlns:p14="http://schemas.microsoft.com/office/powerpoint/2010/main" val="7841736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72</a:t>
            </a:fld>
            <a:endParaRPr lang="en-US" dirty="0"/>
          </a:p>
        </p:txBody>
      </p:sp>
    </p:spTree>
    <p:extLst>
      <p:ext uri="{BB962C8B-B14F-4D97-AF65-F5344CB8AC3E}">
        <p14:creationId xmlns:p14="http://schemas.microsoft.com/office/powerpoint/2010/main" val="190428390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73</a:t>
            </a:fld>
            <a:endParaRPr lang="en-US" dirty="0"/>
          </a:p>
        </p:txBody>
      </p:sp>
    </p:spTree>
    <p:extLst>
      <p:ext uri="{BB962C8B-B14F-4D97-AF65-F5344CB8AC3E}">
        <p14:creationId xmlns:p14="http://schemas.microsoft.com/office/powerpoint/2010/main" val="31666131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74</a:t>
            </a:fld>
            <a:endParaRPr lang="en-US" dirty="0"/>
          </a:p>
        </p:txBody>
      </p:sp>
    </p:spTree>
    <p:extLst>
      <p:ext uri="{BB962C8B-B14F-4D97-AF65-F5344CB8AC3E}">
        <p14:creationId xmlns:p14="http://schemas.microsoft.com/office/powerpoint/2010/main" val="309337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75</a:t>
            </a:fld>
            <a:endParaRPr lang="en-US" dirty="0"/>
          </a:p>
        </p:txBody>
      </p:sp>
    </p:spTree>
    <p:extLst>
      <p:ext uri="{BB962C8B-B14F-4D97-AF65-F5344CB8AC3E}">
        <p14:creationId xmlns:p14="http://schemas.microsoft.com/office/powerpoint/2010/main" val="24578102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76</a:t>
            </a:fld>
            <a:endParaRPr lang="en-US" dirty="0"/>
          </a:p>
        </p:txBody>
      </p:sp>
    </p:spTree>
    <p:extLst>
      <p:ext uri="{BB962C8B-B14F-4D97-AF65-F5344CB8AC3E}">
        <p14:creationId xmlns:p14="http://schemas.microsoft.com/office/powerpoint/2010/main" val="30380748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77</a:t>
            </a:fld>
            <a:endParaRPr lang="en-US" dirty="0"/>
          </a:p>
        </p:txBody>
      </p:sp>
    </p:spTree>
    <p:extLst>
      <p:ext uri="{BB962C8B-B14F-4D97-AF65-F5344CB8AC3E}">
        <p14:creationId xmlns:p14="http://schemas.microsoft.com/office/powerpoint/2010/main" val="293895668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78</a:t>
            </a:fld>
            <a:endParaRPr lang="en-US" dirty="0"/>
          </a:p>
        </p:txBody>
      </p:sp>
    </p:spTree>
    <p:extLst>
      <p:ext uri="{BB962C8B-B14F-4D97-AF65-F5344CB8AC3E}">
        <p14:creationId xmlns:p14="http://schemas.microsoft.com/office/powerpoint/2010/main" val="18649445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79</a:t>
            </a:fld>
            <a:endParaRPr lang="en-US" dirty="0"/>
          </a:p>
        </p:txBody>
      </p:sp>
    </p:spTree>
    <p:extLst>
      <p:ext uri="{BB962C8B-B14F-4D97-AF65-F5344CB8AC3E}">
        <p14:creationId xmlns:p14="http://schemas.microsoft.com/office/powerpoint/2010/main" val="3317133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8</a:t>
            </a:fld>
            <a:endParaRPr lang="en-US" dirty="0"/>
          </a:p>
        </p:txBody>
      </p:sp>
    </p:spTree>
    <p:extLst>
      <p:ext uri="{BB962C8B-B14F-4D97-AF65-F5344CB8AC3E}">
        <p14:creationId xmlns:p14="http://schemas.microsoft.com/office/powerpoint/2010/main" val="84306920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80</a:t>
            </a:fld>
            <a:endParaRPr lang="en-US" dirty="0"/>
          </a:p>
        </p:txBody>
      </p:sp>
    </p:spTree>
    <p:extLst>
      <p:ext uri="{BB962C8B-B14F-4D97-AF65-F5344CB8AC3E}">
        <p14:creationId xmlns:p14="http://schemas.microsoft.com/office/powerpoint/2010/main" val="194869260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81</a:t>
            </a:fld>
            <a:endParaRPr lang="en-US" dirty="0"/>
          </a:p>
        </p:txBody>
      </p:sp>
    </p:spTree>
    <p:extLst>
      <p:ext uri="{BB962C8B-B14F-4D97-AF65-F5344CB8AC3E}">
        <p14:creationId xmlns:p14="http://schemas.microsoft.com/office/powerpoint/2010/main" val="2412336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82</a:t>
            </a:fld>
            <a:endParaRPr lang="en-US" dirty="0"/>
          </a:p>
        </p:txBody>
      </p:sp>
    </p:spTree>
    <p:extLst>
      <p:ext uri="{BB962C8B-B14F-4D97-AF65-F5344CB8AC3E}">
        <p14:creationId xmlns:p14="http://schemas.microsoft.com/office/powerpoint/2010/main" val="8024782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83</a:t>
            </a:fld>
            <a:endParaRPr lang="en-US" dirty="0"/>
          </a:p>
        </p:txBody>
      </p:sp>
    </p:spTree>
    <p:extLst>
      <p:ext uri="{BB962C8B-B14F-4D97-AF65-F5344CB8AC3E}">
        <p14:creationId xmlns:p14="http://schemas.microsoft.com/office/powerpoint/2010/main" val="217399911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84</a:t>
            </a:fld>
            <a:endParaRPr lang="en-US" dirty="0"/>
          </a:p>
        </p:txBody>
      </p:sp>
    </p:spTree>
    <p:extLst>
      <p:ext uri="{BB962C8B-B14F-4D97-AF65-F5344CB8AC3E}">
        <p14:creationId xmlns:p14="http://schemas.microsoft.com/office/powerpoint/2010/main" val="18673942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85</a:t>
            </a:fld>
            <a:endParaRPr lang="en-US" dirty="0"/>
          </a:p>
        </p:txBody>
      </p:sp>
    </p:spTree>
    <p:extLst>
      <p:ext uri="{BB962C8B-B14F-4D97-AF65-F5344CB8AC3E}">
        <p14:creationId xmlns:p14="http://schemas.microsoft.com/office/powerpoint/2010/main" val="372104612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86</a:t>
            </a:fld>
            <a:endParaRPr lang="en-US" dirty="0"/>
          </a:p>
        </p:txBody>
      </p:sp>
    </p:spTree>
    <p:extLst>
      <p:ext uri="{BB962C8B-B14F-4D97-AF65-F5344CB8AC3E}">
        <p14:creationId xmlns:p14="http://schemas.microsoft.com/office/powerpoint/2010/main" val="193312651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87</a:t>
            </a:fld>
            <a:endParaRPr lang="en-US" dirty="0"/>
          </a:p>
        </p:txBody>
      </p:sp>
    </p:spTree>
    <p:extLst>
      <p:ext uri="{BB962C8B-B14F-4D97-AF65-F5344CB8AC3E}">
        <p14:creationId xmlns:p14="http://schemas.microsoft.com/office/powerpoint/2010/main" val="176620098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88</a:t>
            </a:fld>
            <a:endParaRPr lang="en-US" dirty="0"/>
          </a:p>
        </p:txBody>
      </p:sp>
    </p:spTree>
    <p:extLst>
      <p:ext uri="{BB962C8B-B14F-4D97-AF65-F5344CB8AC3E}">
        <p14:creationId xmlns:p14="http://schemas.microsoft.com/office/powerpoint/2010/main" val="745514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FDDB4-92AD-4814-8215-78C14A223B13}" type="slidenum">
              <a:rPr lang="en-US" smtClean="0"/>
              <a:t>9</a:t>
            </a:fld>
            <a:endParaRPr lang="en-US" dirty="0"/>
          </a:p>
        </p:txBody>
      </p:sp>
    </p:spTree>
    <p:extLst>
      <p:ext uri="{BB962C8B-B14F-4D97-AF65-F5344CB8AC3E}">
        <p14:creationId xmlns:p14="http://schemas.microsoft.com/office/powerpoint/2010/main" val="2989059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54FBF1F-7E00-4544-AB70-19E10AAFA401}" type="datetime1">
              <a:rPr lang="en-US" smtClean="0"/>
              <a:t>4/15/26</a:t>
            </a:fld>
            <a:endParaRPr lang="en-US" dirty="0"/>
          </a:p>
        </p:txBody>
      </p:sp>
      <p:sp>
        <p:nvSpPr>
          <p:cNvPr id="5" name="Footer Placeholder 4"/>
          <p:cNvSpPr>
            <a:spLocks noGrp="1"/>
          </p:cNvSpPr>
          <p:nvPr>
            <p:ph type="ftr" sz="quarter" idx="11"/>
          </p:nvPr>
        </p:nvSpPr>
        <p:spPr/>
        <p:txBody>
          <a:bodyPr/>
          <a:lstStyle/>
          <a:p>
            <a:r>
              <a:rPr lang="en-US" dirty="0"/>
              <a:t>DRAFT - REVISED 01/15/16</a:t>
            </a:r>
          </a:p>
        </p:txBody>
      </p:sp>
      <p:sp>
        <p:nvSpPr>
          <p:cNvPr id="6" name="Slide Number Placeholder 5"/>
          <p:cNvSpPr>
            <a:spLocks noGrp="1"/>
          </p:cNvSpPr>
          <p:nvPr>
            <p:ph type="sldNum" sz="quarter" idx="12"/>
          </p:nvPr>
        </p:nvSpPr>
        <p:spPr/>
        <p:txBody>
          <a:bodyPr/>
          <a:lstStyle/>
          <a:p>
            <a:fld id="{8F70A505-82C7-DF49-8AED-DCB7ED54510D}" type="slidenum">
              <a:rPr lang="en-US" smtClean="0"/>
              <a:t>‹#›</a:t>
            </a:fld>
            <a:endParaRPr lang="en-US" dirty="0"/>
          </a:p>
        </p:txBody>
      </p:sp>
      <p:pic>
        <p:nvPicPr>
          <p:cNvPr id="7" name="Picture 6" descr="Cub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057400"/>
            <a:ext cx="9144000" cy="2735580"/>
          </a:xfrm>
          <a:prstGeom prst="rect">
            <a:avLst/>
          </a:prstGeom>
        </p:spPr>
      </p:pic>
      <p:sp>
        <p:nvSpPr>
          <p:cNvPr id="8" name="Title 1"/>
          <p:cNvSpPr>
            <a:spLocks noGrp="1"/>
          </p:cNvSpPr>
          <p:nvPr>
            <p:ph type="ctrTitle" hasCustomPrompt="1"/>
          </p:nvPr>
        </p:nvSpPr>
        <p:spPr>
          <a:xfrm>
            <a:off x="457200" y="0"/>
            <a:ext cx="8229600" cy="1905000"/>
          </a:xfrm>
        </p:spPr>
        <p:txBody>
          <a:bodyPr/>
          <a:lstStyle/>
          <a:p>
            <a:br>
              <a:rPr lang="en-US" sz="5300" dirty="0">
                <a:solidFill>
                  <a:srgbClr val="15284F"/>
                </a:solidFill>
              </a:rPr>
            </a:br>
            <a:endParaRPr lang="en-US" sz="3600" dirty="0">
              <a:solidFill>
                <a:srgbClr val="15284F"/>
              </a:solidFill>
            </a:endParaRPr>
          </a:p>
        </p:txBody>
      </p:sp>
      <p:sp>
        <p:nvSpPr>
          <p:cNvPr id="9" name="Oval 8"/>
          <p:cNvSpPr/>
          <p:nvPr userDrawn="1"/>
        </p:nvSpPr>
        <p:spPr bwMode="auto">
          <a:xfrm>
            <a:off x="1295400" y="3886200"/>
            <a:ext cx="1949246" cy="1949246"/>
          </a:xfrm>
          <a:prstGeom prst="ellipse">
            <a:avLst/>
          </a:prstGeom>
          <a:solidFill>
            <a:srgbClr val="F8C01B"/>
          </a:solidFill>
          <a:ln w="63500" cap="flat" cmpd="sng" algn="ctr">
            <a:solidFill>
              <a:srgbClr val="0B265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660066"/>
              </a:solidFill>
              <a:effectLst/>
              <a:latin typeface="Arial" pitchFamily="-97" charset="0"/>
              <a:ea typeface="ＭＳ Ｐゴシック" pitchFamily="-97" charset="-128"/>
              <a:cs typeface="ＭＳ Ｐゴシック" pitchFamily="-97" charset="-128"/>
            </a:endParaRPr>
          </a:p>
        </p:txBody>
      </p:sp>
      <p:sp>
        <p:nvSpPr>
          <p:cNvPr id="10" name="Subtitle 2"/>
          <p:cNvSpPr txBox="1">
            <a:spLocks/>
          </p:cNvSpPr>
          <p:nvPr userDrawn="1"/>
        </p:nvSpPr>
        <p:spPr bwMode="auto">
          <a:xfrm>
            <a:off x="1295400" y="4495800"/>
            <a:ext cx="19812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ctr" rtl="0" eaLnBrk="1" fontAlgn="base" hangingPunct="1">
              <a:spcBef>
                <a:spcPct val="20000"/>
              </a:spcBef>
              <a:spcAft>
                <a:spcPct val="0"/>
              </a:spcAft>
              <a:buNone/>
              <a:defRPr sz="3200">
                <a:solidFill>
                  <a:schemeClr val="tx1"/>
                </a:solidFill>
                <a:latin typeface="+mn-lt"/>
                <a:ea typeface="+mn-ea"/>
                <a:cs typeface="+mn-cs"/>
              </a:defRPr>
            </a:lvl1pPr>
            <a:lvl2pPr marL="457200" indent="0" algn="ctr" rtl="0" eaLnBrk="1" fontAlgn="base" hangingPunct="1">
              <a:spcBef>
                <a:spcPct val="20000"/>
              </a:spcBef>
              <a:spcAft>
                <a:spcPct val="0"/>
              </a:spcAft>
              <a:buNone/>
              <a:defRPr sz="2800">
                <a:solidFill>
                  <a:schemeClr val="tx1"/>
                </a:solidFill>
                <a:latin typeface="+mn-lt"/>
                <a:ea typeface="+mn-ea"/>
              </a:defRPr>
            </a:lvl2pPr>
            <a:lvl3pPr marL="914400" indent="0" algn="ctr" rtl="0" eaLnBrk="1" fontAlgn="base" hangingPunct="1">
              <a:spcBef>
                <a:spcPct val="20000"/>
              </a:spcBef>
              <a:spcAft>
                <a:spcPct val="0"/>
              </a:spcAft>
              <a:buNone/>
              <a:defRPr sz="2400">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a:lnSpc>
                <a:spcPct val="80000"/>
              </a:lnSpc>
            </a:pPr>
            <a:r>
              <a:rPr lang="en-US" sz="2100" dirty="0">
                <a:solidFill>
                  <a:srgbClr val="0B2653"/>
                </a:solidFill>
              </a:rPr>
              <a:t>HEALTH &amp;</a:t>
            </a:r>
          </a:p>
          <a:p>
            <a:pPr>
              <a:lnSpc>
                <a:spcPct val="80000"/>
              </a:lnSpc>
            </a:pPr>
            <a:r>
              <a:rPr lang="en-US" sz="1600" dirty="0">
                <a:solidFill>
                  <a:srgbClr val="0B2653"/>
                </a:solidFill>
              </a:rPr>
              <a:t>WELL-BEING</a:t>
            </a:r>
          </a:p>
        </p:txBody>
      </p:sp>
      <p:sp>
        <p:nvSpPr>
          <p:cNvPr id="11" name="Oval 10"/>
          <p:cNvSpPr/>
          <p:nvPr userDrawn="1"/>
        </p:nvSpPr>
        <p:spPr bwMode="auto">
          <a:xfrm>
            <a:off x="3581400" y="3886200"/>
            <a:ext cx="1949246" cy="1949246"/>
          </a:xfrm>
          <a:prstGeom prst="ellipse">
            <a:avLst/>
          </a:prstGeom>
          <a:solidFill>
            <a:srgbClr val="0B2653"/>
          </a:solidFill>
          <a:ln w="63500" cap="flat" cmpd="sng" algn="ctr">
            <a:solidFill>
              <a:srgbClr val="F8C01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660066"/>
              </a:solidFill>
              <a:effectLst/>
              <a:latin typeface="Arial" pitchFamily="-97" charset="0"/>
              <a:ea typeface="ＭＳ Ｐゴシック" pitchFamily="-97" charset="-128"/>
              <a:cs typeface="ＭＳ Ｐゴシック" pitchFamily="-97" charset="-128"/>
            </a:endParaRPr>
          </a:p>
        </p:txBody>
      </p:sp>
      <p:sp>
        <p:nvSpPr>
          <p:cNvPr id="12" name="Subtitle 2"/>
          <p:cNvSpPr txBox="1">
            <a:spLocks/>
          </p:cNvSpPr>
          <p:nvPr userDrawn="1"/>
        </p:nvSpPr>
        <p:spPr bwMode="auto">
          <a:xfrm>
            <a:off x="3581400" y="4540046"/>
            <a:ext cx="19812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ctr" rtl="0" eaLnBrk="1" fontAlgn="base" hangingPunct="1">
              <a:spcBef>
                <a:spcPct val="20000"/>
              </a:spcBef>
              <a:spcAft>
                <a:spcPct val="0"/>
              </a:spcAft>
              <a:buNone/>
              <a:defRPr sz="3200">
                <a:solidFill>
                  <a:schemeClr val="tx1"/>
                </a:solidFill>
                <a:latin typeface="+mn-lt"/>
                <a:ea typeface="+mn-ea"/>
                <a:cs typeface="+mn-cs"/>
              </a:defRPr>
            </a:lvl1pPr>
            <a:lvl2pPr marL="457200" indent="0" algn="ctr" rtl="0" eaLnBrk="1" fontAlgn="base" hangingPunct="1">
              <a:spcBef>
                <a:spcPct val="20000"/>
              </a:spcBef>
              <a:spcAft>
                <a:spcPct val="0"/>
              </a:spcAft>
              <a:buNone/>
              <a:defRPr sz="2800">
                <a:solidFill>
                  <a:schemeClr val="tx1"/>
                </a:solidFill>
                <a:latin typeface="+mn-lt"/>
                <a:ea typeface="+mn-ea"/>
              </a:defRPr>
            </a:lvl2pPr>
            <a:lvl3pPr marL="914400" indent="0" algn="ctr" rtl="0" eaLnBrk="1" fontAlgn="base" hangingPunct="1">
              <a:spcBef>
                <a:spcPct val="20000"/>
              </a:spcBef>
              <a:spcAft>
                <a:spcPct val="0"/>
              </a:spcAft>
              <a:buNone/>
              <a:defRPr sz="2400">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a:lnSpc>
                <a:spcPct val="80000"/>
              </a:lnSpc>
            </a:pPr>
            <a:r>
              <a:rPr lang="en-US" sz="1400" dirty="0">
                <a:solidFill>
                  <a:schemeClr val="bg1"/>
                </a:solidFill>
              </a:rPr>
              <a:t>EFFECTIVENESS </a:t>
            </a:r>
          </a:p>
          <a:p>
            <a:pPr>
              <a:lnSpc>
                <a:spcPct val="80000"/>
              </a:lnSpc>
            </a:pPr>
            <a:r>
              <a:rPr lang="en-US" sz="1600" dirty="0">
                <a:solidFill>
                  <a:schemeClr val="bg1"/>
                </a:solidFill>
              </a:rPr>
              <a:t>&amp; EFFICIENCY</a:t>
            </a:r>
          </a:p>
        </p:txBody>
      </p:sp>
      <p:sp>
        <p:nvSpPr>
          <p:cNvPr id="13" name="Oval 12"/>
          <p:cNvSpPr/>
          <p:nvPr userDrawn="1"/>
        </p:nvSpPr>
        <p:spPr bwMode="auto">
          <a:xfrm>
            <a:off x="5867400" y="3886200"/>
            <a:ext cx="1949246" cy="1949246"/>
          </a:xfrm>
          <a:prstGeom prst="ellipse">
            <a:avLst/>
          </a:prstGeom>
          <a:solidFill>
            <a:srgbClr val="6C706F"/>
          </a:solidFill>
          <a:ln w="63500" cap="flat" cmpd="sng" algn="ctr">
            <a:solidFill>
              <a:srgbClr val="0B265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660066"/>
              </a:solidFill>
              <a:effectLst/>
              <a:latin typeface="Arial" pitchFamily="-97" charset="0"/>
              <a:ea typeface="ＭＳ Ｐゴシック" pitchFamily="-97" charset="-128"/>
              <a:cs typeface="ＭＳ Ｐゴシック" pitchFamily="-97" charset="-128"/>
            </a:endParaRPr>
          </a:p>
        </p:txBody>
      </p:sp>
      <p:sp>
        <p:nvSpPr>
          <p:cNvPr id="14" name="Subtitle 2"/>
          <p:cNvSpPr txBox="1">
            <a:spLocks/>
          </p:cNvSpPr>
          <p:nvPr userDrawn="1"/>
        </p:nvSpPr>
        <p:spPr bwMode="auto">
          <a:xfrm>
            <a:off x="5867400" y="4495800"/>
            <a:ext cx="19812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ctr" rtl="0" eaLnBrk="1" fontAlgn="base" hangingPunct="1">
              <a:spcBef>
                <a:spcPct val="20000"/>
              </a:spcBef>
              <a:spcAft>
                <a:spcPct val="0"/>
              </a:spcAft>
              <a:buNone/>
              <a:defRPr sz="3200">
                <a:solidFill>
                  <a:schemeClr val="tx1"/>
                </a:solidFill>
                <a:latin typeface="+mn-lt"/>
                <a:ea typeface="+mn-ea"/>
                <a:cs typeface="+mn-cs"/>
              </a:defRPr>
            </a:lvl1pPr>
            <a:lvl2pPr marL="457200" indent="0" algn="ctr" rtl="0" eaLnBrk="1" fontAlgn="base" hangingPunct="1">
              <a:spcBef>
                <a:spcPct val="20000"/>
              </a:spcBef>
              <a:spcAft>
                <a:spcPct val="0"/>
              </a:spcAft>
              <a:buNone/>
              <a:defRPr sz="2800">
                <a:solidFill>
                  <a:schemeClr val="tx1"/>
                </a:solidFill>
                <a:latin typeface="+mn-lt"/>
                <a:ea typeface="+mn-ea"/>
              </a:defRPr>
            </a:lvl2pPr>
            <a:lvl3pPr marL="914400" indent="0" algn="ctr" rtl="0" eaLnBrk="1" fontAlgn="base" hangingPunct="1">
              <a:spcBef>
                <a:spcPct val="20000"/>
              </a:spcBef>
              <a:spcAft>
                <a:spcPct val="0"/>
              </a:spcAft>
              <a:buNone/>
              <a:defRPr sz="2400">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a:lnSpc>
                <a:spcPct val="80000"/>
              </a:lnSpc>
            </a:pPr>
            <a:r>
              <a:rPr lang="en-US" sz="1800" dirty="0">
                <a:solidFill>
                  <a:srgbClr val="FFFFFF"/>
                </a:solidFill>
              </a:rPr>
              <a:t>CULTURE</a:t>
            </a:r>
          </a:p>
          <a:p>
            <a:pPr>
              <a:lnSpc>
                <a:spcPct val="80000"/>
              </a:lnSpc>
            </a:pPr>
            <a:r>
              <a:rPr lang="en-US" sz="1600" dirty="0">
                <a:solidFill>
                  <a:srgbClr val="FFFFFF"/>
                </a:solidFill>
              </a:rPr>
              <a:t>&amp; CLIMATE</a:t>
            </a:r>
          </a:p>
        </p:txBody>
      </p:sp>
      <p:cxnSp>
        <p:nvCxnSpPr>
          <p:cNvPr id="15" name="Straight Connector 14"/>
          <p:cNvCxnSpPr/>
          <p:nvPr userDrawn="1"/>
        </p:nvCxnSpPr>
        <p:spPr bwMode="auto">
          <a:xfrm>
            <a:off x="1600200" y="5149646"/>
            <a:ext cx="1295400" cy="0"/>
          </a:xfrm>
          <a:prstGeom prst="line">
            <a:avLst/>
          </a:prstGeom>
          <a:solidFill>
            <a:schemeClr val="accent1"/>
          </a:solidFill>
          <a:ln w="38100" cap="flat" cmpd="sng" algn="ctr">
            <a:solidFill>
              <a:srgbClr val="0B2653"/>
            </a:solidFill>
            <a:prstDash val="solid"/>
            <a:round/>
            <a:headEnd type="none" w="med" len="med"/>
            <a:tailEnd type="none" w="med" len="med"/>
          </a:ln>
          <a:effectLst/>
        </p:spPr>
      </p:cxnSp>
      <p:cxnSp>
        <p:nvCxnSpPr>
          <p:cNvPr id="16" name="Straight Connector 15"/>
          <p:cNvCxnSpPr/>
          <p:nvPr userDrawn="1"/>
        </p:nvCxnSpPr>
        <p:spPr bwMode="auto">
          <a:xfrm>
            <a:off x="3810000" y="5149646"/>
            <a:ext cx="1447800" cy="0"/>
          </a:xfrm>
          <a:prstGeom prst="line">
            <a:avLst/>
          </a:prstGeom>
          <a:solidFill>
            <a:schemeClr val="accent1"/>
          </a:solidFill>
          <a:ln w="63500" cap="flat" cmpd="sng" algn="ctr">
            <a:solidFill>
              <a:srgbClr val="336995"/>
            </a:solidFill>
            <a:prstDash val="solid"/>
            <a:round/>
            <a:headEnd type="none" w="med" len="med"/>
            <a:tailEnd type="none" w="med" len="med"/>
          </a:ln>
          <a:effectLst/>
        </p:spPr>
      </p:cxnSp>
      <p:cxnSp>
        <p:nvCxnSpPr>
          <p:cNvPr id="17" name="Straight Connector 16"/>
          <p:cNvCxnSpPr/>
          <p:nvPr userDrawn="1"/>
        </p:nvCxnSpPr>
        <p:spPr bwMode="auto">
          <a:xfrm>
            <a:off x="6248400" y="5149646"/>
            <a:ext cx="1295400" cy="0"/>
          </a:xfrm>
          <a:prstGeom prst="line">
            <a:avLst/>
          </a:prstGeom>
          <a:solidFill>
            <a:schemeClr val="accent1"/>
          </a:solidFill>
          <a:ln w="38100"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3826628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normAutofit/>
          </a:bodyPr>
          <a:lstStyle>
            <a:lvl1pPr>
              <a:defRPr sz="3600">
                <a:solidFill>
                  <a:srgbClr val="15284F"/>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a:solidFill>
                  <a:srgbClr val="15284F"/>
                </a:solidFill>
              </a:defRPr>
            </a:lvl1pPr>
            <a:lvl2pPr>
              <a:defRPr>
                <a:solidFill>
                  <a:srgbClr val="15284F"/>
                </a:solidFill>
              </a:defRPr>
            </a:lvl2pPr>
            <a:lvl3pPr>
              <a:defRPr>
                <a:solidFill>
                  <a:srgbClr val="15284F"/>
                </a:solidFill>
              </a:defRPr>
            </a:lvl3pPr>
            <a:lvl4pPr>
              <a:defRPr>
                <a:solidFill>
                  <a:srgbClr val="15284F"/>
                </a:solidFill>
              </a:defRPr>
            </a:lvl4pPr>
            <a:lvl5pPr>
              <a:defRPr>
                <a:solidFill>
                  <a:srgbClr val="15284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29896FC-EFDC-4EC8-A8D5-E42F503E19DC}" type="datetime1">
              <a:rPr lang="en-US" smtClean="0"/>
              <a:t>4/15/26</a:t>
            </a:fld>
            <a:endParaRPr lang="en-US" dirty="0"/>
          </a:p>
        </p:txBody>
      </p:sp>
      <p:sp>
        <p:nvSpPr>
          <p:cNvPr id="5" name="Footer Placeholder 4"/>
          <p:cNvSpPr>
            <a:spLocks noGrp="1"/>
          </p:cNvSpPr>
          <p:nvPr>
            <p:ph type="ftr" sz="quarter" idx="11"/>
          </p:nvPr>
        </p:nvSpPr>
        <p:spPr/>
        <p:txBody>
          <a:bodyPr/>
          <a:lstStyle/>
          <a:p>
            <a:r>
              <a:rPr lang="en-US" dirty="0"/>
              <a:t>DRAFT - REVISED 01/15/16</a:t>
            </a:r>
          </a:p>
        </p:txBody>
      </p:sp>
      <p:sp>
        <p:nvSpPr>
          <p:cNvPr id="6" name="Slide Number Placeholder 5"/>
          <p:cNvSpPr>
            <a:spLocks noGrp="1"/>
          </p:cNvSpPr>
          <p:nvPr>
            <p:ph type="sldNum" sz="quarter" idx="12"/>
          </p:nvPr>
        </p:nvSpPr>
        <p:spPr/>
        <p:txBody>
          <a:bodyPr/>
          <a:lstStyle/>
          <a:p>
            <a:fld id="{8F70A505-82C7-DF49-8AED-DCB7ED54510D}" type="slidenum">
              <a:rPr lang="en-US" smtClean="0"/>
              <a:t>‹#›</a:t>
            </a:fld>
            <a:endParaRPr lang="en-US" dirty="0"/>
          </a:p>
        </p:txBody>
      </p:sp>
      <p:cxnSp>
        <p:nvCxnSpPr>
          <p:cNvPr id="7" name="Straight Connector 6"/>
          <p:cNvCxnSpPr/>
          <p:nvPr userDrawn="1"/>
        </p:nvCxnSpPr>
        <p:spPr bwMode="auto">
          <a:xfrm flipV="1">
            <a:off x="6629400" y="274638"/>
            <a:ext cx="0" cy="5851526"/>
          </a:xfrm>
          <a:prstGeom prst="line">
            <a:avLst/>
          </a:prstGeom>
          <a:solidFill>
            <a:schemeClr val="accent1"/>
          </a:solidFill>
          <a:ln w="44450" cap="flat" cmpd="sng" algn="ctr">
            <a:solidFill>
              <a:srgbClr val="326A96"/>
            </a:solidFill>
            <a:prstDash val="solid"/>
            <a:round/>
            <a:headEnd type="none" w="med" len="med"/>
            <a:tailEnd type="none" w="med" len="med"/>
          </a:ln>
          <a:effectLst/>
        </p:spPr>
      </p:cxnSp>
    </p:spTree>
    <p:extLst>
      <p:ext uri="{BB962C8B-B14F-4D97-AF65-F5344CB8AC3E}">
        <p14:creationId xmlns:p14="http://schemas.microsoft.com/office/powerpoint/2010/main" val="3976213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lvl1pPr>
              <a:defRPr sz="3600">
                <a:solidFill>
                  <a:srgbClr val="15284F"/>
                </a:solidFill>
              </a:defRPr>
            </a:lvl1pPr>
          </a:lstStyle>
          <a:p>
            <a:r>
              <a:rPr lang="en-US" dirty="0"/>
              <a:t>Click to edit Master title style</a:t>
            </a:r>
          </a:p>
        </p:txBody>
      </p:sp>
      <p:sp>
        <p:nvSpPr>
          <p:cNvPr id="3" name="Content Placeholder 2"/>
          <p:cNvSpPr>
            <a:spLocks noGrp="1"/>
          </p:cNvSpPr>
          <p:nvPr>
            <p:ph idx="1"/>
          </p:nvPr>
        </p:nvSpPr>
        <p:spPr>
          <a:xfrm>
            <a:off x="457200" y="1166019"/>
            <a:ext cx="8229600" cy="4525963"/>
          </a:xfrm>
        </p:spPr>
        <p:txBody>
          <a:bodyPr/>
          <a:lstStyle>
            <a:lvl1pPr>
              <a:defRPr>
                <a:solidFill>
                  <a:srgbClr val="15284F"/>
                </a:solidFill>
              </a:defRPr>
            </a:lvl1pPr>
            <a:lvl2pPr>
              <a:defRPr>
                <a:solidFill>
                  <a:srgbClr val="15284F"/>
                </a:solidFill>
              </a:defRPr>
            </a:lvl2pPr>
            <a:lvl3pPr>
              <a:defRPr>
                <a:solidFill>
                  <a:srgbClr val="15284F"/>
                </a:solidFill>
              </a:defRPr>
            </a:lvl3pPr>
            <a:lvl4pPr>
              <a:defRPr>
                <a:solidFill>
                  <a:srgbClr val="15284F"/>
                </a:solidFill>
              </a:defRPr>
            </a:lvl4pPr>
            <a:lvl5pPr>
              <a:defRPr>
                <a:solidFill>
                  <a:srgbClr val="15284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2195798-7DBD-405C-B1E8-E356DD54F7FF}" type="datetime1">
              <a:rPr lang="en-US" smtClean="0"/>
              <a:t>4/15/26</a:t>
            </a:fld>
            <a:endParaRPr lang="en-US" dirty="0"/>
          </a:p>
        </p:txBody>
      </p:sp>
      <p:sp>
        <p:nvSpPr>
          <p:cNvPr id="5" name="Footer Placeholder 4"/>
          <p:cNvSpPr>
            <a:spLocks noGrp="1"/>
          </p:cNvSpPr>
          <p:nvPr>
            <p:ph type="ftr" sz="quarter" idx="11"/>
          </p:nvPr>
        </p:nvSpPr>
        <p:spPr/>
        <p:txBody>
          <a:bodyPr/>
          <a:lstStyle/>
          <a:p>
            <a:r>
              <a:rPr lang="en-US" dirty="0"/>
              <a:t>DRAFT - REVISED 01/15/16</a:t>
            </a:r>
          </a:p>
        </p:txBody>
      </p:sp>
      <p:sp>
        <p:nvSpPr>
          <p:cNvPr id="6" name="Slide Number Placeholder 5"/>
          <p:cNvSpPr>
            <a:spLocks noGrp="1"/>
          </p:cNvSpPr>
          <p:nvPr>
            <p:ph type="sldNum" sz="quarter" idx="12"/>
          </p:nvPr>
        </p:nvSpPr>
        <p:spPr/>
        <p:txBody>
          <a:bodyPr/>
          <a:lstStyle/>
          <a:p>
            <a:fld id="{8F70A505-82C7-DF49-8AED-DCB7ED54510D}" type="slidenum">
              <a:rPr lang="en-US" smtClean="0"/>
              <a:t>‹#›</a:t>
            </a:fld>
            <a:endParaRPr lang="en-US" dirty="0"/>
          </a:p>
        </p:txBody>
      </p:sp>
      <p:cxnSp>
        <p:nvCxnSpPr>
          <p:cNvPr id="7" name="Straight Connector 6"/>
          <p:cNvCxnSpPr/>
          <p:nvPr userDrawn="1"/>
        </p:nvCxnSpPr>
        <p:spPr bwMode="auto">
          <a:xfrm>
            <a:off x="457200" y="990600"/>
            <a:ext cx="8229600" cy="0"/>
          </a:xfrm>
          <a:prstGeom prst="line">
            <a:avLst/>
          </a:prstGeom>
          <a:solidFill>
            <a:schemeClr val="accent1"/>
          </a:solidFill>
          <a:ln w="44450" cap="flat" cmpd="sng" algn="ctr">
            <a:solidFill>
              <a:srgbClr val="326A96"/>
            </a:solidFill>
            <a:prstDash val="solid"/>
            <a:round/>
            <a:headEnd type="none" w="med" len="med"/>
            <a:tailEnd type="none" w="med" len="med"/>
          </a:ln>
          <a:effectLst/>
        </p:spPr>
      </p:cxnSp>
    </p:spTree>
    <p:extLst>
      <p:ext uri="{BB962C8B-B14F-4D97-AF65-F5344CB8AC3E}">
        <p14:creationId xmlns:p14="http://schemas.microsoft.com/office/powerpoint/2010/main" val="3811454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lvl1pPr>
              <a:defRPr sz="3600">
                <a:solidFill>
                  <a:srgbClr val="15284F"/>
                </a:solidFill>
              </a:defRPr>
            </a:lvl1pPr>
          </a:lstStyle>
          <a:p>
            <a:r>
              <a:rPr lang="en-US" dirty="0"/>
              <a:t>Click to edit Master title style</a:t>
            </a:r>
          </a:p>
        </p:txBody>
      </p:sp>
      <p:sp>
        <p:nvSpPr>
          <p:cNvPr id="3" name="Content Placeholder 2"/>
          <p:cNvSpPr>
            <a:spLocks noGrp="1"/>
          </p:cNvSpPr>
          <p:nvPr>
            <p:ph sz="half" idx="1"/>
          </p:nvPr>
        </p:nvSpPr>
        <p:spPr>
          <a:xfrm>
            <a:off x="457200" y="1246248"/>
            <a:ext cx="4038600" cy="4525963"/>
          </a:xfrm>
        </p:spPr>
        <p:txBody>
          <a:bodyPr/>
          <a:lstStyle>
            <a:lvl1pPr>
              <a:defRPr sz="2800">
                <a:solidFill>
                  <a:srgbClr val="15284F"/>
                </a:solidFill>
              </a:defRPr>
            </a:lvl1pPr>
            <a:lvl2pPr>
              <a:defRPr sz="2400">
                <a:solidFill>
                  <a:srgbClr val="15284F"/>
                </a:solidFill>
              </a:defRPr>
            </a:lvl2pPr>
            <a:lvl3pPr>
              <a:defRPr sz="2000">
                <a:solidFill>
                  <a:srgbClr val="15284F"/>
                </a:solidFill>
              </a:defRPr>
            </a:lvl3pPr>
            <a:lvl4pPr>
              <a:defRPr sz="1800">
                <a:solidFill>
                  <a:srgbClr val="15284F"/>
                </a:solidFill>
              </a:defRPr>
            </a:lvl4pPr>
            <a:lvl5pPr>
              <a:defRPr sz="1800">
                <a:solidFill>
                  <a:srgbClr val="15284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46248"/>
            <a:ext cx="4038600" cy="4525963"/>
          </a:xfrm>
        </p:spPr>
        <p:txBody>
          <a:bodyPr/>
          <a:lstStyle>
            <a:lvl1pPr>
              <a:defRPr sz="2800">
                <a:solidFill>
                  <a:srgbClr val="15284F"/>
                </a:solidFill>
              </a:defRPr>
            </a:lvl1pPr>
            <a:lvl2pPr>
              <a:defRPr sz="2400">
                <a:solidFill>
                  <a:srgbClr val="15284F"/>
                </a:solidFill>
              </a:defRPr>
            </a:lvl2pPr>
            <a:lvl3pPr>
              <a:defRPr sz="2000">
                <a:solidFill>
                  <a:srgbClr val="15284F"/>
                </a:solidFill>
              </a:defRPr>
            </a:lvl3pPr>
            <a:lvl4pPr>
              <a:defRPr sz="1800">
                <a:solidFill>
                  <a:srgbClr val="15284F"/>
                </a:solidFill>
              </a:defRPr>
            </a:lvl4pPr>
            <a:lvl5pPr>
              <a:defRPr sz="1800">
                <a:solidFill>
                  <a:srgbClr val="15284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140A0E-BB0E-4EC8-8E33-EB5541DFA7A0}" type="datetime1">
              <a:rPr lang="en-US" smtClean="0"/>
              <a:t>4/15/26</a:t>
            </a:fld>
            <a:endParaRPr lang="en-US" dirty="0"/>
          </a:p>
        </p:txBody>
      </p:sp>
      <p:sp>
        <p:nvSpPr>
          <p:cNvPr id="6" name="Footer Placeholder 5"/>
          <p:cNvSpPr>
            <a:spLocks noGrp="1"/>
          </p:cNvSpPr>
          <p:nvPr>
            <p:ph type="ftr" sz="quarter" idx="11"/>
          </p:nvPr>
        </p:nvSpPr>
        <p:spPr/>
        <p:txBody>
          <a:bodyPr/>
          <a:lstStyle/>
          <a:p>
            <a:r>
              <a:rPr lang="en-US" dirty="0"/>
              <a:t>DRAFT - REVISED 01/15/16</a:t>
            </a:r>
          </a:p>
        </p:txBody>
      </p:sp>
      <p:sp>
        <p:nvSpPr>
          <p:cNvPr id="7" name="Slide Number Placeholder 6"/>
          <p:cNvSpPr>
            <a:spLocks noGrp="1"/>
          </p:cNvSpPr>
          <p:nvPr>
            <p:ph type="sldNum" sz="quarter" idx="12"/>
          </p:nvPr>
        </p:nvSpPr>
        <p:spPr/>
        <p:txBody>
          <a:bodyPr/>
          <a:lstStyle/>
          <a:p>
            <a:fld id="{8F70A505-82C7-DF49-8AED-DCB7ED54510D}" type="slidenum">
              <a:rPr lang="en-US" smtClean="0"/>
              <a:t>‹#›</a:t>
            </a:fld>
            <a:endParaRPr lang="en-US" dirty="0"/>
          </a:p>
        </p:txBody>
      </p:sp>
      <p:cxnSp>
        <p:nvCxnSpPr>
          <p:cNvPr id="8" name="Straight Connector 7"/>
          <p:cNvCxnSpPr/>
          <p:nvPr userDrawn="1"/>
        </p:nvCxnSpPr>
        <p:spPr bwMode="auto">
          <a:xfrm>
            <a:off x="457200" y="990600"/>
            <a:ext cx="8229600" cy="0"/>
          </a:xfrm>
          <a:prstGeom prst="line">
            <a:avLst/>
          </a:prstGeom>
          <a:solidFill>
            <a:schemeClr val="accent1"/>
          </a:solidFill>
          <a:ln w="44450" cap="flat" cmpd="sng" algn="ctr">
            <a:solidFill>
              <a:srgbClr val="326A96"/>
            </a:solidFill>
            <a:prstDash val="solid"/>
            <a:round/>
            <a:headEnd type="none" w="med" len="med"/>
            <a:tailEnd type="none" w="med" len="med"/>
          </a:ln>
          <a:effectLst/>
        </p:spPr>
      </p:cxnSp>
    </p:spTree>
    <p:extLst>
      <p:ext uri="{BB962C8B-B14F-4D97-AF65-F5344CB8AC3E}">
        <p14:creationId xmlns:p14="http://schemas.microsoft.com/office/powerpoint/2010/main" val="858641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lvl1pPr>
              <a:defRPr sz="3600">
                <a:solidFill>
                  <a:srgbClr val="15284F"/>
                </a:solidFill>
              </a:defRPr>
            </a:lvl1pPr>
          </a:lstStyle>
          <a:p>
            <a:r>
              <a:rPr lang="en-US" dirty="0"/>
              <a:t>Click to edit Master title style</a:t>
            </a:r>
          </a:p>
        </p:txBody>
      </p:sp>
      <p:sp>
        <p:nvSpPr>
          <p:cNvPr id="3" name="Text Placeholder 2"/>
          <p:cNvSpPr>
            <a:spLocks noGrp="1"/>
          </p:cNvSpPr>
          <p:nvPr>
            <p:ph type="body" idx="1"/>
          </p:nvPr>
        </p:nvSpPr>
        <p:spPr>
          <a:xfrm>
            <a:off x="457200" y="1313893"/>
            <a:ext cx="4040188" cy="639762"/>
          </a:xfrm>
        </p:spPr>
        <p:txBody>
          <a:bodyPr anchor="b"/>
          <a:lstStyle>
            <a:lvl1pPr marL="0" indent="0">
              <a:buNone/>
              <a:defRPr sz="2400" b="1">
                <a:solidFill>
                  <a:srgbClr val="15284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953655"/>
            <a:ext cx="4040188" cy="3951288"/>
          </a:xfrm>
        </p:spPr>
        <p:txBody>
          <a:bodyPr/>
          <a:lstStyle>
            <a:lvl1pPr>
              <a:defRPr sz="2400">
                <a:solidFill>
                  <a:srgbClr val="15284F"/>
                </a:solidFill>
              </a:defRPr>
            </a:lvl1pPr>
            <a:lvl2pPr>
              <a:defRPr sz="2000">
                <a:solidFill>
                  <a:srgbClr val="15284F"/>
                </a:solidFill>
              </a:defRPr>
            </a:lvl2pPr>
            <a:lvl3pPr>
              <a:defRPr sz="1800">
                <a:solidFill>
                  <a:srgbClr val="15284F"/>
                </a:solidFill>
              </a:defRPr>
            </a:lvl3pPr>
            <a:lvl4pPr>
              <a:defRPr sz="1600">
                <a:solidFill>
                  <a:srgbClr val="15284F"/>
                </a:solidFill>
              </a:defRPr>
            </a:lvl4pPr>
            <a:lvl5pPr>
              <a:defRPr sz="1600">
                <a:solidFill>
                  <a:srgbClr val="15284F"/>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313893"/>
            <a:ext cx="4041775" cy="639762"/>
          </a:xfrm>
        </p:spPr>
        <p:txBody>
          <a:bodyPr anchor="b"/>
          <a:lstStyle>
            <a:lvl1pPr marL="0" indent="0">
              <a:buNone/>
              <a:defRPr sz="2400" b="1">
                <a:solidFill>
                  <a:srgbClr val="15284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953655"/>
            <a:ext cx="4041775" cy="3951288"/>
          </a:xfrm>
        </p:spPr>
        <p:txBody>
          <a:bodyPr/>
          <a:lstStyle>
            <a:lvl1pPr>
              <a:defRPr sz="2400">
                <a:solidFill>
                  <a:srgbClr val="15284F"/>
                </a:solidFill>
              </a:defRPr>
            </a:lvl1pPr>
            <a:lvl2pPr>
              <a:defRPr sz="2000">
                <a:solidFill>
                  <a:srgbClr val="15284F"/>
                </a:solidFill>
              </a:defRPr>
            </a:lvl2pPr>
            <a:lvl3pPr>
              <a:defRPr sz="1800">
                <a:solidFill>
                  <a:srgbClr val="15284F"/>
                </a:solidFill>
              </a:defRPr>
            </a:lvl3pPr>
            <a:lvl4pPr>
              <a:defRPr sz="1600">
                <a:solidFill>
                  <a:srgbClr val="15284F"/>
                </a:solidFill>
              </a:defRPr>
            </a:lvl4pPr>
            <a:lvl5pPr>
              <a:defRPr sz="1600">
                <a:solidFill>
                  <a:srgbClr val="15284F"/>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B7F2463-F2AA-4EF8-8ECD-DFADD96676DB}" type="datetime1">
              <a:rPr lang="en-US" smtClean="0"/>
              <a:t>4/15/26</a:t>
            </a:fld>
            <a:endParaRPr lang="en-US" dirty="0"/>
          </a:p>
        </p:txBody>
      </p:sp>
      <p:sp>
        <p:nvSpPr>
          <p:cNvPr id="8" name="Footer Placeholder 7"/>
          <p:cNvSpPr>
            <a:spLocks noGrp="1"/>
          </p:cNvSpPr>
          <p:nvPr>
            <p:ph type="ftr" sz="quarter" idx="11"/>
          </p:nvPr>
        </p:nvSpPr>
        <p:spPr/>
        <p:txBody>
          <a:bodyPr/>
          <a:lstStyle/>
          <a:p>
            <a:r>
              <a:rPr lang="en-US" dirty="0"/>
              <a:t>DRAFT - REVISED 01/15/16</a:t>
            </a:r>
          </a:p>
        </p:txBody>
      </p:sp>
      <p:sp>
        <p:nvSpPr>
          <p:cNvPr id="9" name="Slide Number Placeholder 8"/>
          <p:cNvSpPr>
            <a:spLocks noGrp="1"/>
          </p:cNvSpPr>
          <p:nvPr>
            <p:ph type="sldNum" sz="quarter" idx="12"/>
          </p:nvPr>
        </p:nvSpPr>
        <p:spPr/>
        <p:txBody>
          <a:bodyPr/>
          <a:lstStyle/>
          <a:p>
            <a:fld id="{8F70A505-82C7-DF49-8AED-DCB7ED54510D}" type="slidenum">
              <a:rPr lang="en-US" smtClean="0"/>
              <a:t>‹#›</a:t>
            </a:fld>
            <a:endParaRPr lang="en-US" dirty="0"/>
          </a:p>
        </p:txBody>
      </p:sp>
      <p:cxnSp>
        <p:nvCxnSpPr>
          <p:cNvPr id="10" name="Straight Connector 9"/>
          <p:cNvCxnSpPr/>
          <p:nvPr userDrawn="1"/>
        </p:nvCxnSpPr>
        <p:spPr bwMode="auto">
          <a:xfrm>
            <a:off x="457200" y="990600"/>
            <a:ext cx="8229600" cy="0"/>
          </a:xfrm>
          <a:prstGeom prst="line">
            <a:avLst/>
          </a:prstGeom>
          <a:solidFill>
            <a:schemeClr val="accent1"/>
          </a:solidFill>
          <a:ln w="44450" cap="flat" cmpd="sng" algn="ctr">
            <a:solidFill>
              <a:srgbClr val="326A96"/>
            </a:solidFill>
            <a:prstDash val="solid"/>
            <a:round/>
            <a:headEnd type="none" w="med" len="med"/>
            <a:tailEnd type="none" w="med" len="med"/>
          </a:ln>
          <a:effectLst/>
        </p:spPr>
      </p:cxnSp>
    </p:spTree>
    <p:extLst>
      <p:ext uri="{BB962C8B-B14F-4D97-AF65-F5344CB8AC3E}">
        <p14:creationId xmlns:p14="http://schemas.microsoft.com/office/powerpoint/2010/main" val="2309275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lvl1pPr>
              <a:defRPr sz="3600">
                <a:solidFill>
                  <a:srgbClr val="15284F"/>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C797BB9F-E322-4C4D-ABE0-FE8BDF2916EB}" type="datetime1">
              <a:rPr lang="en-US" smtClean="0"/>
              <a:t>4/15/26</a:t>
            </a:fld>
            <a:endParaRPr lang="en-US" dirty="0"/>
          </a:p>
        </p:txBody>
      </p:sp>
      <p:sp>
        <p:nvSpPr>
          <p:cNvPr id="4" name="Footer Placeholder 3"/>
          <p:cNvSpPr>
            <a:spLocks noGrp="1"/>
          </p:cNvSpPr>
          <p:nvPr>
            <p:ph type="ftr" sz="quarter" idx="11"/>
          </p:nvPr>
        </p:nvSpPr>
        <p:spPr/>
        <p:txBody>
          <a:bodyPr/>
          <a:lstStyle/>
          <a:p>
            <a:r>
              <a:rPr lang="en-US" dirty="0"/>
              <a:t>DRAFT - REVISED 01/15/16</a:t>
            </a:r>
          </a:p>
        </p:txBody>
      </p:sp>
      <p:sp>
        <p:nvSpPr>
          <p:cNvPr id="5" name="Slide Number Placeholder 4"/>
          <p:cNvSpPr>
            <a:spLocks noGrp="1"/>
          </p:cNvSpPr>
          <p:nvPr>
            <p:ph type="sldNum" sz="quarter" idx="12"/>
          </p:nvPr>
        </p:nvSpPr>
        <p:spPr/>
        <p:txBody>
          <a:bodyPr/>
          <a:lstStyle/>
          <a:p>
            <a:fld id="{8F70A505-82C7-DF49-8AED-DCB7ED54510D}" type="slidenum">
              <a:rPr lang="en-US" smtClean="0"/>
              <a:t>‹#›</a:t>
            </a:fld>
            <a:endParaRPr lang="en-US" dirty="0"/>
          </a:p>
        </p:txBody>
      </p:sp>
      <p:cxnSp>
        <p:nvCxnSpPr>
          <p:cNvPr id="6" name="Straight Connector 5"/>
          <p:cNvCxnSpPr/>
          <p:nvPr userDrawn="1"/>
        </p:nvCxnSpPr>
        <p:spPr bwMode="auto">
          <a:xfrm>
            <a:off x="457200" y="990600"/>
            <a:ext cx="8229600" cy="0"/>
          </a:xfrm>
          <a:prstGeom prst="line">
            <a:avLst/>
          </a:prstGeom>
          <a:solidFill>
            <a:schemeClr val="accent1"/>
          </a:solidFill>
          <a:ln w="44450" cap="flat" cmpd="sng" algn="ctr">
            <a:solidFill>
              <a:srgbClr val="326A96"/>
            </a:solidFill>
            <a:prstDash val="solid"/>
            <a:round/>
            <a:headEnd type="none" w="med" len="med"/>
            <a:tailEnd type="none" w="med" len="med"/>
          </a:ln>
          <a:effectLst/>
        </p:spPr>
      </p:cxnSp>
    </p:spTree>
    <p:extLst>
      <p:ext uri="{BB962C8B-B14F-4D97-AF65-F5344CB8AC3E}">
        <p14:creationId xmlns:p14="http://schemas.microsoft.com/office/powerpoint/2010/main" val="382746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F6CCB0-6343-4D37-A868-5A5FE1C3A134}" type="datetime1">
              <a:rPr lang="en-US" smtClean="0"/>
              <a:t>4/15/26</a:t>
            </a:fld>
            <a:endParaRPr lang="en-US" dirty="0"/>
          </a:p>
        </p:txBody>
      </p:sp>
      <p:sp>
        <p:nvSpPr>
          <p:cNvPr id="3" name="Footer Placeholder 2"/>
          <p:cNvSpPr>
            <a:spLocks noGrp="1"/>
          </p:cNvSpPr>
          <p:nvPr>
            <p:ph type="ftr" sz="quarter" idx="11"/>
          </p:nvPr>
        </p:nvSpPr>
        <p:spPr/>
        <p:txBody>
          <a:bodyPr/>
          <a:lstStyle/>
          <a:p>
            <a:r>
              <a:rPr lang="en-US" dirty="0"/>
              <a:t>DRAFT - REVISED 01/15/16</a:t>
            </a:r>
          </a:p>
        </p:txBody>
      </p:sp>
      <p:sp>
        <p:nvSpPr>
          <p:cNvPr id="4" name="Slide Number Placeholder 3"/>
          <p:cNvSpPr>
            <a:spLocks noGrp="1"/>
          </p:cNvSpPr>
          <p:nvPr>
            <p:ph type="sldNum" sz="quarter" idx="12"/>
          </p:nvPr>
        </p:nvSpPr>
        <p:spPr/>
        <p:txBody>
          <a:bodyPr/>
          <a:lstStyle/>
          <a:p>
            <a:fld id="{8F70A505-82C7-DF49-8AED-DCB7ED54510D}" type="slidenum">
              <a:rPr lang="en-US" smtClean="0"/>
              <a:t>‹#›</a:t>
            </a:fld>
            <a:endParaRPr lang="en-US" dirty="0"/>
          </a:p>
        </p:txBody>
      </p:sp>
    </p:spTree>
    <p:extLst>
      <p:ext uri="{BB962C8B-B14F-4D97-AF65-F5344CB8AC3E}">
        <p14:creationId xmlns:p14="http://schemas.microsoft.com/office/powerpoint/2010/main" val="3494418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rgbClr val="15284F"/>
                </a:solidFill>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solidFill>
                  <a:srgbClr val="15284F"/>
                </a:solidFill>
              </a:defRPr>
            </a:lvl1pPr>
            <a:lvl2pPr>
              <a:defRPr sz="2800">
                <a:solidFill>
                  <a:srgbClr val="15284F"/>
                </a:solidFill>
              </a:defRPr>
            </a:lvl2pPr>
            <a:lvl3pPr>
              <a:defRPr sz="2400">
                <a:solidFill>
                  <a:srgbClr val="15284F"/>
                </a:solidFill>
              </a:defRPr>
            </a:lvl3pPr>
            <a:lvl4pPr>
              <a:defRPr sz="2000">
                <a:solidFill>
                  <a:srgbClr val="15284F"/>
                </a:solidFill>
              </a:defRPr>
            </a:lvl4pPr>
            <a:lvl5pPr>
              <a:defRPr sz="2000">
                <a:solidFill>
                  <a:srgbClr val="15284F"/>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rgbClr val="15284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92C589-E30F-4587-ACC0-02D56AD4CAF7}" type="datetime1">
              <a:rPr lang="en-US" smtClean="0"/>
              <a:t>4/15/26</a:t>
            </a:fld>
            <a:endParaRPr lang="en-US" dirty="0"/>
          </a:p>
        </p:txBody>
      </p:sp>
      <p:sp>
        <p:nvSpPr>
          <p:cNvPr id="6" name="Footer Placeholder 5"/>
          <p:cNvSpPr>
            <a:spLocks noGrp="1"/>
          </p:cNvSpPr>
          <p:nvPr>
            <p:ph type="ftr" sz="quarter" idx="11"/>
          </p:nvPr>
        </p:nvSpPr>
        <p:spPr/>
        <p:txBody>
          <a:bodyPr/>
          <a:lstStyle/>
          <a:p>
            <a:r>
              <a:rPr lang="en-US" dirty="0"/>
              <a:t>DRAFT - REVISED 01/15/16</a:t>
            </a:r>
          </a:p>
        </p:txBody>
      </p:sp>
      <p:sp>
        <p:nvSpPr>
          <p:cNvPr id="7" name="Slide Number Placeholder 6"/>
          <p:cNvSpPr>
            <a:spLocks noGrp="1"/>
          </p:cNvSpPr>
          <p:nvPr>
            <p:ph type="sldNum" sz="quarter" idx="12"/>
          </p:nvPr>
        </p:nvSpPr>
        <p:spPr/>
        <p:txBody>
          <a:bodyPr/>
          <a:lstStyle/>
          <a:p>
            <a:fld id="{8F70A505-82C7-DF49-8AED-DCB7ED54510D}" type="slidenum">
              <a:rPr lang="en-US" smtClean="0"/>
              <a:t>‹#›</a:t>
            </a:fld>
            <a:endParaRPr lang="en-US" dirty="0"/>
          </a:p>
        </p:txBody>
      </p:sp>
    </p:spTree>
    <p:extLst>
      <p:ext uri="{BB962C8B-B14F-4D97-AF65-F5344CB8AC3E}">
        <p14:creationId xmlns:p14="http://schemas.microsoft.com/office/powerpoint/2010/main" val="2596733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15284F"/>
                </a:solidFill>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15284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90FBD7-A0A0-471D-A32F-958F03CC98FE}" type="datetime1">
              <a:rPr lang="en-US" smtClean="0"/>
              <a:t>4/15/26</a:t>
            </a:fld>
            <a:endParaRPr lang="en-US" dirty="0"/>
          </a:p>
        </p:txBody>
      </p:sp>
      <p:sp>
        <p:nvSpPr>
          <p:cNvPr id="6" name="Footer Placeholder 5"/>
          <p:cNvSpPr>
            <a:spLocks noGrp="1"/>
          </p:cNvSpPr>
          <p:nvPr>
            <p:ph type="ftr" sz="quarter" idx="11"/>
          </p:nvPr>
        </p:nvSpPr>
        <p:spPr/>
        <p:txBody>
          <a:bodyPr/>
          <a:lstStyle/>
          <a:p>
            <a:r>
              <a:rPr lang="en-US" dirty="0"/>
              <a:t>DRAFT - REVISED 01/15/16</a:t>
            </a:r>
          </a:p>
        </p:txBody>
      </p:sp>
      <p:sp>
        <p:nvSpPr>
          <p:cNvPr id="7" name="Slide Number Placeholder 6"/>
          <p:cNvSpPr>
            <a:spLocks noGrp="1"/>
          </p:cNvSpPr>
          <p:nvPr>
            <p:ph type="sldNum" sz="quarter" idx="12"/>
          </p:nvPr>
        </p:nvSpPr>
        <p:spPr/>
        <p:txBody>
          <a:bodyPr/>
          <a:lstStyle/>
          <a:p>
            <a:fld id="{8F70A505-82C7-DF49-8AED-DCB7ED54510D}" type="slidenum">
              <a:rPr lang="en-US" smtClean="0"/>
              <a:t>‹#›</a:t>
            </a:fld>
            <a:endParaRPr lang="en-US" dirty="0"/>
          </a:p>
        </p:txBody>
      </p:sp>
    </p:spTree>
    <p:extLst>
      <p:ext uri="{BB962C8B-B14F-4D97-AF65-F5344CB8AC3E}">
        <p14:creationId xmlns:p14="http://schemas.microsoft.com/office/powerpoint/2010/main" val="977432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lvl1pPr>
              <a:defRPr sz="3600">
                <a:solidFill>
                  <a:srgbClr val="15284F"/>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1166019"/>
            <a:ext cx="8229600" cy="4525963"/>
          </a:xfrm>
        </p:spPr>
        <p:txBody>
          <a:bodyPr vert="eaVert"/>
          <a:lstStyle>
            <a:lvl1pPr>
              <a:defRPr>
                <a:solidFill>
                  <a:srgbClr val="15284F"/>
                </a:solidFill>
              </a:defRPr>
            </a:lvl1pPr>
            <a:lvl2pPr>
              <a:defRPr>
                <a:solidFill>
                  <a:srgbClr val="15284F"/>
                </a:solidFill>
              </a:defRPr>
            </a:lvl2pPr>
            <a:lvl3pPr>
              <a:defRPr>
                <a:solidFill>
                  <a:srgbClr val="15284F"/>
                </a:solidFill>
              </a:defRPr>
            </a:lvl3pPr>
            <a:lvl4pPr>
              <a:defRPr>
                <a:solidFill>
                  <a:srgbClr val="15284F"/>
                </a:solidFill>
              </a:defRPr>
            </a:lvl4pPr>
            <a:lvl5pPr>
              <a:defRPr>
                <a:solidFill>
                  <a:srgbClr val="15284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E2F903A-57F5-4C44-824D-A9CA0EE46318}" type="datetime1">
              <a:rPr lang="en-US" smtClean="0"/>
              <a:t>4/15/26</a:t>
            </a:fld>
            <a:endParaRPr lang="en-US" dirty="0"/>
          </a:p>
        </p:txBody>
      </p:sp>
      <p:sp>
        <p:nvSpPr>
          <p:cNvPr id="5" name="Footer Placeholder 4"/>
          <p:cNvSpPr>
            <a:spLocks noGrp="1"/>
          </p:cNvSpPr>
          <p:nvPr>
            <p:ph type="ftr" sz="quarter" idx="11"/>
          </p:nvPr>
        </p:nvSpPr>
        <p:spPr/>
        <p:txBody>
          <a:bodyPr/>
          <a:lstStyle/>
          <a:p>
            <a:r>
              <a:rPr lang="en-US" dirty="0"/>
              <a:t>DRAFT - REVISED 01/15/16</a:t>
            </a:r>
          </a:p>
        </p:txBody>
      </p:sp>
      <p:sp>
        <p:nvSpPr>
          <p:cNvPr id="6" name="Slide Number Placeholder 5"/>
          <p:cNvSpPr>
            <a:spLocks noGrp="1"/>
          </p:cNvSpPr>
          <p:nvPr>
            <p:ph type="sldNum" sz="quarter" idx="12"/>
          </p:nvPr>
        </p:nvSpPr>
        <p:spPr/>
        <p:txBody>
          <a:bodyPr/>
          <a:lstStyle/>
          <a:p>
            <a:fld id="{8F70A505-82C7-DF49-8AED-DCB7ED54510D}" type="slidenum">
              <a:rPr lang="en-US" smtClean="0"/>
              <a:t>‹#›</a:t>
            </a:fld>
            <a:endParaRPr lang="en-US" dirty="0"/>
          </a:p>
        </p:txBody>
      </p:sp>
      <p:cxnSp>
        <p:nvCxnSpPr>
          <p:cNvPr id="7" name="Straight Connector 6"/>
          <p:cNvCxnSpPr/>
          <p:nvPr userDrawn="1"/>
        </p:nvCxnSpPr>
        <p:spPr bwMode="auto">
          <a:xfrm>
            <a:off x="457200" y="990600"/>
            <a:ext cx="8229600" cy="0"/>
          </a:xfrm>
          <a:prstGeom prst="line">
            <a:avLst/>
          </a:prstGeom>
          <a:solidFill>
            <a:schemeClr val="accent1"/>
          </a:solidFill>
          <a:ln w="44450" cap="flat" cmpd="sng" algn="ctr">
            <a:solidFill>
              <a:srgbClr val="326A96"/>
            </a:solidFill>
            <a:prstDash val="solid"/>
            <a:round/>
            <a:headEnd type="none" w="med" len="med"/>
            <a:tailEnd type="none" w="med" len="med"/>
          </a:ln>
          <a:effectLst/>
        </p:spPr>
      </p:cxnSp>
    </p:spTree>
    <p:extLst>
      <p:ext uri="{BB962C8B-B14F-4D97-AF65-F5344CB8AC3E}">
        <p14:creationId xmlns:p14="http://schemas.microsoft.com/office/powerpoint/2010/main" val="2592944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65FE89-F0FC-464A-823F-EF08733B87F6}" type="datetime1">
              <a:rPr lang="en-US" smtClean="0"/>
              <a:t>4/15/26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DRAFT - REVISED 01/15/16</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70A505-82C7-DF49-8AED-DCB7ED54510D}" type="slidenum">
              <a:rPr lang="en-US" smtClean="0"/>
              <a:t>‹#›</a:t>
            </a:fld>
            <a:endParaRPr lang="en-US" dirty="0"/>
          </a:p>
        </p:txBody>
      </p:sp>
    </p:spTree>
    <p:extLst>
      <p:ext uri="{BB962C8B-B14F-4D97-AF65-F5344CB8AC3E}">
        <p14:creationId xmlns:p14="http://schemas.microsoft.com/office/powerpoint/2010/main" val="1968024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microsoft.com/office/2017/04/relationships/track" Target="../media/track1.vtt"/><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microsoft.com/office/2017/04/relationships/track" Target="../media/track10.vtt"/><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microsoft.com/office/2017/04/relationships/track" Target="../media/track11.vtt"/><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microsoft.com/office/2017/04/relationships/track" Target="../media/track12.vtt"/><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microsoft.com/office/2017/04/relationships/track" Target="../media/track13.vtt"/><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microsoft.com/office/2017/04/relationships/track" Target="../media/track14.vtt"/><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microsoft.com/office/2017/04/relationships/track" Target="../media/track15.vtt"/><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microsoft.com/office/2017/04/relationships/track" Target="../media/track16.vtt"/><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microsoft.com/office/2017/04/relationships/track" Target="../media/track17.vtt"/><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microsoft.com/office/2017/04/relationships/track" Target="../media/track18.vtt"/><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microsoft.com/office/2017/04/relationships/track" Target="../media/track19.vtt"/><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microsoft.com/office/2017/04/relationships/track" Target="../media/track2.vtt"/><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microsoft.com/office/2017/04/relationships/track" Target="../media/track20.vtt"/><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microsoft.com/office/2017/04/relationships/track" Target="../media/track21.vtt"/><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microsoft.com/office/2017/04/relationships/track" Target="../media/track22.vtt"/><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microsoft.com/office/2017/04/relationships/track" Target="../media/track23.vtt"/><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microsoft.com/office/2017/04/relationships/track" Target="../media/track24.vtt"/><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png"/><Relationship Id="rId5" Type="http://schemas.microsoft.com/office/2017/04/relationships/track" Target="../media/track25.vtt"/><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png"/><Relationship Id="rId5" Type="http://schemas.microsoft.com/office/2017/04/relationships/track" Target="../media/track26.vtt"/><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7.m4a"/><Relationship Id="rId1" Type="http://schemas.microsoft.com/office/2007/relationships/media" Target="../media/media27.m4a"/><Relationship Id="rId6" Type="http://schemas.microsoft.com/office/2017/04/relationships/track" Target="../media/track27.vtt"/><Relationship Id="rId5" Type="http://schemas.openxmlformats.org/officeDocument/2006/relationships/image" Target="../media/image6.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png"/><Relationship Id="rId5" Type="http://schemas.microsoft.com/office/2017/04/relationships/track" Target="../media/track28.vtt"/><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png"/><Relationship Id="rId5" Type="http://schemas.microsoft.com/office/2017/04/relationships/track" Target="../media/track29.vtt"/><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microsoft.com/office/2017/04/relationships/track" Target="../media/track3.vtt"/><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png"/><Relationship Id="rId5" Type="http://schemas.microsoft.com/office/2017/04/relationships/track" Target="../media/track30.vtt"/><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png"/><Relationship Id="rId5" Type="http://schemas.microsoft.com/office/2017/04/relationships/track" Target="../media/track31.vtt"/><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png"/><Relationship Id="rId5" Type="http://schemas.microsoft.com/office/2017/04/relationships/track" Target="../media/track32.vtt"/><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4.png"/><Relationship Id="rId5" Type="http://schemas.microsoft.com/office/2017/04/relationships/track" Target="../media/track33.vtt"/><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4.png"/><Relationship Id="rId5" Type="http://schemas.microsoft.com/office/2017/04/relationships/track" Target="../media/track34.vtt"/><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4.png"/><Relationship Id="rId5" Type="http://schemas.microsoft.com/office/2017/04/relationships/track" Target="../media/track35.vtt"/><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png"/><Relationship Id="rId5" Type="http://schemas.microsoft.com/office/2017/04/relationships/track" Target="../media/track36.vtt"/><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4.png"/><Relationship Id="rId5" Type="http://schemas.microsoft.com/office/2017/04/relationships/track" Target="../media/track37.vtt"/><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4.png"/><Relationship Id="rId5" Type="http://schemas.microsoft.com/office/2017/04/relationships/track" Target="../media/track38.vtt"/><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9.m4a"/><Relationship Id="rId1" Type="http://schemas.microsoft.com/office/2007/relationships/media" Target="../media/media39.m4a"/><Relationship Id="rId6" Type="http://schemas.microsoft.com/office/2017/04/relationships/track" Target="../media/track39.vtt"/><Relationship Id="rId5" Type="http://schemas.openxmlformats.org/officeDocument/2006/relationships/image" Target="../media/image7.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microsoft.com/office/2017/04/relationships/track" Target="../media/track4.vtt"/><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4.png"/><Relationship Id="rId5" Type="http://schemas.microsoft.com/office/2017/04/relationships/track" Target="../media/track40.vtt"/><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4.png"/><Relationship Id="rId5" Type="http://schemas.microsoft.com/office/2017/04/relationships/track" Target="../media/track41.vtt"/><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4.png"/><Relationship Id="rId5" Type="http://schemas.microsoft.com/office/2017/04/relationships/track" Target="../media/track42.vtt"/><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4.png"/><Relationship Id="rId5" Type="http://schemas.microsoft.com/office/2017/04/relationships/track" Target="../media/track43.vtt"/><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4.png"/><Relationship Id="rId5" Type="http://schemas.microsoft.com/office/2017/04/relationships/track" Target="../media/track44.vtt"/><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5.m4a"/><Relationship Id="rId1" Type="http://schemas.microsoft.com/office/2007/relationships/media" Target="../media/media45.m4a"/><Relationship Id="rId6" Type="http://schemas.microsoft.com/office/2017/04/relationships/track" Target="../media/track45.vtt"/><Relationship Id="rId5" Type="http://schemas.openxmlformats.org/officeDocument/2006/relationships/image" Target="../media/image8.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6.m4a"/><Relationship Id="rId1" Type="http://schemas.microsoft.com/office/2007/relationships/media" Target="../media/media46.m4a"/><Relationship Id="rId6" Type="http://schemas.microsoft.com/office/2017/04/relationships/track" Target="../media/track46.vtt"/><Relationship Id="rId5" Type="http://schemas.openxmlformats.org/officeDocument/2006/relationships/image" Target="../media/image9.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7.m4a"/><Relationship Id="rId1" Type="http://schemas.microsoft.com/office/2007/relationships/media" Target="../media/media47.m4a"/><Relationship Id="rId6" Type="http://schemas.microsoft.com/office/2017/04/relationships/track" Target="../media/track47.vtt"/><Relationship Id="rId5" Type="http://schemas.openxmlformats.org/officeDocument/2006/relationships/image" Target="../media/image10.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8.m4a"/><Relationship Id="rId1" Type="http://schemas.microsoft.com/office/2007/relationships/media" Target="../media/media48.m4a"/><Relationship Id="rId6" Type="http://schemas.microsoft.com/office/2017/04/relationships/track" Target="../media/track48.vtt"/><Relationship Id="rId5" Type="http://schemas.openxmlformats.org/officeDocument/2006/relationships/image" Target="../media/image11.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9.m4a"/><Relationship Id="rId1" Type="http://schemas.microsoft.com/office/2007/relationships/media" Target="../media/media49.m4a"/><Relationship Id="rId6" Type="http://schemas.microsoft.com/office/2017/04/relationships/track" Target="../media/track49.vtt"/><Relationship Id="rId5" Type="http://schemas.openxmlformats.org/officeDocument/2006/relationships/image" Target="../media/image12.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microsoft.com/office/2017/04/relationships/track" Target="../media/track5.vtt"/><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4.png"/><Relationship Id="rId5" Type="http://schemas.microsoft.com/office/2017/04/relationships/track" Target="../media/track50.vtt"/><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4.png"/><Relationship Id="rId5" Type="http://schemas.microsoft.com/office/2017/04/relationships/track" Target="../media/track51.vtt"/><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4.png"/><Relationship Id="rId5" Type="http://schemas.microsoft.com/office/2017/04/relationships/track" Target="../media/track52.vtt"/><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4.png"/><Relationship Id="rId5" Type="http://schemas.microsoft.com/office/2017/04/relationships/track" Target="../media/track53.vtt"/><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4.png"/><Relationship Id="rId5" Type="http://schemas.microsoft.com/office/2017/04/relationships/track" Target="../media/track54.vtt"/><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4.png"/><Relationship Id="rId5" Type="http://schemas.microsoft.com/office/2017/04/relationships/track" Target="../media/track55.vtt"/><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4.png"/><Relationship Id="rId5" Type="http://schemas.microsoft.com/office/2017/04/relationships/track" Target="../media/track56.vtt"/><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4.png"/><Relationship Id="rId5" Type="http://schemas.microsoft.com/office/2017/04/relationships/track" Target="../media/track57.vtt"/><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8.m4a"/><Relationship Id="rId1" Type="http://schemas.microsoft.com/office/2007/relationships/media" Target="../media/media58.m4a"/><Relationship Id="rId6" Type="http://schemas.microsoft.com/office/2017/04/relationships/track" Target="../media/track58.vtt"/><Relationship Id="rId5" Type="http://schemas.openxmlformats.org/officeDocument/2006/relationships/image" Target="../media/image13.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4.png"/><Relationship Id="rId5" Type="http://schemas.microsoft.com/office/2017/04/relationships/track" Target="../media/track59.vtt"/><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microsoft.com/office/2017/04/relationships/track" Target="../media/track6.vtt"/><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4.png"/><Relationship Id="rId5" Type="http://schemas.microsoft.com/office/2017/04/relationships/track" Target="../media/track60.vtt"/><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image" Target="../media/image4.png"/><Relationship Id="rId5" Type="http://schemas.microsoft.com/office/2017/04/relationships/track" Target="../media/track61.vtt"/><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image" Target="../media/image4.png"/><Relationship Id="rId5" Type="http://schemas.microsoft.com/office/2017/04/relationships/track" Target="../media/track62.vtt"/><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image" Target="../media/image4.png"/><Relationship Id="rId5" Type="http://schemas.microsoft.com/office/2017/04/relationships/track" Target="../media/track63.vtt"/><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m4a"/><Relationship Id="rId1" Type="http://schemas.microsoft.com/office/2007/relationships/media" Target="../media/media64.m4a"/><Relationship Id="rId6" Type="http://schemas.openxmlformats.org/officeDocument/2006/relationships/image" Target="../media/image4.png"/><Relationship Id="rId5" Type="http://schemas.microsoft.com/office/2017/04/relationships/track" Target="../media/track64.vtt"/><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m4a"/><Relationship Id="rId1" Type="http://schemas.microsoft.com/office/2007/relationships/media" Target="../media/media65.m4a"/><Relationship Id="rId6" Type="http://schemas.openxmlformats.org/officeDocument/2006/relationships/image" Target="../media/image4.png"/><Relationship Id="rId5" Type="http://schemas.microsoft.com/office/2017/04/relationships/track" Target="../media/track65.vtt"/><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m4a"/><Relationship Id="rId1" Type="http://schemas.microsoft.com/office/2007/relationships/media" Target="../media/media66.m4a"/><Relationship Id="rId6" Type="http://schemas.openxmlformats.org/officeDocument/2006/relationships/image" Target="../media/image4.png"/><Relationship Id="rId5" Type="http://schemas.microsoft.com/office/2017/04/relationships/track" Target="../media/track66.vtt"/><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7.m4a"/><Relationship Id="rId1" Type="http://schemas.microsoft.com/office/2007/relationships/media" Target="../media/media67.m4a"/><Relationship Id="rId6" Type="http://schemas.openxmlformats.org/officeDocument/2006/relationships/image" Target="../media/image4.png"/><Relationship Id="rId5" Type="http://schemas.microsoft.com/office/2017/04/relationships/track" Target="../media/track67.vtt"/><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8.m4a"/><Relationship Id="rId1" Type="http://schemas.microsoft.com/office/2007/relationships/media" Target="../media/media68.m4a"/><Relationship Id="rId6" Type="http://schemas.microsoft.com/office/2017/04/relationships/track" Target="../media/track68.vtt"/><Relationship Id="rId5" Type="http://schemas.openxmlformats.org/officeDocument/2006/relationships/image" Target="../media/image14.pn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9.m4a"/><Relationship Id="rId1" Type="http://schemas.microsoft.com/office/2007/relationships/media" Target="../media/media69.m4a"/><Relationship Id="rId6" Type="http://schemas.microsoft.com/office/2017/04/relationships/track" Target="../media/track69.vtt"/><Relationship Id="rId5" Type="http://schemas.openxmlformats.org/officeDocument/2006/relationships/image" Target="../media/image15.png"/><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microsoft.com/office/2017/04/relationships/track" Target="../media/track7.vtt"/><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0.m4a"/><Relationship Id="rId1" Type="http://schemas.microsoft.com/office/2007/relationships/media" Target="../media/media70.m4a"/><Relationship Id="rId6" Type="http://schemas.openxmlformats.org/officeDocument/2006/relationships/image" Target="../media/image4.png"/><Relationship Id="rId5" Type="http://schemas.microsoft.com/office/2017/04/relationships/track" Target="../media/track70.vtt"/><Relationship Id="rId4"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1.m4a"/><Relationship Id="rId1" Type="http://schemas.microsoft.com/office/2007/relationships/media" Target="../media/media71.m4a"/><Relationship Id="rId6" Type="http://schemas.openxmlformats.org/officeDocument/2006/relationships/image" Target="../media/image4.png"/><Relationship Id="rId5" Type="http://schemas.microsoft.com/office/2017/04/relationships/track" Target="../media/track71.vtt"/><Relationship Id="rId4"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2.m4a"/><Relationship Id="rId1" Type="http://schemas.microsoft.com/office/2007/relationships/media" Target="../media/media72.m4a"/><Relationship Id="rId6" Type="http://schemas.microsoft.com/office/2017/04/relationships/track" Target="../media/track72.vtt"/><Relationship Id="rId5" Type="http://schemas.openxmlformats.org/officeDocument/2006/relationships/image" Target="../media/image16.png"/><Relationship Id="rId4"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3.m4a"/><Relationship Id="rId1" Type="http://schemas.microsoft.com/office/2007/relationships/media" Target="../media/media73.m4a"/><Relationship Id="rId6" Type="http://schemas.microsoft.com/office/2017/04/relationships/track" Target="../media/track73.vtt"/><Relationship Id="rId5" Type="http://schemas.openxmlformats.org/officeDocument/2006/relationships/image" Target="../media/image17.png"/><Relationship Id="rId4"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4.m4a"/><Relationship Id="rId1" Type="http://schemas.microsoft.com/office/2007/relationships/media" Target="../media/media74.m4a"/><Relationship Id="rId6" Type="http://schemas.microsoft.com/office/2017/04/relationships/track" Target="../media/track74.vtt"/><Relationship Id="rId5" Type="http://schemas.openxmlformats.org/officeDocument/2006/relationships/image" Target="../media/image18.png"/><Relationship Id="rId4"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5.m4a"/><Relationship Id="rId1" Type="http://schemas.microsoft.com/office/2007/relationships/media" Target="../media/media75.m4a"/><Relationship Id="rId6" Type="http://schemas.microsoft.com/office/2017/04/relationships/track" Target="../media/track75.vtt"/><Relationship Id="rId5" Type="http://schemas.openxmlformats.org/officeDocument/2006/relationships/image" Target="../media/image19.png"/><Relationship Id="rId4"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6.m4a"/><Relationship Id="rId1" Type="http://schemas.microsoft.com/office/2007/relationships/media" Target="../media/media76.m4a"/><Relationship Id="rId6" Type="http://schemas.microsoft.com/office/2017/04/relationships/track" Target="../media/track76.vtt"/><Relationship Id="rId5" Type="http://schemas.openxmlformats.org/officeDocument/2006/relationships/image" Target="../media/image20.png"/><Relationship Id="rId4"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7.m4a"/><Relationship Id="rId1" Type="http://schemas.microsoft.com/office/2007/relationships/media" Target="../media/media77.m4a"/><Relationship Id="rId6" Type="http://schemas.microsoft.com/office/2017/04/relationships/track" Target="../media/track77.vtt"/><Relationship Id="rId5" Type="http://schemas.openxmlformats.org/officeDocument/2006/relationships/image" Target="../media/image21.png"/><Relationship Id="rId4"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8.m4a"/><Relationship Id="rId1" Type="http://schemas.microsoft.com/office/2007/relationships/media" Target="../media/media78.m4a"/><Relationship Id="rId6" Type="http://schemas.microsoft.com/office/2017/04/relationships/track" Target="../media/track78.vtt"/><Relationship Id="rId5" Type="http://schemas.openxmlformats.org/officeDocument/2006/relationships/image" Target="../media/image22.png"/><Relationship Id="rId4"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9.m4a"/><Relationship Id="rId1" Type="http://schemas.microsoft.com/office/2007/relationships/media" Target="../media/media79.m4a"/><Relationship Id="rId6" Type="http://schemas.microsoft.com/office/2017/04/relationships/track" Target="../media/track79.vtt"/><Relationship Id="rId5" Type="http://schemas.openxmlformats.org/officeDocument/2006/relationships/image" Target="../media/image19.png"/><Relationship Id="rId4"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microsoft.com/office/2017/04/relationships/track" Target="../media/track8.vtt"/><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0.m4a"/><Relationship Id="rId1" Type="http://schemas.microsoft.com/office/2007/relationships/media" Target="../media/media80.m4a"/><Relationship Id="rId6" Type="http://schemas.microsoft.com/office/2017/04/relationships/track" Target="../media/track80.vtt"/><Relationship Id="rId5" Type="http://schemas.openxmlformats.org/officeDocument/2006/relationships/image" Target="../media/image23.png"/><Relationship Id="rId4"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1.m4a"/><Relationship Id="rId1" Type="http://schemas.microsoft.com/office/2007/relationships/media" Target="../media/media81.m4a"/><Relationship Id="rId6" Type="http://schemas.microsoft.com/office/2017/04/relationships/track" Target="../media/track81.vtt"/><Relationship Id="rId5" Type="http://schemas.openxmlformats.org/officeDocument/2006/relationships/image" Target="../media/image24.png"/><Relationship Id="rId4"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2.m4a"/><Relationship Id="rId1" Type="http://schemas.microsoft.com/office/2007/relationships/media" Target="../media/media82.m4a"/><Relationship Id="rId6" Type="http://schemas.microsoft.com/office/2017/04/relationships/track" Target="../media/track82.vtt"/><Relationship Id="rId5" Type="http://schemas.openxmlformats.org/officeDocument/2006/relationships/image" Target="../media/image25.png"/><Relationship Id="rId4"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3.m4a"/><Relationship Id="rId1" Type="http://schemas.microsoft.com/office/2007/relationships/media" Target="../media/media83.m4a"/><Relationship Id="rId6" Type="http://schemas.openxmlformats.org/officeDocument/2006/relationships/image" Target="../media/image4.png"/><Relationship Id="rId5" Type="http://schemas.microsoft.com/office/2017/04/relationships/track" Target="../media/track83.vtt"/><Relationship Id="rId4"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4.m4a"/><Relationship Id="rId1" Type="http://schemas.microsoft.com/office/2007/relationships/media" Target="../media/media84.m4a"/><Relationship Id="rId6" Type="http://schemas.openxmlformats.org/officeDocument/2006/relationships/image" Target="../media/image4.png"/><Relationship Id="rId5" Type="http://schemas.microsoft.com/office/2017/04/relationships/track" Target="../media/track84.vtt"/><Relationship Id="rId4"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5.m4a"/><Relationship Id="rId1" Type="http://schemas.microsoft.com/office/2007/relationships/media" Target="../media/media85.m4a"/><Relationship Id="rId6" Type="http://schemas.openxmlformats.org/officeDocument/2006/relationships/image" Target="../media/image4.png"/><Relationship Id="rId5" Type="http://schemas.microsoft.com/office/2017/04/relationships/track" Target="../media/track85.vtt"/><Relationship Id="rId4"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6.m4a"/><Relationship Id="rId1" Type="http://schemas.microsoft.com/office/2007/relationships/media" Target="../media/media86.m4a"/><Relationship Id="rId6" Type="http://schemas.openxmlformats.org/officeDocument/2006/relationships/image" Target="../media/image4.png"/><Relationship Id="rId5" Type="http://schemas.microsoft.com/office/2017/04/relationships/track" Target="../media/track86.vtt"/><Relationship Id="rId4"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7.m4a"/><Relationship Id="rId1" Type="http://schemas.microsoft.com/office/2007/relationships/media" Target="../media/media87.m4a"/><Relationship Id="rId6" Type="http://schemas.microsoft.com/office/2017/04/relationships/track" Target="../media/track87.vtt"/><Relationship Id="rId5" Type="http://schemas.openxmlformats.org/officeDocument/2006/relationships/hyperlink" Target="http://hr.umich.edu/retirement-savings-plans" TargetMode="External"/><Relationship Id="rId4"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microsoft.com/office/2017/04/relationships/track" Target="../media/track9.vtt"/><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BF37E-960A-6F7A-8197-90B12F95F656}"/>
              </a:ext>
            </a:extLst>
          </p:cNvPr>
          <p:cNvSpPr>
            <a:spLocks noGrp="1"/>
          </p:cNvSpPr>
          <p:nvPr>
            <p:ph type="title"/>
          </p:nvPr>
        </p:nvSpPr>
        <p:spPr>
          <a:xfrm>
            <a:off x="531340" y="72353"/>
            <a:ext cx="3008313" cy="607197"/>
          </a:xfrm>
        </p:spPr>
        <p:txBody>
          <a:bodyPr/>
          <a:lstStyle/>
          <a:p>
            <a:r>
              <a:rPr lang="en-US" dirty="0"/>
              <a:t>Secure 2.0 Act</a:t>
            </a:r>
          </a:p>
        </p:txBody>
      </p:sp>
      <p:pic>
        <p:nvPicPr>
          <p:cNvPr id="1026" name="Picture 2" descr="Secure 2.0 Provisions: What Individuals and Plan Sponsors Need to Know for  2025 - HBE">
            <a:extLst>
              <a:ext uri="{FF2B5EF4-FFF2-40B4-BE49-F238E27FC236}">
                <a16:creationId xmlns:a16="http://schemas.microsoft.com/office/drawing/2014/main" id="{0ED16503-B844-D149-6D3E-24BB6B59E823}"/>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tretch>
            <a:fillRect/>
          </a:stretch>
        </p:blipFill>
        <p:spPr bwMode="auto">
          <a:xfrm>
            <a:off x="90488" y="679550"/>
            <a:ext cx="8963025" cy="5041701"/>
          </a:xfrm>
          <a:prstGeom prst="rect">
            <a:avLst/>
          </a:prstGeom>
          <a:solidFill>
            <a:srgbClr val="FFFFFF"/>
          </a:solidFill>
        </p:spPr>
      </p:pic>
      <p:sp>
        <p:nvSpPr>
          <p:cNvPr id="4" name="Slide Number Placeholder 3">
            <a:extLst>
              <a:ext uri="{FF2B5EF4-FFF2-40B4-BE49-F238E27FC236}">
                <a16:creationId xmlns:a16="http://schemas.microsoft.com/office/drawing/2014/main" id="{06FDF939-A593-1E44-C6B7-DA5C2B23A83B}"/>
              </a:ext>
            </a:extLst>
          </p:cNvPr>
          <p:cNvSpPr>
            <a:spLocks noGrp="1"/>
          </p:cNvSpPr>
          <p:nvPr>
            <p:ph type="sldNum" sz="quarter" idx="12"/>
          </p:nvPr>
        </p:nvSpPr>
        <p:spPr/>
        <p:txBody>
          <a:bodyPr/>
          <a:lstStyle/>
          <a:p>
            <a:pPr>
              <a:spcAft>
                <a:spcPts val="600"/>
              </a:spcAft>
            </a:pPr>
            <a:fld id="{8F70A505-82C7-DF49-8AED-DCB7ED54510D}" type="slidenum">
              <a:rPr lang="en-US" smtClean="0"/>
              <a:pPr>
                <a:spcAft>
                  <a:spcPts val="600"/>
                </a:spcAft>
              </a:pPr>
              <a:t>1</a:t>
            </a:fld>
            <a:endParaRPr lang="en-US"/>
          </a:p>
        </p:txBody>
      </p:sp>
      <p:pic>
        <p:nvPicPr>
          <p:cNvPr id="5" name="Audio 4" descr="Speaker icon with three sound waves.">
            <a:hlinkClick r:id="" action="ppaction://media"/>
            <a:extLst>
              <a:ext uri="{FF2B5EF4-FFF2-40B4-BE49-F238E27FC236}">
                <a16:creationId xmlns:a16="http://schemas.microsoft.com/office/drawing/2014/main" id="{BC2D323F-B483-D483-0DDC-296B04F4DFA2}"/>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A27BB06F-636C-0247-8B55-81C5509AE5D8}" label="" lang="en-us" r:embed="rId6"/>
                        </p173:trackLst>
                      </p173:tracksInfo>
                    </p:ext>
                  </p14:extLst>
                </p14:media>
              </p:ext>
            </p:extLst>
          </p:nvPr>
        </p:nvPicPr>
        <p:blipFill>
          <a:blip r:embed="rId7"/>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822367625"/>
      </p:ext>
    </p:extLst>
  </p:cSld>
  <p:clrMapOvr>
    <a:masterClrMapping/>
  </p:clrMapOvr>
  <mc:AlternateContent xmlns:mc="http://schemas.openxmlformats.org/markup-compatibility/2006" xmlns:p14="http://schemas.microsoft.com/office/powerpoint/2010/main">
    <mc:Choice Requires="p14">
      <p:transition spd="slow" p14:dur="2000" advTm="8308"/>
    </mc:Choice>
    <mc:Fallback xmlns="">
      <p:transition spd="slow" advTm="8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B5AC4-B91F-3355-99C8-174033B914DC}"/>
              </a:ext>
            </a:extLst>
          </p:cNvPr>
          <p:cNvSpPr>
            <a:spLocks noGrp="1"/>
          </p:cNvSpPr>
          <p:nvPr>
            <p:ph type="title"/>
          </p:nvPr>
        </p:nvSpPr>
        <p:spPr/>
        <p:txBody>
          <a:bodyPr>
            <a:normAutofit/>
          </a:bodyPr>
          <a:lstStyle/>
          <a:p>
            <a:r>
              <a:rPr lang="en-US" sz="3200" b="1" dirty="0"/>
              <a:t>Earnings Review is Done Every Year</a:t>
            </a:r>
          </a:p>
        </p:txBody>
      </p:sp>
      <p:sp>
        <p:nvSpPr>
          <p:cNvPr id="3" name="Content Placeholder 2">
            <a:extLst>
              <a:ext uri="{FF2B5EF4-FFF2-40B4-BE49-F238E27FC236}">
                <a16:creationId xmlns:a16="http://schemas.microsoft.com/office/drawing/2014/main" id="{9033FACD-3D2F-93CA-AB58-FB62F713B513}"/>
              </a:ext>
            </a:extLst>
          </p:cNvPr>
          <p:cNvSpPr>
            <a:spLocks noGrp="1"/>
          </p:cNvSpPr>
          <p:nvPr>
            <p:ph idx="1"/>
          </p:nvPr>
        </p:nvSpPr>
        <p:spPr/>
        <p:txBody>
          <a:bodyPr>
            <a:normAutofit/>
          </a:bodyPr>
          <a:lstStyle/>
          <a:p>
            <a:pPr marL="0" indent="0">
              <a:buNone/>
            </a:pPr>
            <a:r>
              <a:rPr lang="en-US" sz="2800" dirty="0"/>
              <a:t>The wage review is conducted every year to determine if you exceed the $150,000 threshold</a:t>
            </a:r>
          </a:p>
          <a:p>
            <a:pPr marL="365760" lvl="1" indent="-274320">
              <a:spcBef>
                <a:spcPts val="1800"/>
              </a:spcBef>
            </a:pPr>
            <a:r>
              <a:rPr lang="en-US" sz="2400" dirty="0"/>
              <a:t>Based on U-M W-2 wages subject to Social Security FICA tax</a:t>
            </a:r>
          </a:p>
          <a:p>
            <a:pPr marL="365760" lvl="1" indent="-274320">
              <a:spcBef>
                <a:spcPts val="1800"/>
              </a:spcBef>
            </a:pPr>
            <a:r>
              <a:rPr lang="en-US" sz="2400" dirty="0"/>
              <a:t>Does not include income reported on a 1099</a:t>
            </a:r>
          </a:p>
          <a:p>
            <a:pPr marL="365760" lvl="1" indent="-274320">
              <a:spcBef>
                <a:spcPts val="1800"/>
              </a:spcBef>
            </a:pPr>
            <a:r>
              <a:rPr lang="en-US" sz="2400" dirty="0"/>
              <a:t>Does not include income from non-university sources</a:t>
            </a:r>
          </a:p>
          <a:p>
            <a:pPr marL="365760" lvl="1" indent="-274320">
              <a:spcBef>
                <a:spcPts val="1800"/>
              </a:spcBef>
            </a:pPr>
            <a:r>
              <a:rPr lang="en-US" sz="2400" dirty="0"/>
              <a:t>Based on your U-M income, not your total household income</a:t>
            </a:r>
          </a:p>
          <a:p>
            <a:pPr marL="365760" lvl="1" indent="-274320">
              <a:spcBef>
                <a:spcPts val="1800"/>
              </a:spcBef>
            </a:pPr>
            <a:r>
              <a:rPr lang="en-US" sz="2400" dirty="0"/>
              <a:t>If you work part time for U-M, it is based on your actual income and not a full-time equivalent calculation</a:t>
            </a:r>
          </a:p>
        </p:txBody>
      </p:sp>
      <p:sp>
        <p:nvSpPr>
          <p:cNvPr id="4" name="Slide Number Placeholder 3">
            <a:extLst>
              <a:ext uri="{FF2B5EF4-FFF2-40B4-BE49-F238E27FC236}">
                <a16:creationId xmlns:a16="http://schemas.microsoft.com/office/drawing/2014/main" id="{C95FA06C-D6A9-465D-91C6-78007153C2FE}"/>
              </a:ext>
            </a:extLst>
          </p:cNvPr>
          <p:cNvSpPr>
            <a:spLocks noGrp="1"/>
          </p:cNvSpPr>
          <p:nvPr>
            <p:ph type="sldNum" sz="quarter" idx="12"/>
          </p:nvPr>
        </p:nvSpPr>
        <p:spPr/>
        <p:txBody>
          <a:bodyPr/>
          <a:lstStyle/>
          <a:p>
            <a:fld id="{8F70A505-82C7-DF49-8AED-DCB7ED54510D}" type="slidenum">
              <a:rPr lang="en-US" smtClean="0"/>
              <a:t>10</a:t>
            </a:fld>
            <a:endParaRPr lang="en-US" dirty="0"/>
          </a:p>
        </p:txBody>
      </p:sp>
      <p:pic>
        <p:nvPicPr>
          <p:cNvPr id="18" name="Audio 17" descr="Icon of a gray speaker with three sound waves emanating from the right side, indicating audio.">
            <a:hlinkClick r:id="" action="ppaction://media"/>
            <a:extLst>
              <a:ext uri="{FF2B5EF4-FFF2-40B4-BE49-F238E27FC236}">
                <a16:creationId xmlns:a16="http://schemas.microsoft.com/office/drawing/2014/main" id="{A6DCA882-5BDA-B46E-3691-97E7351EBF13}"/>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E8DE15FA-FF25-8741-BF7E-B26BBD7BC099}"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877444988"/>
      </p:ext>
    </p:extLst>
  </p:cSld>
  <p:clrMapOvr>
    <a:masterClrMapping/>
  </p:clrMapOvr>
  <mc:AlternateContent xmlns:mc="http://schemas.openxmlformats.org/markup-compatibility/2006" xmlns:p14="http://schemas.microsoft.com/office/powerpoint/2010/main">
    <mc:Choice Requires="p14">
      <p:transition spd="slow" p14:dur="2000" advTm="36822"/>
    </mc:Choice>
    <mc:Fallback xmlns="">
      <p:transition spd="slow" advTm="36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7838D-40A9-56A9-95FC-7683292D087A}"/>
              </a:ext>
            </a:extLst>
          </p:cNvPr>
          <p:cNvSpPr>
            <a:spLocks noGrp="1"/>
          </p:cNvSpPr>
          <p:nvPr>
            <p:ph type="title"/>
          </p:nvPr>
        </p:nvSpPr>
        <p:spPr/>
        <p:txBody>
          <a:bodyPr/>
          <a:lstStyle/>
          <a:p>
            <a:pPr algn="l"/>
            <a:r>
              <a:rPr lang="en-US" dirty="0"/>
              <a:t>FICA Tax Wage Threshold</a:t>
            </a:r>
          </a:p>
        </p:txBody>
      </p:sp>
      <p:sp>
        <p:nvSpPr>
          <p:cNvPr id="3" name="Content Placeholder 2">
            <a:extLst>
              <a:ext uri="{FF2B5EF4-FFF2-40B4-BE49-F238E27FC236}">
                <a16:creationId xmlns:a16="http://schemas.microsoft.com/office/drawing/2014/main" id="{0FBD0024-5B16-C6AE-0591-120F3F46BDD7}"/>
              </a:ext>
            </a:extLst>
          </p:cNvPr>
          <p:cNvSpPr>
            <a:spLocks noGrp="1"/>
          </p:cNvSpPr>
          <p:nvPr>
            <p:ph idx="1"/>
          </p:nvPr>
        </p:nvSpPr>
        <p:spPr/>
        <p:txBody>
          <a:bodyPr/>
          <a:lstStyle/>
          <a:p>
            <a:pPr marL="0" indent="0" algn="ctr">
              <a:lnSpc>
                <a:spcPct val="150000"/>
              </a:lnSpc>
              <a:buNone/>
            </a:pPr>
            <a:r>
              <a:rPr lang="en-US" dirty="0"/>
              <a:t>If you exceed the $150,000 </a:t>
            </a:r>
          </a:p>
          <a:p>
            <a:pPr marL="0" indent="0" algn="ctr">
              <a:lnSpc>
                <a:spcPct val="150000"/>
              </a:lnSpc>
              <a:buNone/>
            </a:pPr>
            <a:r>
              <a:rPr lang="en-US" dirty="0"/>
              <a:t>FICA tax wage threshold </a:t>
            </a:r>
          </a:p>
          <a:p>
            <a:pPr marL="0" indent="0" algn="ctr">
              <a:lnSpc>
                <a:spcPct val="150000"/>
              </a:lnSpc>
              <a:buNone/>
            </a:pPr>
            <a:r>
              <a:rPr lang="en-US" dirty="0"/>
              <a:t>the Roth mandate applies to you </a:t>
            </a:r>
          </a:p>
          <a:p>
            <a:pPr marL="0" indent="0" algn="ctr">
              <a:lnSpc>
                <a:spcPct val="150000"/>
              </a:lnSpc>
              <a:buNone/>
            </a:pPr>
            <a:r>
              <a:rPr lang="en-US" dirty="0"/>
              <a:t>for the following calendar year</a:t>
            </a:r>
          </a:p>
          <a:p>
            <a:endParaRPr lang="en-US" dirty="0"/>
          </a:p>
        </p:txBody>
      </p:sp>
      <p:sp>
        <p:nvSpPr>
          <p:cNvPr id="4" name="Slide Number Placeholder 3">
            <a:extLst>
              <a:ext uri="{FF2B5EF4-FFF2-40B4-BE49-F238E27FC236}">
                <a16:creationId xmlns:a16="http://schemas.microsoft.com/office/drawing/2014/main" id="{447D4FE6-3DF6-22DA-CE83-768498D3E7ED}"/>
              </a:ext>
            </a:extLst>
          </p:cNvPr>
          <p:cNvSpPr>
            <a:spLocks noGrp="1"/>
          </p:cNvSpPr>
          <p:nvPr>
            <p:ph type="sldNum" sz="quarter" idx="12"/>
          </p:nvPr>
        </p:nvSpPr>
        <p:spPr/>
        <p:txBody>
          <a:bodyPr/>
          <a:lstStyle/>
          <a:p>
            <a:fld id="{8F70A505-82C7-DF49-8AED-DCB7ED54510D}" type="slidenum">
              <a:rPr lang="en-US" smtClean="0"/>
              <a:t>11</a:t>
            </a:fld>
            <a:endParaRPr lang="en-US" dirty="0"/>
          </a:p>
        </p:txBody>
      </p:sp>
      <p:pic>
        <p:nvPicPr>
          <p:cNvPr id="7" name="Audio 6" descr="Icon of a gray speaker with three sound waves emanating from the right side, indicating audio.">
            <a:hlinkClick r:id="" action="ppaction://media"/>
            <a:extLst>
              <a:ext uri="{FF2B5EF4-FFF2-40B4-BE49-F238E27FC236}">
                <a16:creationId xmlns:a16="http://schemas.microsoft.com/office/drawing/2014/main" id="{18699975-68C0-7D6B-0FEB-6E6478D36AF9}"/>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2277D8D8-B2AB-7C4D-AD42-1ED7AF2F870C}"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898071989"/>
      </p:ext>
    </p:extLst>
  </p:cSld>
  <p:clrMapOvr>
    <a:masterClrMapping/>
  </p:clrMapOvr>
  <mc:AlternateContent xmlns:mc="http://schemas.openxmlformats.org/markup-compatibility/2006" xmlns:p14="http://schemas.microsoft.com/office/powerpoint/2010/main">
    <mc:Choice Requires="p14">
      <p:transition spd="slow" p14:dur="2000" advTm="10609"/>
    </mc:Choice>
    <mc:Fallback xmlns="">
      <p:transition spd="slow" advTm="10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C6424-ED5C-5ABC-26A7-DDB57F79816A}"/>
              </a:ext>
            </a:extLst>
          </p:cNvPr>
          <p:cNvSpPr>
            <a:spLocks noGrp="1"/>
          </p:cNvSpPr>
          <p:nvPr>
            <p:ph type="title"/>
          </p:nvPr>
        </p:nvSpPr>
        <p:spPr/>
        <p:txBody>
          <a:bodyPr/>
          <a:lstStyle/>
          <a:p>
            <a:pPr algn="l"/>
            <a:r>
              <a:rPr lang="en-US" dirty="0"/>
              <a:t>.Social Security FICA Tax Wages for 2025</a:t>
            </a:r>
          </a:p>
        </p:txBody>
      </p:sp>
      <p:sp>
        <p:nvSpPr>
          <p:cNvPr id="3" name="Content Placeholder 2">
            <a:extLst>
              <a:ext uri="{FF2B5EF4-FFF2-40B4-BE49-F238E27FC236}">
                <a16:creationId xmlns:a16="http://schemas.microsoft.com/office/drawing/2014/main" id="{DA45CCFB-0C63-8B04-B9EF-290E744AFC13}"/>
              </a:ext>
            </a:extLst>
          </p:cNvPr>
          <p:cNvSpPr>
            <a:spLocks noGrp="1"/>
          </p:cNvSpPr>
          <p:nvPr>
            <p:ph idx="1"/>
          </p:nvPr>
        </p:nvSpPr>
        <p:spPr/>
        <p:txBody>
          <a:bodyPr/>
          <a:lstStyle/>
          <a:p>
            <a:pPr marL="0" indent="0" algn="ctr">
              <a:lnSpc>
                <a:spcPct val="200000"/>
              </a:lnSpc>
              <a:buNone/>
            </a:pPr>
            <a:r>
              <a:rPr lang="en-US" i="1" dirty="0"/>
              <a:t>If your Social Security FICA tax wages</a:t>
            </a:r>
            <a:br>
              <a:rPr lang="en-US" i="1" dirty="0"/>
            </a:br>
            <a:r>
              <a:rPr lang="en-US" i="1" dirty="0"/>
              <a:t>exceed $150,000 for 2025</a:t>
            </a:r>
            <a:br>
              <a:rPr lang="en-US" i="1" dirty="0"/>
            </a:br>
            <a:r>
              <a:rPr lang="en-US" i="1" dirty="0"/>
              <a:t>you will be subject to </a:t>
            </a:r>
            <a:br>
              <a:rPr lang="en-US" i="1" dirty="0"/>
            </a:br>
            <a:r>
              <a:rPr lang="en-US" i="1" dirty="0"/>
              <a:t>the Roth mandate for 2026</a:t>
            </a:r>
            <a:endParaRPr lang="en-US" dirty="0"/>
          </a:p>
        </p:txBody>
      </p:sp>
      <p:sp>
        <p:nvSpPr>
          <p:cNvPr id="4" name="Slide Number Placeholder 3">
            <a:extLst>
              <a:ext uri="{FF2B5EF4-FFF2-40B4-BE49-F238E27FC236}">
                <a16:creationId xmlns:a16="http://schemas.microsoft.com/office/drawing/2014/main" id="{E4E9F587-9D4B-63E0-F054-B999E91B9D61}"/>
              </a:ext>
            </a:extLst>
          </p:cNvPr>
          <p:cNvSpPr>
            <a:spLocks noGrp="1"/>
          </p:cNvSpPr>
          <p:nvPr>
            <p:ph type="sldNum" sz="quarter" idx="12"/>
          </p:nvPr>
        </p:nvSpPr>
        <p:spPr/>
        <p:txBody>
          <a:bodyPr/>
          <a:lstStyle/>
          <a:p>
            <a:fld id="{8F70A505-82C7-DF49-8AED-DCB7ED54510D}" type="slidenum">
              <a:rPr lang="en-US" smtClean="0"/>
              <a:t>12</a:t>
            </a:fld>
            <a:endParaRPr lang="en-US" dirty="0"/>
          </a:p>
        </p:txBody>
      </p:sp>
      <p:pic>
        <p:nvPicPr>
          <p:cNvPr id="7" name="Audio 6" descr="Icon of a gray speaker with three sound waves emanating from the right side, indicating audio.">
            <a:hlinkClick r:id="" action="ppaction://media"/>
            <a:extLst>
              <a:ext uri="{FF2B5EF4-FFF2-40B4-BE49-F238E27FC236}">
                <a16:creationId xmlns:a16="http://schemas.microsoft.com/office/drawing/2014/main" id="{B7B4182A-7E54-3874-042B-9D2C3099DC9C}"/>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2259E3F3-F058-D141-922A-CB07CD3264C6}"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917633575"/>
      </p:ext>
    </p:extLst>
  </p:cSld>
  <p:clrMapOvr>
    <a:masterClrMapping/>
  </p:clrMapOvr>
  <mc:AlternateContent xmlns:mc="http://schemas.openxmlformats.org/markup-compatibility/2006" xmlns:p14="http://schemas.microsoft.com/office/powerpoint/2010/main">
    <mc:Choice Requires="p14">
      <p:transition spd="slow" p14:dur="2000" advTm="16696"/>
    </mc:Choice>
    <mc:Fallback xmlns="">
      <p:transition spd="slow" advTm="16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80DB9-B733-0387-D285-C9E20A3C340E}"/>
              </a:ext>
            </a:extLst>
          </p:cNvPr>
          <p:cNvSpPr>
            <a:spLocks noGrp="1"/>
          </p:cNvSpPr>
          <p:nvPr>
            <p:ph type="title"/>
          </p:nvPr>
        </p:nvSpPr>
        <p:spPr/>
        <p:txBody>
          <a:bodyPr/>
          <a:lstStyle/>
          <a:p>
            <a:pPr algn="l"/>
            <a:r>
              <a:rPr lang="en-US" dirty="0"/>
              <a:t>Pre-Tax Contributions</a:t>
            </a:r>
          </a:p>
        </p:txBody>
      </p:sp>
      <p:sp>
        <p:nvSpPr>
          <p:cNvPr id="3" name="Content Placeholder 2">
            <a:extLst>
              <a:ext uri="{FF2B5EF4-FFF2-40B4-BE49-F238E27FC236}">
                <a16:creationId xmlns:a16="http://schemas.microsoft.com/office/drawing/2014/main" id="{CAA388B2-048A-106C-B90D-5214BC6AA293}"/>
              </a:ext>
            </a:extLst>
          </p:cNvPr>
          <p:cNvSpPr>
            <a:spLocks noGrp="1"/>
          </p:cNvSpPr>
          <p:nvPr>
            <p:ph idx="1"/>
          </p:nvPr>
        </p:nvSpPr>
        <p:spPr/>
        <p:txBody>
          <a:bodyPr>
            <a:normAutofit lnSpcReduction="10000"/>
          </a:bodyPr>
          <a:lstStyle/>
          <a:p>
            <a:pPr marL="0" indent="0" algn="ctr">
              <a:lnSpc>
                <a:spcPct val="150000"/>
              </a:lnSpc>
              <a:buNone/>
            </a:pPr>
            <a:r>
              <a:rPr lang="en-US" dirty="0"/>
              <a:t>Your pre-tax contributions to the retirement programs will not reduce your FICA tax wages</a:t>
            </a:r>
          </a:p>
          <a:p>
            <a:pPr marL="0" indent="0" algn="ctr">
              <a:lnSpc>
                <a:spcPct val="150000"/>
              </a:lnSpc>
              <a:buNone/>
            </a:pPr>
            <a:endParaRPr lang="en-US" dirty="0"/>
          </a:p>
          <a:p>
            <a:pPr marL="0" indent="0" algn="ctr">
              <a:lnSpc>
                <a:spcPct val="150000"/>
              </a:lnSpc>
              <a:buNone/>
            </a:pPr>
            <a:r>
              <a:rPr lang="en-US" dirty="0"/>
              <a:t>You cannot avoid the Roth mandate by making significant pre-tax contributions to the 403(b) and 457(b) retirement plans </a:t>
            </a:r>
          </a:p>
        </p:txBody>
      </p:sp>
      <p:sp>
        <p:nvSpPr>
          <p:cNvPr id="4" name="Slide Number Placeholder 3">
            <a:extLst>
              <a:ext uri="{FF2B5EF4-FFF2-40B4-BE49-F238E27FC236}">
                <a16:creationId xmlns:a16="http://schemas.microsoft.com/office/drawing/2014/main" id="{03C922AB-AA45-022F-75BD-493C81FB812B}"/>
              </a:ext>
            </a:extLst>
          </p:cNvPr>
          <p:cNvSpPr>
            <a:spLocks noGrp="1"/>
          </p:cNvSpPr>
          <p:nvPr>
            <p:ph type="sldNum" sz="quarter" idx="12"/>
          </p:nvPr>
        </p:nvSpPr>
        <p:spPr/>
        <p:txBody>
          <a:bodyPr/>
          <a:lstStyle/>
          <a:p>
            <a:fld id="{8F70A505-82C7-DF49-8AED-DCB7ED54510D}" type="slidenum">
              <a:rPr lang="en-US" smtClean="0"/>
              <a:t>13</a:t>
            </a:fld>
            <a:endParaRPr lang="en-US" dirty="0"/>
          </a:p>
        </p:txBody>
      </p:sp>
      <p:pic>
        <p:nvPicPr>
          <p:cNvPr id="7" name="Audio 6" descr="Icon of a gray speaker with three sound waves emanating from the right side, indicating audio.">
            <a:hlinkClick r:id="" action="ppaction://media"/>
            <a:extLst>
              <a:ext uri="{FF2B5EF4-FFF2-40B4-BE49-F238E27FC236}">
                <a16:creationId xmlns:a16="http://schemas.microsoft.com/office/drawing/2014/main" id="{C56BE1CB-6917-A4BB-7C3F-03C908ADE571}"/>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DA928DD7-0ACE-C44E-A876-2C20343B7349}"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809155054"/>
      </p:ext>
    </p:extLst>
  </p:cSld>
  <p:clrMapOvr>
    <a:masterClrMapping/>
  </p:clrMapOvr>
  <mc:AlternateContent xmlns:mc="http://schemas.openxmlformats.org/markup-compatibility/2006" xmlns:p14="http://schemas.microsoft.com/office/powerpoint/2010/main">
    <mc:Choice Requires="p14">
      <p:transition spd="slow" p14:dur="2000" advTm="18306"/>
    </mc:Choice>
    <mc:Fallback xmlns="">
      <p:transition spd="slow" advTm="18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660A9-165E-CA4A-7996-45103394E634}"/>
              </a:ext>
            </a:extLst>
          </p:cNvPr>
          <p:cNvSpPr>
            <a:spLocks noGrp="1"/>
          </p:cNvSpPr>
          <p:nvPr>
            <p:ph type="title"/>
          </p:nvPr>
        </p:nvSpPr>
        <p:spPr/>
        <p:txBody>
          <a:bodyPr/>
          <a:lstStyle/>
          <a:p>
            <a:pPr algn="l"/>
            <a:r>
              <a:rPr lang="en-US" dirty="0">
                <a:solidFill>
                  <a:schemeClr val="bg1"/>
                </a:solidFill>
              </a:rPr>
              <a:t>.</a:t>
            </a:r>
            <a:r>
              <a:rPr lang="en-US" dirty="0"/>
              <a:t>Changes to FICA Tax Wages</a:t>
            </a:r>
          </a:p>
        </p:txBody>
      </p:sp>
      <p:sp>
        <p:nvSpPr>
          <p:cNvPr id="3" name="Content Placeholder 2">
            <a:extLst>
              <a:ext uri="{FF2B5EF4-FFF2-40B4-BE49-F238E27FC236}">
                <a16:creationId xmlns:a16="http://schemas.microsoft.com/office/drawing/2014/main" id="{E1986985-233C-6E18-801C-8BCB9E3FA70A}"/>
              </a:ext>
            </a:extLst>
          </p:cNvPr>
          <p:cNvSpPr>
            <a:spLocks noGrp="1"/>
          </p:cNvSpPr>
          <p:nvPr>
            <p:ph idx="1"/>
          </p:nvPr>
        </p:nvSpPr>
        <p:spPr/>
        <p:txBody>
          <a:bodyPr/>
          <a:lstStyle/>
          <a:p>
            <a:pPr marL="0" indent="0" algn="ctr">
              <a:lnSpc>
                <a:spcPct val="200000"/>
              </a:lnSpc>
              <a:buNone/>
            </a:pPr>
            <a:r>
              <a:rPr lang="en-US" dirty="0"/>
              <a:t>You may or may not be subject to </a:t>
            </a:r>
          </a:p>
          <a:p>
            <a:pPr marL="0" indent="0" algn="ctr">
              <a:lnSpc>
                <a:spcPct val="200000"/>
              </a:lnSpc>
              <a:buNone/>
            </a:pPr>
            <a:r>
              <a:rPr lang="en-US" dirty="0"/>
              <a:t>the Roth mandate from one year to the next</a:t>
            </a:r>
          </a:p>
          <a:p>
            <a:pPr marL="0" indent="0" algn="ctr">
              <a:lnSpc>
                <a:spcPct val="200000"/>
              </a:lnSpc>
              <a:buNone/>
            </a:pPr>
            <a:r>
              <a:rPr lang="en-US" dirty="0"/>
              <a:t>if your U-M FICA tax wages change</a:t>
            </a:r>
          </a:p>
          <a:p>
            <a:endParaRPr lang="en-US" dirty="0"/>
          </a:p>
        </p:txBody>
      </p:sp>
      <p:sp>
        <p:nvSpPr>
          <p:cNvPr id="4" name="Slide Number Placeholder 3">
            <a:extLst>
              <a:ext uri="{FF2B5EF4-FFF2-40B4-BE49-F238E27FC236}">
                <a16:creationId xmlns:a16="http://schemas.microsoft.com/office/drawing/2014/main" id="{EDDB4490-B19E-F3A4-A8EB-3240C6687317}"/>
              </a:ext>
            </a:extLst>
          </p:cNvPr>
          <p:cNvSpPr>
            <a:spLocks noGrp="1"/>
          </p:cNvSpPr>
          <p:nvPr>
            <p:ph type="sldNum" sz="quarter" idx="12"/>
          </p:nvPr>
        </p:nvSpPr>
        <p:spPr/>
        <p:txBody>
          <a:bodyPr/>
          <a:lstStyle/>
          <a:p>
            <a:fld id="{8F70A505-82C7-DF49-8AED-DCB7ED54510D}" type="slidenum">
              <a:rPr lang="en-US" smtClean="0"/>
              <a:t>14</a:t>
            </a:fld>
            <a:endParaRPr lang="en-US" dirty="0"/>
          </a:p>
        </p:txBody>
      </p:sp>
      <p:pic>
        <p:nvPicPr>
          <p:cNvPr id="27" name="Audio 26" descr="Icon of a gray speaker with three sound waves emanating from the right side, indicating audio.">
            <a:hlinkClick r:id="" action="ppaction://media"/>
            <a:extLst>
              <a:ext uri="{FF2B5EF4-FFF2-40B4-BE49-F238E27FC236}">
                <a16:creationId xmlns:a16="http://schemas.microsoft.com/office/drawing/2014/main" id="{F47B24AC-CA1D-5025-9D97-DBA41E915E41}"/>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19E65918-1D1E-0948-9FAA-596D962D6F17}"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110215265"/>
      </p:ext>
    </p:extLst>
  </p:cSld>
  <p:clrMapOvr>
    <a:masterClrMapping/>
  </p:clrMapOvr>
  <mc:AlternateContent xmlns:mc="http://schemas.openxmlformats.org/markup-compatibility/2006" xmlns:p14="http://schemas.microsoft.com/office/powerpoint/2010/main">
    <mc:Choice Requires="p14">
      <p:transition spd="slow" p14:dur="2000" advTm="31421"/>
    </mc:Choice>
    <mc:Fallback xmlns="">
      <p:transition spd="slow" advTm="31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ECC17-A330-54E2-E8D1-4D29E77ACB1E}"/>
              </a:ext>
            </a:extLst>
          </p:cNvPr>
          <p:cNvSpPr>
            <a:spLocks noGrp="1"/>
          </p:cNvSpPr>
          <p:nvPr>
            <p:ph type="title"/>
          </p:nvPr>
        </p:nvSpPr>
        <p:spPr/>
        <p:txBody>
          <a:bodyPr>
            <a:normAutofit/>
          </a:bodyPr>
          <a:lstStyle/>
          <a:p>
            <a:r>
              <a:rPr lang="en-US" sz="2800" b="1" dirty="0"/>
              <a:t>Notification</a:t>
            </a:r>
          </a:p>
        </p:txBody>
      </p:sp>
      <p:sp>
        <p:nvSpPr>
          <p:cNvPr id="3" name="Content Placeholder 2">
            <a:extLst>
              <a:ext uri="{FF2B5EF4-FFF2-40B4-BE49-F238E27FC236}">
                <a16:creationId xmlns:a16="http://schemas.microsoft.com/office/drawing/2014/main" id="{9F01B366-7BFC-321B-EC15-3841C311BB19}"/>
              </a:ext>
            </a:extLst>
          </p:cNvPr>
          <p:cNvSpPr>
            <a:spLocks noGrp="1"/>
          </p:cNvSpPr>
          <p:nvPr>
            <p:ph idx="1"/>
          </p:nvPr>
        </p:nvSpPr>
        <p:spPr/>
        <p:txBody>
          <a:bodyPr>
            <a:normAutofit/>
          </a:bodyPr>
          <a:lstStyle/>
          <a:p>
            <a:pPr marL="0" indent="0" algn="ctr">
              <a:lnSpc>
                <a:spcPct val="200000"/>
              </a:lnSpc>
              <a:spcBef>
                <a:spcPts val="0"/>
              </a:spcBef>
              <a:buNone/>
            </a:pPr>
            <a:r>
              <a:rPr lang="en-US" dirty="0"/>
              <a:t>The Benefits Office will send you </a:t>
            </a:r>
          </a:p>
          <a:p>
            <a:pPr marL="0" indent="0" algn="ctr">
              <a:lnSpc>
                <a:spcPct val="200000"/>
              </a:lnSpc>
              <a:spcBef>
                <a:spcPts val="0"/>
              </a:spcBef>
              <a:buNone/>
            </a:pPr>
            <a:r>
              <a:rPr lang="en-US" dirty="0"/>
              <a:t>an email every December </a:t>
            </a:r>
          </a:p>
          <a:p>
            <a:pPr marL="0" indent="0" algn="ctr">
              <a:lnSpc>
                <a:spcPct val="200000"/>
              </a:lnSpc>
              <a:spcBef>
                <a:spcPts val="0"/>
              </a:spcBef>
              <a:buNone/>
            </a:pPr>
            <a:r>
              <a:rPr lang="en-US" dirty="0"/>
              <a:t>if you are subject to the Roth mandate </a:t>
            </a:r>
          </a:p>
          <a:p>
            <a:pPr marL="0" indent="0" algn="ctr">
              <a:lnSpc>
                <a:spcPct val="200000"/>
              </a:lnSpc>
              <a:spcBef>
                <a:spcPts val="0"/>
              </a:spcBef>
              <a:buNone/>
            </a:pPr>
            <a:r>
              <a:rPr lang="en-US" dirty="0"/>
              <a:t>for the following year</a:t>
            </a:r>
          </a:p>
          <a:p>
            <a:endParaRPr lang="en-US" dirty="0"/>
          </a:p>
        </p:txBody>
      </p:sp>
      <p:sp>
        <p:nvSpPr>
          <p:cNvPr id="4" name="Slide Number Placeholder 3">
            <a:extLst>
              <a:ext uri="{FF2B5EF4-FFF2-40B4-BE49-F238E27FC236}">
                <a16:creationId xmlns:a16="http://schemas.microsoft.com/office/drawing/2014/main" id="{150A8680-3442-2B5A-C30A-B0567D7DBBB3}"/>
              </a:ext>
            </a:extLst>
          </p:cNvPr>
          <p:cNvSpPr>
            <a:spLocks noGrp="1"/>
          </p:cNvSpPr>
          <p:nvPr>
            <p:ph type="sldNum" sz="quarter" idx="12"/>
          </p:nvPr>
        </p:nvSpPr>
        <p:spPr/>
        <p:txBody>
          <a:bodyPr/>
          <a:lstStyle/>
          <a:p>
            <a:fld id="{8F70A505-82C7-DF49-8AED-DCB7ED54510D}" type="slidenum">
              <a:rPr lang="en-US" smtClean="0"/>
              <a:t>15</a:t>
            </a:fld>
            <a:endParaRPr lang="en-US" dirty="0"/>
          </a:p>
        </p:txBody>
      </p:sp>
      <p:pic>
        <p:nvPicPr>
          <p:cNvPr id="7" name="Audio 6" descr="Icon of a gray speaker with three sound waves emanating from the right side, indicating audio.">
            <a:hlinkClick r:id="" action="ppaction://media"/>
            <a:extLst>
              <a:ext uri="{FF2B5EF4-FFF2-40B4-BE49-F238E27FC236}">
                <a16:creationId xmlns:a16="http://schemas.microsoft.com/office/drawing/2014/main" id="{E5E5E3E5-D629-AF8C-F7C7-C8FBF72AB9B7}"/>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C3EDE7FB-76F5-F945-BEAD-5112227E54CD}"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492469799"/>
      </p:ext>
    </p:extLst>
  </p:cSld>
  <p:clrMapOvr>
    <a:masterClrMapping/>
  </p:clrMapOvr>
  <mc:AlternateContent xmlns:mc="http://schemas.openxmlformats.org/markup-compatibility/2006" xmlns:p14="http://schemas.microsoft.com/office/powerpoint/2010/main">
    <mc:Choice Requires="p14">
      <p:transition spd="slow" p14:dur="2000" advTm="14209"/>
    </mc:Choice>
    <mc:Fallback xmlns="">
      <p:transition spd="slow" advTm="14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148B6-81D1-496A-AB95-90DB430714CE}"/>
              </a:ext>
            </a:extLst>
          </p:cNvPr>
          <p:cNvSpPr>
            <a:spLocks noGrp="1"/>
          </p:cNvSpPr>
          <p:nvPr>
            <p:ph type="title"/>
          </p:nvPr>
        </p:nvSpPr>
        <p:spPr/>
        <p:txBody>
          <a:bodyPr>
            <a:normAutofit/>
          </a:bodyPr>
          <a:lstStyle/>
          <a:p>
            <a:pPr algn="l"/>
            <a:r>
              <a:rPr lang="en-US" dirty="0">
                <a:solidFill>
                  <a:schemeClr val="bg1"/>
                </a:solidFill>
              </a:rPr>
              <a:t>.</a:t>
            </a:r>
            <a:r>
              <a:rPr lang="en-US" b="1" dirty="0"/>
              <a:t> The Roth Mandate</a:t>
            </a:r>
            <a:endParaRPr lang="en-US" dirty="0"/>
          </a:p>
        </p:txBody>
      </p:sp>
      <p:sp>
        <p:nvSpPr>
          <p:cNvPr id="3" name="Content Placeholder 2">
            <a:extLst>
              <a:ext uri="{FF2B5EF4-FFF2-40B4-BE49-F238E27FC236}">
                <a16:creationId xmlns:a16="http://schemas.microsoft.com/office/drawing/2014/main" id="{58C506C8-C61C-C5B9-95F2-B4EC4C3B2500}"/>
              </a:ext>
            </a:extLst>
          </p:cNvPr>
          <p:cNvSpPr>
            <a:spLocks noGrp="1"/>
          </p:cNvSpPr>
          <p:nvPr>
            <p:ph idx="1"/>
          </p:nvPr>
        </p:nvSpPr>
        <p:spPr>
          <a:xfrm>
            <a:off x="457200" y="1444942"/>
            <a:ext cx="8229600" cy="4525963"/>
          </a:xfrm>
        </p:spPr>
        <p:txBody>
          <a:bodyPr/>
          <a:lstStyle/>
          <a:p>
            <a:pPr marL="0" indent="0" algn="ctr">
              <a:spcBef>
                <a:spcPts val="0"/>
              </a:spcBef>
              <a:buNone/>
            </a:pPr>
            <a:endParaRPr lang="en-US" dirty="0"/>
          </a:p>
          <a:p>
            <a:pPr>
              <a:lnSpc>
                <a:spcPct val="150000"/>
              </a:lnSpc>
            </a:pPr>
            <a:r>
              <a:rPr lang="en-US" dirty="0"/>
              <a:t>Does not affect your 5% </a:t>
            </a:r>
          </a:p>
          <a:p>
            <a:pPr>
              <a:lnSpc>
                <a:spcPct val="150000"/>
              </a:lnSpc>
            </a:pPr>
            <a:r>
              <a:rPr lang="en-US" dirty="0"/>
              <a:t>Does not affect the U-M 10%</a:t>
            </a:r>
          </a:p>
          <a:p>
            <a:pPr>
              <a:lnSpc>
                <a:spcPct val="150000"/>
              </a:lnSpc>
            </a:pPr>
            <a:r>
              <a:rPr lang="en-US" dirty="0"/>
              <a:t>Does not affect an IRA or Roth IRA</a:t>
            </a:r>
          </a:p>
        </p:txBody>
      </p:sp>
      <p:sp>
        <p:nvSpPr>
          <p:cNvPr id="4" name="Slide Number Placeholder 3">
            <a:extLst>
              <a:ext uri="{FF2B5EF4-FFF2-40B4-BE49-F238E27FC236}">
                <a16:creationId xmlns:a16="http://schemas.microsoft.com/office/drawing/2014/main" id="{C1D83035-47FC-0979-1F0D-2800D0E2CB72}"/>
              </a:ext>
            </a:extLst>
          </p:cNvPr>
          <p:cNvSpPr>
            <a:spLocks noGrp="1"/>
          </p:cNvSpPr>
          <p:nvPr>
            <p:ph type="sldNum" sz="quarter" idx="12"/>
          </p:nvPr>
        </p:nvSpPr>
        <p:spPr/>
        <p:txBody>
          <a:bodyPr/>
          <a:lstStyle/>
          <a:p>
            <a:fld id="{8F70A505-82C7-DF49-8AED-DCB7ED54510D}" type="slidenum">
              <a:rPr lang="en-US" smtClean="0"/>
              <a:t>16</a:t>
            </a:fld>
            <a:endParaRPr lang="en-US" dirty="0"/>
          </a:p>
        </p:txBody>
      </p:sp>
      <p:pic>
        <p:nvPicPr>
          <p:cNvPr id="8" name="Audio 7" descr="Icon of a gray speaker with three sound waves emanating from the right side, indicating audio.">
            <a:hlinkClick r:id="" action="ppaction://media"/>
            <a:extLst>
              <a:ext uri="{FF2B5EF4-FFF2-40B4-BE49-F238E27FC236}">
                <a16:creationId xmlns:a16="http://schemas.microsoft.com/office/drawing/2014/main" id="{75B89C33-C657-7555-6E1D-23E1D920A717}"/>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955E577A-2BB4-734F-A755-2DB61E856E1F}"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68614896"/>
      </p:ext>
    </p:extLst>
  </p:cSld>
  <p:clrMapOvr>
    <a:masterClrMapping/>
  </p:clrMapOvr>
  <mc:AlternateContent xmlns:mc="http://schemas.openxmlformats.org/markup-compatibility/2006" xmlns:p14="http://schemas.microsoft.com/office/powerpoint/2010/main">
    <mc:Choice Requires="p14">
      <p:transition spd="slow" p14:dur="2000" advTm="24166"/>
    </mc:Choice>
    <mc:Fallback xmlns="">
      <p:transition spd="slow" advTm="24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C1B4E-E310-E9F4-85DB-B4EE9AF002F5}"/>
              </a:ext>
            </a:extLst>
          </p:cNvPr>
          <p:cNvSpPr>
            <a:spLocks noGrp="1"/>
          </p:cNvSpPr>
          <p:nvPr>
            <p:ph type="title"/>
          </p:nvPr>
        </p:nvSpPr>
        <p:spPr/>
        <p:txBody>
          <a:bodyPr/>
          <a:lstStyle/>
          <a:p>
            <a:pPr algn="l"/>
            <a:r>
              <a:rPr lang="en-US" dirty="0"/>
              <a:t>Earnings Limit</a:t>
            </a:r>
          </a:p>
        </p:txBody>
      </p:sp>
      <p:sp>
        <p:nvSpPr>
          <p:cNvPr id="3" name="Content Placeholder 2">
            <a:extLst>
              <a:ext uri="{FF2B5EF4-FFF2-40B4-BE49-F238E27FC236}">
                <a16:creationId xmlns:a16="http://schemas.microsoft.com/office/drawing/2014/main" id="{1A6A7EAF-5F15-C4C5-1442-1ED8487C9D3C}"/>
              </a:ext>
            </a:extLst>
          </p:cNvPr>
          <p:cNvSpPr>
            <a:spLocks noGrp="1"/>
          </p:cNvSpPr>
          <p:nvPr>
            <p:ph idx="1"/>
          </p:nvPr>
        </p:nvSpPr>
        <p:spPr/>
        <p:txBody>
          <a:bodyPr>
            <a:normAutofit/>
          </a:bodyPr>
          <a:lstStyle/>
          <a:p>
            <a:pPr marL="0" indent="0" algn="ctr">
              <a:lnSpc>
                <a:spcPct val="200000"/>
              </a:lnSpc>
              <a:buNone/>
            </a:pPr>
            <a:r>
              <a:rPr lang="en-US" i="1" dirty="0"/>
              <a:t>The earnings limit that can prevent you </a:t>
            </a:r>
          </a:p>
          <a:p>
            <a:pPr marL="0" indent="0" algn="ctr">
              <a:lnSpc>
                <a:spcPct val="200000"/>
              </a:lnSpc>
              <a:buNone/>
            </a:pPr>
            <a:r>
              <a:rPr lang="en-US" i="1" dirty="0"/>
              <a:t>from having a Roth IRA</a:t>
            </a:r>
          </a:p>
          <a:p>
            <a:pPr marL="0" indent="0" algn="ctr">
              <a:lnSpc>
                <a:spcPct val="200000"/>
              </a:lnSpc>
              <a:buNone/>
            </a:pPr>
            <a:r>
              <a:rPr lang="en-US" b="1" i="1" dirty="0"/>
              <a:t>does not </a:t>
            </a:r>
            <a:r>
              <a:rPr lang="en-US" i="1" dirty="0"/>
              <a:t>apply to the U-M Roth plans</a:t>
            </a:r>
          </a:p>
        </p:txBody>
      </p:sp>
      <p:sp>
        <p:nvSpPr>
          <p:cNvPr id="4" name="Slide Number Placeholder 3">
            <a:extLst>
              <a:ext uri="{FF2B5EF4-FFF2-40B4-BE49-F238E27FC236}">
                <a16:creationId xmlns:a16="http://schemas.microsoft.com/office/drawing/2014/main" id="{6A011401-0D71-E68D-AA43-604BF2CDCB2C}"/>
              </a:ext>
            </a:extLst>
          </p:cNvPr>
          <p:cNvSpPr>
            <a:spLocks noGrp="1"/>
          </p:cNvSpPr>
          <p:nvPr>
            <p:ph type="sldNum" sz="quarter" idx="12"/>
          </p:nvPr>
        </p:nvSpPr>
        <p:spPr/>
        <p:txBody>
          <a:bodyPr/>
          <a:lstStyle/>
          <a:p>
            <a:fld id="{8F70A505-82C7-DF49-8AED-DCB7ED54510D}" type="slidenum">
              <a:rPr lang="en-US" smtClean="0"/>
              <a:t>17</a:t>
            </a:fld>
            <a:endParaRPr lang="en-US" dirty="0"/>
          </a:p>
        </p:txBody>
      </p:sp>
      <p:pic>
        <p:nvPicPr>
          <p:cNvPr id="22" name="Audio 21" descr="Icon of a gray speaker with three sound waves emanating from the right side, indicating audio.">
            <a:hlinkClick r:id="" action="ppaction://media"/>
            <a:extLst>
              <a:ext uri="{FF2B5EF4-FFF2-40B4-BE49-F238E27FC236}">
                <a16:creationId xmlns:a16="http://schemas.microsoft.com/office/drawing/2014/main" id="{B413F454-4BF2-22C9-8E7B-C7C8B341864B}"/>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A99EDF2B-02FD-D546-BFFA-E050002B53DA}"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02273493"/>
      </p:ext>
    </p:extLst>
  </p:cSld>
  <p:clrMapOvr>
    <a:masterClrMapping/>
  </p:clrMapOvr>
  <mc:AlternateContent xmlns:mc="http://schemas.openxmlformats.org/markup-compatibility/2006" xmlns:p14="http://schemas.microsoft.com/office/powerpoint/2010/main">
    <mc:Choice Requires="p14">
      <p:transition spd="slow" p14:dur="2000" advTm="35402"/>
    </mc:Choice>
    <mc:Fallback xmlns="">
      <p:transition spd="slow" advTm="35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5DBDB-6C2E-0D36-5AB6-72D4DBD6E53D}"/>
              </a:ext>
            </a:extLst>
          </p:cNvPr>
          <p:cNvSpPr>
            <a:spLocks noGrp="1"/>
          </p:cNvSpPr>
          <p:nvPr>
            <p:ph type="title"/>
          </p:nvPr>
        </p:nvSpPr>
        <p:spPr/>
        <p:txBody>
          <a:bodyPr>
            <a:normAutofit/>
          </a:bodyPr>
          <a:lstStyle/>
          <a:p>
            <a:r>
              <a:rPr lang="fr-FR" sz="2800" b="1" dirty="0"/>
              <a:t>2025 Limits (</a:t>
            </a:r>
            <a:r>
              <a:rPr lang="fr-FR" sz="2800" b="1" dirty="0" err="1"/>
              <a:t>pre-tax</a:t>
            </a:r>
            <a:r>
              <a:rPr lang="fr-FR" sz="2800" b="1" dirty="0"/>
              <a:t> and Roth)</a:t>
            </a:r>
            <a:endParaRPr lang="fr-FR" sz="2400" b="1" i="1" dirty="0"/>
          </a:p>
        </p:txBody>
      </p:sp>
      <p:sp>
        <p:nvSpPr>
          <p:cNvPr id="3" name="Content Placeholder 2">
            <a:extLst>
              <a:ext uri="{FF2B5EF4-FFF2-40B4-BE49-F238E27FC236}">
                <a16:creationId xmlns:a16="http://schemas.microsoft.com/office/drawing/2014/main" id="{B2BD3FDD-5814-C1EF-BEA3-8476F71B76E8}"/>
              </a:ext>
            </a:extLst>
          </p:cNvPr>
          <p:cNvSpPr>
            <a:spLocks noGrp="1"/>
          </p:cNvSpPr>
          <p:nvPr>
            <p:ph idx="1"/>
          </p:nvPr>
        </p:nvSpPr>
        <p:spPr>
          <a:xfrm>
            <a:off x="457200" y="1166018"/>
            <a:ext cx="8229600" cy="4796367"/>
          </a:xfrm>
        </p:spPr>
        <p:txBody>
          <a:bodyPr>
            <a:normAutofit fontScale="85000" lnSpcReduction="20000"/>
          </a:bodyPr>
          <a:lstStyle/>
          <a:p>
            <a:pPr marL="0" indent="0" algn="ctr">
              <a:buNone/>
            </a:pPr>
            <a:endParaRPr lang="fr-FR" sz="2000" b="1" dirty="0"/>
          </a:p>
          <a:p>
            <a:pPr marL="0" indent="0">
              <a:buNone/>
            </a:pPr>
            <a:endParaRPr lang="fr-FR" sz="2000" dirty="0"/>
          </a:p>
          <a:p>
            <a:pPr marL="0" indent="0">
              <a:buNone/>
            </a:pPr>
            <a:endParaRPr lang="fr-FR" sz="2000" dirty="0"/>
          </a:p>
          <a:p>
            <a:pPr marL="0" indent="0">
              <a:buNone/>
            </a:pPr>
            <a:endParaRPr lang="fr-FR" sz="2000" dirty="0"/>
          </a:p>
          <a:p>
            <a:pPr marL="0" indent="0">
              <a:buNone/>
            </a:pPr>
            <a:endParaRPr lang="fr-FR" sz="2000" dirty="0"/>
          </a:p>
          <a:p>
            <a:pPr marL="0" indent="0">
              <a:buNone/>
            </a:pPr>
            <a:endParaRPr lang="fr-FR" sz="2000" dirty="0"/>
          </a:p>
          <a:p>
            <a:pPr marL="0" indent="0">
              <a:buNone/>
            </a:pPr>
            <a:endParaRPr lang="fr-FR" sz="2000" dirty="0"/>
          </a:p>
          <a:p>
            <a:pPr marL="0" indent="0">
              <a:buNone/>
            </a:pPr>
            <a:endParaRPr lang="fr-FR" sz="2000" dirty="0"/>
          </a:p>
          <a:p>
            <a:pPr marL="0" indent="0">
              <a:buNone/>
            </a:pPr>
            <a:endParaRPr lang="fr-FR" sz="2000" dirty="0"/>
          </a:p>
          <a:p>
            <a:pPr marL="0" indent="0">
              <a:buNone/>
            </a:pPr>
            <a:endParaRPr lang="fr-FR" sz="2000" dirty="0"/>
          </a:p>
          <a:p>
            <a:pPr marL="0" indent="0">
              <a:buNone/>
            </a:pPr>
            <a:endParaRPr lang="fr-FR" sz="2000" dirty="0"/>
          </a:p>
          <a:p>
            <a:pPr marL="0" indent="0">
              <a:buNone/>
            </a:pPr>
            <a:endParaRPr lang="fr-FR" sz="20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r>
              <a:rPr lang="en-US" sz="1900" dirty="0"/>
              <a:t>*Includes the 5% 403(b) contribution you make to the Basic Retirement Plan. </a:t>
            </a:r>
          </a:p>
          <a:p>
            <a:pPr marL="0" indent="0">
              <a:buNone/>
            </a:pPr>
            <a:r>
              <a:rPr lang="en-US" sz="1900" dirty="0"/>
              <a:t>**The catch-up returns to $31,000 starting at age 64.</a:t>
            </a:r>
            <a:endParaRPr lang="fr-FR" sz="1900" dirty="0"/>
          </a:p>
          <a:p>
            <a:pPr marL="0" indent="0">
              <a:buNone/>
            </a:pPr>
            <a:endParaRPr lang="fr-FR" sz="2000" dirty="0"/>
          </a:p>
          <a:p>
            <a:pPr marL="0" indent="0">
              <a:buNone/>
            </a:pPr>
            <a:endParaRPr lang="en-US" sz="2000" dirty="0"/>
          </a:p>
        </p:txBody>
      </p:sp>
      <p:graphicFrame>
        <p:nvGraphicFramePr>
          <p:cNvPr id="10" name="Table 9">
            <a:extLst>
              <a:ext uri="{FF2B5EF4-FFF2-40B4-BE49-F238E27FC236}">
                <a16:creationId xmlns:a16="http://schemas.microsoft.com/office/drawing/2014/main" id="{3D654AAA-145B-3041-79BF-5D1823DECA1C}"/>
              </a:ext>
            </a:extLst>
          </p:cNvPr>
          <p:cNvGraphicFramePr>
            <a:graphicFrameLocks noGrp="1"/>
          </p:cNvGraphicFramePr>
          <p:nvPr>
            <p:extLst>
              <p:ext uri="{D42A27DB-BD31-4B8C-83A1-F6EECF244321}">
                <p14:modId xmlns:p14="http://schemas.microsoft.com/office/powerpoint/2010/main" val="2570711617"/>
              </p:ext>
            </p:extLst>
          </p:nvPr>
        </p:nvGraphicFramePr>
        <p:xfrm>
          <a:off x="516836" y="1384565"/>
          <a:ext cx="8169964" cy="4438540"/>
        </p:xfrm>
        <a:graphic>
          <a:graphicData uri="http://schemas.openxmlformats.org/drawingml/2006/table">
            <a:tbl>
              <a:tblPr firstRow="1">
                <a:tableStyleId>{35758FB7-9AC5-4552-8A53-C91805E547FA}</a:tableStyleId>
              </a:tblPr>
              <a:tblGrid>
                <a:gridCol w="2042491">
                  <a:extLst>
                    <a:ext uri="{9D8B030D-6E8A-4147-A177-3AD203B41FA5}">
                      <a16:colId xmlns:a16="http://schemas.microsoft.com/office/drawing/2014/main" val="3092807758"/>
                    </a:ext>
                  </a:extLst>
                </a:gridCol>
                <a:gridCol w="2042491">
                  <a:extLst>
                    <a:ext uri="{9D8B030D-6E8A-4147-A177-3AD203B41FA5}">
                      <a16:colId xmlns:a16="http://schemas.microsoft.com/office/drawing/2014/main" val="757241367"/>
                    </a:ext>
                  </a:extLst>
                </a:gridCol>
                <a:gridCol w="2042491">
                  <a:extLst>
                    <a:ext uri="{9D8B030D-6E8A-4147-A177-3AD203B41FA5}">
                      <a16:colId xmlns:a16="http://schemas.microsoft.com/office/drawing/2014/main" val="1648170163"/>
                    </a:ext>
                  </a:extLst>
                </a:gridCol>
                <a:gridCol w="2042491">
                  <a:extLst>
                    <a:ext uri="{9D8B030D-6E8A-4147-A177-3AD203B41FA5}">
                      <a16:colId xmlns:a16="http://schemas.microsoft.com/office/drawing/2014/main" val="1504918146"/>
                    </a:ext>
                  </a:extLst>
                </a:gridCol>
              </a:tblGrid>
              <a:tr h="1186460">
                <a:tc>
                  <a:txBody>
                    <a:bodyPr/>
                    <a:lstStyle/>
                    <a:p>
                      <a:pPr algn="l" fontAlgn="ctr"/>
                      <a:endParaRPr lang="en-US" sz="2400" b="0" cap="all" dirty="0">
                        <a:solidFill>
                          <a:schemeClr val="tx1"/>
                        </a:solidFill>
                        <a:effectLst/>
                        <a:latin typeface="Arial" panose="020B0604020202020204" pitchFamily="34" charset="0"/>
                      </a:endParaRPr>
                    </a:p>
                  </a:txBody>
                  <a:tcPr anchor="ctr"/>
                </a:tc>
                <a:tc>
                  <a:txBody>
                    <a:bodyPr/>
                    <a:lstStyle/>
                    <a:p>
                      <a:pPr algn="ctr" fontAlgn="ctr">
                        <a:spcAft>
                          <a:spcPts val="600"/>
                        </a:spcAft>
                      </a:pPr>
                      <a:endParaRPr lang="en-US" sz="2400" b="1" cap="all" dirty="0">
                        <a:solidFill>
                          <a:schemeClr val="tx1"/>
                        </a:solidFill>
                        <a:effectLst/>
                      </a:endParaRPr>
                    </a:p>
                  </a:txBody>
                  <a:tcPr anchor="ctr"/>
                </a:tc>
                <a:tc>
                  <a:txBody>
                    <a:bodyPr/>
                    <a:lstStyle/>
                    <a:p>
                      <a:pPr algn="ctr" fontAlgn="ctr">
                        <a:spcAft>
                          <a:spcPts val="600"/>
                        </a:spcAft>
                      </a:pPr>
                      <a:endParaRPr lang="en-US" sz="2400" b="1" cap="all" dirty="0">
                        <a:solidFill>
                          <a:schemeClr val="tx1"/>
                        </a:solidFill>
                        <a:effectLst/>
                      </a:endParaRPr>
                    </a:p>
                  </a:txBody>
                  <a:tcPr anchor="ctr"/>
                </a:tc>
                <a:tc>
                  <a:txBody>
                    <a:bodyPr/>
                    <a:lstStyle/>
                    <a:p>
                      <a:pPr algn="ctr" fontAlgn="ctr">
                        <a:spcAft>
                          <a:spcPts val="600"/>
                        </a:spcAft>
                      </a:pPr>
                      <a:endParaRPr lang="en-US" sz="2400" b="1" cap="all" dirty="0">
                        <a:solidFill>
                          <a:schemeClr val="tx1"/>
                        </a:solidFill>
                        <a:effectLst/>
                      </a:endParaRPr>
                    </a:p>
                  </a:txBody>
                  <a:tcPr anchor="ctr"/>
                </a:tc>
                <a:extLst>
                  <a:ext uri="{0D108BD9-81ED-4DB2-BD59-A6C34878D82A}">
                    <a16:rowId xmlns:a16="http://schemas.microsoft.com/office/drawing/2014/main" val="4257291450"/>
                  </a:ext>
                </a:extLst>
              </a:tr>
              <a:tr h="1186460">
                <a:tc>
                  <a:txBody>
                    <a:bodyPr/>
                    <a:lstStyle/>
                    <a:p>
                      <a:pPr algn="l" fontAlgn="ctr"/>
                      <a:r>
                        <a:rPr lang="en-US" sz="2400" b="1" cap="all" dirty="0">
                          <a:solidFill>
                            <a:schemeClr val="tx1"/>
                          </a:solidFill>
                          <a:effectLst/>
                        </a:rPr>
                        <a:t>Plan</a:t>
                      </a:r>
                      <a:endParaRPr lang="en-US" sz="2400" b="0" cap="all" dirty="0">
                        <a:solidFill>
                          <a:schemeClr val="tx1"/>
                        </a:solidFill>
                        <a:effectLst/>
                        <a:latin typeface="Arial" panose="020B0604020202020204" pitchFamily="34" charset="0"/>
                      </a:endParaRPr>
                    </a:p>
                  </a:txBody>
                  <a:tcPr anchor="ctr"/>
                </a:tc>
                <a:tc>
                  <a:txBody>
                    <a:bodyPr/>
                    <a:lstStyle/>
                    <a:p>
                      <a:pPr algn="ctr" fontAlgn="ctr"/>
                      <a:r>
                        <a:rPr lang="en-US" sz="2400" b="1" cap="all" dirty="0">
                          <a:solidFill>
                            <a:schemeClr val="tx1"/>
                          </a:solidFill>
                          <a:effectLst/>
                        </a:rPr>
                        <a:t>General  </a:t>
                      </a:r>
                    </a:p>
                    <a:p>
                      <a:pPr algn="ctr" fontAlgn="ctr">
                        <a:spcAft>
                          <a:spcPts val="600"/>
                        </a:spcAft>
                      </a:pPr>
                      <a:r>
                        <a:rPr lang="en-US" sz="2400" b="1" cap="all" dirty="0">
                          <a:solidFill>
                            <a:schemeClr val="tx1"/>
                          </a:solidFill>
                          <a:effectLst/>
                        </a:rPr>
                        <a:t>Limit</a:t>
                      </a:r>
                    </a:p>
                  </a:txBody>
                  <a:tcPr anchor="ctr"/>
                </a:tc>
                <a:tc>
                  <a:txBody>
                    <a:bodyPr/>
                    <a:lstStyle/>
                    <a:p>
                      <a:pPr algn="ctr" fontAlgn="ctr"/>
                      <a:r>
                        <a:rPr lang="en-US" sz="2400" b="1" cap="all" dirty="0">
                          <a:solidFill>
                            <a:schemeClr val="tx1"/>
                          </a:solidFill>
                          <a:effectLst/>
                        </a:rPr>
                        <a:t>Age 50</a:t>
                      </a:r>
                    </a:p>
                    <a:p>
                      <a:pPr algn="ctr" fontAlgn="ctr">
                        <a:spcAft>
                          <a:spcPts val="600"/>
                        </a:spcAft>
                      </a:pPr>
                      <a:r>
                        <a:rPr lang="en-US" sz="2400" b="1" cap="all" dirty="0">
                          <a:solidFill>
                            <a:schemeClr val="tx1"/>
                          </a:solidFill>
                          <a:effectLst/>
                        </a:rPr>
                        <a:t>Catch-Up</a:t>
                      </a:r>
                    </a:p>
                  </a:txBody>
                  <a:tcPr anchor="ct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2400" b="1" cap="all" dirty="0">
                          <a:solidFill>
                            <a:schemeClr val="tx1"/>
                          </a:solidFill>
                          <a:effectLst/>
                        </a:rPr>
                        <a:t>age 60-63</a:t>
                      </a:r>
                    </a:p>
                    <a:p>
                      <a:pPr algn="ctr" fontAlgn="ctr">
                        <a:spcAft>
                          <a:spcPts val="600"/>
                        </a:spcAft>
                      </a:pPr>
                      <a:r>
                        <a:rPr lang="en-US" sz="2400" b="1" cap="all" dirty="0">
                          <a:solidFill>
                            <a:schemeClr val="tx1"/>
                          </a:solidFill>
                          <a:effectLst/>
                        </a:rPr>
                        <a:t>Catch-up**</a:t>
                      </a:r>
                    </a:p>
                  </a:txBody>
                  <a:tcPr anchor="ctr"/>
                </a:tc>
                <a:extLst>
                  <a:ext uri="{0D108BD9-81ED-4DB2-BD59-A6C34878D82A}">
                    <a16:rowId xmlns:a16="http://schemas.microsoft.com/office/drawing/2014/main" val="3920089751"/>
                  </a:ext>
                </a:extLst>
              </a:tr>
              <a:tr h="709662">
                <a:tc>
                  <a:txBody>
                    <a:bodyPr/>
                    <a:lstStyle/>
                    <a:p>
                      <a:pPr algn="l" fontAlgn="ctr"/>
                      <a:r>
                        <a:rPr lang="en-US" sz="2400" b="1" dirty="0">
                          <a:solidFill>
                            <a:schemeClr val="tx1"/>
                          </a:solidFill>
                          <a:effectLst/>
                        </a:rPr>
                        <a:t>403(b) SRA*</a:t>
                      </a:r>
                    </a:p>
                  </a:txBody>
                  <a:tcPr anchor="ctr"/>
                </a:tc>
                <a:tc>
                  <a:txBody>
                    <a:bodyPr/>
                    <a:lstStyle/>
                    <a:p>
                      <a:pPr algn="ctr" fontAlgn="ctr"/>
                      <a:r>
                        <a:rPr lang="en-US" sz="2400" b="0" dirty="0">
                          <a:solidFill>
                            <a:schemeClr val="tx1"/>
                          </a:solidFill>
                          <a:effectLst/>
                        </a:rPr>
                        <a:t>$23,500</a:t>
                      </a:r>
                    </a:p>
                  </a:txBody>
                  <a:tcPr anchor="ctr"/>
                </a:tc>
                <a:tc>
                  <a:txBody>
                    <a:bodyPr/>
                    <a:lstStyle/>
                    <a:p>
                      <a:pPr algn="ctr" fontAlgn="ctr"/>
                      <a:r>
                        <a:rPr lang="en-US" sz="2400" b="0" dirty="0">
                          <a:solidFill>
                            <a:schemeClr val="tx1"/>
                          </a:solidFill>
                          <a:effectLst/>
                        </a:rPr>
                        <a:t>$31,000</a:t>
                      </a:r>
                    </a:p>
                  </a:txBody>
                  <a:tcPr anchor="ctr"/>
                </a:tc>
                <a:tc>
                  <a:txBody>
                    <a:bodyPr/>
                    <a:lstStyle/>
                    <a:p>
                      <a:pPr algn="ctr" fontAlgn="ctr"/>
                      <a:r>
                        <a:rPr lang="en-US" sz="2400" b="0" dirty="0">
                          <a:solidFill>
                            <a:schemeClr val="tx1"/>
                          </a:solidFill>
                          <a:effectLst/>
                        </a:rPr>
                        <a:t>$34,750</a:t>
                      </a:r>
                    </a:p>
                  </a:txBody>
                  <a:tcPr anchor="ctr"/>
                </a:tc>
                <a:extLst>
                  <a:ext uri="{0D108BD9-81ED-4DB2-BD59-A6C34878D82A}">
                    <a16:rowId xmlns:a16="http://schemas.microsoft.com/office/drawing/2014/main" val="192296102"/>
                  </a:ext>
                </a:extLst>
              </a:tr>
              <a:tr h="677979">
                <a:tc>
                  <a:txBody>
                    <a:bodyPr/>
                    <a:lstStyle/>
                    <a:p>
                      <a:pPr algn="l" fontAlgn="ctr"/>
                      <a:r>
                        <a:rPr lang="en-US" sz="2400" b="1" dirty="0">
                          <a:solidFill>
                            <a:schemeClr val="tx1"/>
                          </a:solidFill>
                          <a:effectLst/>
                        </a:rPr>
                        <a:t>457(b)</a:t>
                      </a:r>
                    </a:p>
                  </a:txBody>
                  <a:tcPr anchor="ctr"/>
                </a:tc>
                <a:tc>
                  <a:txBody>
                    <a:bodyPr/>
                    <a:lstStyle/>
                    <a:p>
                      <a:pPr algn="ctr" fontAlgn="ctr"/>
                      <a:r>
                        <a:rPr lang="en-US" sz="2400" b="0" dirty="0">
                          <a:solidFill>
                            <a:schemeClr val="tx1"/>
                          </a:solidFill>
                          <a:effectLst/>
                        </a:rPr>
                        <a:t>$23,500</a:t>
                      </a:r>
                    </a:p>
                  </a:txBody>
                  <a:tcPr anchor="ctr"/>
                </a:tc>
                <a:tc>
                  <a:txBody>
                    <a:bodyPr/>
                    <a:lstStyle/>
                    <a:p>
                      <a:pPr algn="ctr" fontAlgn="ctr"/>
                      <a:r>
                        <a:rPr lang="en-US" sz="2400" b="0" dirty="0">
                          <a:solidFill>
                            <a:schemeClr val="tx1"/>
                          </a:solidFill>
                          <a:effectLst/>
                        </a:rPr>
                        <a:t>$31,000</a:t>
                      </a:r>
                    </a:p>
                  </a:txBody>
                  <a:tcPr anchor="ctr"/>
                </a:tc>
                <a:tc>
                  <a:txBody>
                    <a:bodyPr/>
                    <a:lstStyle/>
                    <a:p>
                      <a:pPr algn="ctr" fontAlgn="ctr"/>
                      <a:r>
                        <a:rPr lang="en-US" sz="2400" b="0" dirty="0">
                          <a:solidFill>
                            <a:schemeClr val="tx1"/>
                          </a:solidFill>
                          <a:effectLst/>
                        </a:rPr>
                        <a:t>$34,750</a:t>
                      </a:r>
                    </a:p>
                  </a:txBody>
                  <a:tcPr anchor="ctr"/>
                </a:tc>
                <a:extLst>
                  <a:ext uri="{0D108BD9-81ED-4DB2-BD59-A6C34878D82A}">
                    <a16:rowId xmlns:a16="http://schemas.microsoft.com/office/drawing/2014/main" val="835437248"/>
                  </a:ext>
                </a:extLst>
              </a:tr>
              <a:tr h="677979">
                <a:tc>
                  <a:txBody>
                    <a:bodyPr/>
                    <a:lstStyle/>
                    <a:p>
                      <a:pPr algn="l" fontAlgn="ctr"/>
                      <a:r>
                        <a:rPr lang="en-US" sz="2400" b="1" dirty="0">
                          <a:solidFill>
                            <a:schemeClr val="tx1"/>
                          </a:solidFill>
                          <a:effectLst/>
                        </a:rPr>
                        <a:t>Total</a:t>
                      </a:r>
                    </a:p>
                  </a:txBody>
                  <a:tcPr anchor="ctr"/>
                </a:tc>
                <a:tc>
                  <a:txBody>
                    <a:bodyPr/>
                    <a:lstStyle/>
                    <a:p>
                      <a:pPr algn="ctr" fontAlgn="ctr"/>
                      <a:r>
                        <a:rPr lang="en-US" sz="2400" b="0" dirty="0">
                          <a:solidFill>
                            <a:schemeClr val="tx1"/>
                          </a:solidFill>
                          <a:effectLst/>
                        </a:rPr>
                        <a:t>$47,000</a:t>
                      </a:r>
                    </a:p>
                  </a:txBody>
                  <a:tcPr anchor="ctr"/>
                </a:tc>
                <a:tc>
                  <a:txBody>
                    <a:bodyPr/>
                    <a:lstStyle/>
                    <a:p>
                      <a:pPr algn="ctr" fontAlgn="ctr"/>
                      <a:r>
                        <a:rPr lang="en-US" sz="2400" b="0" dirty="0">
                          <a:solidFill>
                            <a:schemeClr val="tx1"/>
                          </a:solidFill>
                          <a:effectLst/>
                        </a:rPr>
                        <a:t>$62,000</a:t>
                      </a:r>
                    </a:p>
                  </a:txBody>
                  <a:tcPr anchor="ctr"/>
                </a:tc>
                <a:tc>
                  <a:txBody>
                    <a:bodyPr/>
                    <a:lstStyle/>
                    <a:p>
                      <a:pPr algn="ctr" fontAlgn="ctr"/>
                      <a:r>
                        <a:rPr lang="en-US" sz="2400" b="0" dirty="0">
                          <a:solidFill>
                            <a:schemeClr val="tx1"/>
                          </a:solidFill>
                          <a:effectLst/>
                        </a:rPr>
                        <a:t>$69,500</a:t>
                      </a:r>
                    </a:p>
                  </a:txBody>
                  <a:tcPr anchor="ctr"/>
                </a:tc>
                <a:extLst>
                  <a:ext uri="{0D108BD9-81ED-4DB2-BD59-A6C34878D82A}">
                    <a16:rowId xmlns:a16="http://schemas.microsoft.com/office/drawing/2014/main" val="3208888621"/>
                  </a:ext>
                </a:extLst>
              </a:tr>
            </a:tbl>
          </a:graphicData>
        </a:graphic>
      </p:graphicFrame>
      <p:sp>
        <p:nvSpPr>
          <p:cNvPr id="4" name="Slide Number Placeholder 3">
            <a:extLst>
              <a:ext uri="{FF2B5EF4-FFF2-40B4-BE49-F238E27FC236}">
                <a16:creationId xmlns:a16="http://schemas.microsoft.com/office/drawing/2014/main" id="{192197BF-0034-988D-A6CF-8FFC59B20C2A}"/>
              </a:ext>
            </a:extLst>
          </p:cNvPr>
          <p:cNvSpPr>
            <a:spLocks noGrp="1"/>
          </p:cNvSpPr>
          <p:nvPr>
            <p:ph type="sldNum" sz="quarter" idx="12"/>
          </p:nvPr>
        </p:nvSpPr>
        <p:spPr/>
        <p:txBody>
          <a:bodyPr/>
          <a:lstStyle/>
          <a:p>
            <a:fld id="{8F70A505-82C7-DF49-8AED-DCB7ED54510D}" type="slidenum">
              <a:rPr lang="en-US" smtClean="0"/>
              <a:t>18</a:t>
            </a:fld>
            <a:endParaRPr lang="en-US" dirty="0"/>
          </a:p>
        </p:txBody>
      </p:sp>
      <p:pic>
        <p:nvPicPr>
          <p:cNvPr id="26" name="Audio 25" descr="Icon of a gray speaker with three sound waves emanating from the right side, indicating audio.">
            <a:hlinkClick r:id="" action="ppaction://media"/>
            <a:extLst>
              <a:ext uri="{FF2B5EF4-FFF2-40B4-BE49-F238E27FC236}">
                <a16:creationId xmlns:a16="http://schemas.microsoft.com/office/drawing/2014/main" id="{142701D3-7D97-DFF3-C95D-69B98F8DAE8E}"/>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64353D29-0419-A64B-8215-556306A45C5B}"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100015335"/>
      </p:ext>
    </p:extLst>
  </p:cSld>
  <p:clrMapOvr>
    <a:masterClrMapping/>
  </p:clrMapOvr>
  <mc:AlternateContent xmlns:mc="http://schemas.openxmlformats.org/markup-compatibility/2006" xmlns:p14="http://schemas.microsoft.com/office/powerpoint/2010/main">
    <mc:Choice Requires="p14">
      <p:transition spd="slow" p14:dur="2000" advTm="45864"/>
    </mc:Choice>
    <mc:Fallback xmlns="">
      <p:transition spd="slow" advTm="45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32A09-4681-1BC5-E8E3-F5A8F6B32E8A}"/>
              </a:ext>
            </a:extLst>
          </p:cNvPr>
          <p:cNvSpPr>
            <a:spLocks noGrp="1"/>
          </p:cNvSpPr>
          <p:nvPr>
            <p:ph type="title"/>
          </p:nvPr>
        </p:nvSpPr>
        <p:spPr>
          <a:xfrm>
            <a:off x="457200" y="274638"/>
            <a:ext cx="8229600" cy="715962"/>
          </a:xfrm>
        </p:spPr>
        <p:txBody>
          <a:bodyPr anchor="ctr">
            <a:normAutofit/>
          </a:bodyPr>
          <a:lstStyle/>
          <a:p>
            <a:r>
              <a:rPr lang="en-US" sz="2800" b="1" dirty="0"/>
              <a:t>2025 Maximum Contribution</a:t>
            </a:r>
          </a:p>
        </p:txBody>
      </p:sp>
      <p:pic>
        <p:nvPicPr>
          <p:cNvPr id="15" name="Content Placeholder 14" descr="2025 maximum contribution diagrams for 403(b) SRA plus Age 50 catch-up, and 457(b) plus age 50 catch-up.">
            <a:extLst>
              <a:ext uri="{FF2B5EF4-FFF2-40B4-BE49-F238E27FC236}">
                <a16:creationId xmlns:a16="http://schemas.microsoft.com/office/drawing/2014/main" id="{5ABED97C-FB97-3B58-24C8-45F5B390971D}"/>
              </a:ext>
            </a:extLst>
          </p:cNvPr>
          <p:cNvPicPr>
            <a:picLocks noGrp="1" noChangeAspect="1"/>
          </p:cNvPicPr>
          <p:nvPr>
            <p:ph idx="1"/>
          </p:nvPr>
        </p:nvPicPr>
        <p:blipFill>
          <a:blip r:embed="rId5"/>
          <a:stretch>
            <a:fillRect/>
          </a:stretch>
        </p:blipFill>
        <p:spPr>
          <a:xfrm>
            <a:off x="457200" y="1392175"/>
            <a:ext cx="8229600" cy="4485130"/>
          </a:xfrm>
          <a:prstGeom prst="rect">
            <a:avLst/>
          </a:prstGeom>
          <a:noFill/>
        </p:spPr>
      </p:pic>
      <p:sp>
        <p:nvSpPr>
          <p:cNvPr id="4" name="Slide Number Placeholder 3">
            <a:extLst>
              <a:ext uri="{FF2B5EF4-FFF2-40B4-BE49-F238E27FC236}">
                <a16:creationId xmlns:a16="http://schemas.microsoft.com/office/drawing/2014/main" id="{92F22915-1D61-EF42-C837-63C503036A0B}"/>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8F70A505-82C7-DF49-8AED-DCB7ED54510D}" type="slidenum">
              <a:rPr lang="en-US" smtClean="0"/>
              <a:pPr>
                <a:spcAft>
                  <a:spcPts val="600"/>
                </a:spcAft>
              </a:pPr>
              <a:t>19</a:t>
            </a:fld>
            <a:endParaRPr lang="en-US"/>
          </a:p>
        </p:txBody>
      </p:sp>
      <p:pic>
        <p:nvPicPr>
          <p:cNvPr id="39" name="Audio 38" descr="Icon of a gray speaker with three sound waves emanating from the right side, indicating audio.">
            <a:hlinkClick r:id="" action="ppaction://media"/>
            <a:extLst>
              <a:ext uri="{FF2B5EF4-FFF2-40B4-BE49-F238E27FC236}">
                <a16:creationId xmlns:a16="http://schemas.microsoft.com/office/drawing/2014/main" id="{7AE7A3E3-9B49-F010-90F0-6247863C95C8}"/>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1AFD26FA-B451-B54B-B0CC-1E1DE57101FD}" label="" lang="en-us" r:embed="rId6"/>
                        </p173:trackLst>
                      </p173:tracksInfo>
                    </p:ext>
                  </p14:extLst>
                </p14:media>
              </p:ext>
            </p:extLst>
          </p:nvPr>
        </p:nvPicPr>
        <p:blipFill>
          <a:blip r:embed="rId7"/>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87235620"/>
      </p:ext>
    </p:extLst>
  </p:cSld>
  <p:clrMapOvr>
    <a:masterClrMapping/>
  </p:clrMapOvr>
  <mc:AlternateContent xmlns:mc="http://schemas.openxmlformats.org/markup-compatibility/2006" xmlns:p14="http://schemas.microsoft.com/office/powerpoint/2010/main">
    <mc:Choice Requires="p14">
      <p:transition spd="slow" p14:dur="2000" advTm="57972"/>
    </mc:Choice>
    <mc:Fallback xmlns="">
      <p:transition spd="slow" advTm="57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11947-805D-0D79-E0D3-4F173099DDB7}"/>
              </a:ext>
            </a:extLst>
          </p:cNvPr>
          <p:cNvSpPr>
            <a:spLocks noGrp="1"/>
          </p:cNvSpPr>
          <p:nvPr>
            <p:ph type="title"/>
          </p:nvPr>
        </p:nvSpPr>
        <p:spPr/>
        <p:txBody>
          <a:bodyPr>
            <a:normAutofit/>
          </a:bodyPr>
          <a:lstStyle/>
          <a:p>
            <a:pPr algn="l"/>
            <a:r>
              <a:rPr lang="en-US" sz="700" dirty="0">
                <a:solidFill>
                  <a:schemeClr val="bg1"/>
                </a:solidFill>
              </a:rPr>
              <a:t>.</a:t>
            </a:r>
            <a:endParaRPr lang="en-US" sz="400" dirty="0"/>
          </a:p>
        </p:txBody>
      </p:sp>
      <p:sp>
        <p:nvSpPr>
          <p:cNvPr id="3" name="Content Placeholder 2">
            <a:extLst>
              <a:ext uri="{FF2B5EF4-FFF2-40B4-BE49-F238E27FC236}">
                <a16:creationId xmlns:a16="http://schemas.microsoft.com/office/drawing/2014/main" id="{4F206C1A-FA8E-6A9F-E04D-43DA73361499}"/>
              </a:ext>
            </a:extLst>
          </p:cNvPr>
          <p:cNvSpPr>
            <a:spLocks noGrp="1"/>
          </p:cNvSpPr>
          <p:nvPr>
            <p:ph idx="1"/>
          </p:nvPr>
        </p:nvSpPr>
        <p:spPr/>
        <p:txBody>
          <a:bodyPr>
            <a:normAutofit/>
          </a:bodyPr>
          <a:lstStyle/>
          <a:p>
            <a:pPr marL="0" indent="0" algn="ctr">
              <a:lnSpc>
                <a:spcPct val="150000"/>
              </a:lnSpc>
              <a:spcBef>
                <a:spcPts val="0"/>
              </a:spcBef>
              <a:buNone/>
            </a:pPr>
            <a:r>
              <a:rPr lang="en-US" sz="2800" b="1" dirty="0"/>
              <a:t>This slide deck has been updated </a:t>
            </a:r>
          </a:p>
          <a:p>
            <a:pPr marL="0" indent="0" algn="ctr">
              <a:lnSpc>
                <a:spcPct val="150000"/>
              </a:lnSpc>
              <a:spcBef>
                <a:spcPts val="0"/>
              </a:spcBef>
              <a:buNone/>
            </a:pPr>
            <a:r>
              <a:rPr lang="en-US" sz="2800" b="1" dirty="0"/>
              <a:t>to reflect the 2026 contribution limits </a:t>
            </a:r>
          </a:p>
          <a:p>
            <a:pPr marL="0" indent="0" algn="ctr">
              <a:lnSpc>
                <a:spcPct val="150000"/>
              </a:lnSpc>
              <a:spcBef>
                <a:spcPts val="0"/>
              </a:spcBef>
              <a:buNone/>
            </a:pPr>
            <a:r>
              <a:rPr lang="en-US" sz="2800" b="1" dirty="0"/>
              <a:t>that were released by the IRS on 11/14/2025.</a:t>
            </a:r>
          </a:p>
          <a:p>
            <a:pPr marL="0" indent="0" algn="ctr">
              <a:lnSpc>
                <a:spcPct val="150000"/>
              </a:lnSpc>
              <a:spcBef>
                <a:spcPts val="0"/>
              </a:spcBef>
              <a:buNone/>
            </a:pPr>
            <a:endParaRPr lang="en-US" sz="2800" b="1" dirty="0"/>
          </a:p>
          <a:p>
            <a:pPr marL="0" indent="0" algn="ctr">
              <a:lnSpc>
                <a:spcPct val="150000"/>
              </a:lnSpc>
              <a:spcBef>
                <a:spcPts val="0"/>
              </a:spcBef>
              <a:buNone/>
            </a:pPr>
            <a:r>
              <a:rPr lang="en-US" sz="2800" b="1" dirty="0"/>
              <a:t>The limits and examples referenced in this presentation differ from an earlier version.</a:t>
            </a:r>
          </a:p>
        </p:txBody>
      </p:sp>
      <p:sp>
        <p:nvSpPr>
          <p:cNvPr id="4" name="Slide Number Placeholder 3">
            <a:extLst>
              <a:ext uri="{FF2B5EF4-FFF2-40B4-BE49-F238E27FC236}">
                <a16:creationId xmlns:a16="http://schemas.microsoft.com/office/drawing/2014/main" id="{EEC1EBC3-9E88-F6BC-B405-0C8D39B8E86F}"/>
              </a:ext>
            </a:extLst>
          </p:cNvPr>
          <p:cNvSpPr>
            <a:spLocks noGrp="1"/>
          </p:cNvSpPr>
          <p:nvPr>
            <p:ph type="sldNum" sz="quarter" idx="12"/>
          </p:nvPr>
        </p:nvSpPr>
        <p:spPr/>
        <p:txBody>
          <a:bodyPr/>
          <a:lstStyle/>
          <a:p>
            <a:fld id="{8F70A505-82C7-DF49-8AED-DCB7ED54510D}" type="slidenum">
              <a:rPr lang="en-US" smtClean="0"/>
              <a:t>2</a:t>
            </a:fld>
            <a:endParaRPr lang="en-US" dirty="0"/>
          </a:p>
        </p:txBody>
      </p:sp>
      <p:pic>
        <p:nvPicPr>
          <p:cNvPr id="12" name="Audio 11" descr="Speaker icon with three sound waves.">
            <a:hlinkClick r:id="" action="ppaction://media"/>
            <a:extLst>
              <a:ext uri="{FF2B5EF4-FFF2-40B4-BE49-F238E27FC236}">
                <a16:creationId xmlns:a16="http://schemas.microsoft.com/office/drawing/2014/main" id="{1973CADF-CD76-9744-EDB6-210B0DCB7D5D}"/>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D1DA01B0-8D71-2C48-A7EC-8B4B0BEE3CDB}"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389973331"/>
      </p:ext>
    </p:extLst>
  </p:cSld>
  <p:clrMapOvr>
    <a:masterClrMapping/>
  </p:clrMapOvr>
  <mc:AlternateContent xmlns:mc="http://schemas.openxmlformats.org/markup-compatibility/2006" xmlns:p14="http://schemas.microsoft.com/office/powerpoint/2010/main">
    <mc:Choice Requires="p14">
      <p:transition spd="slow" p14:dur="2000" advTm="17942"/>
    </mc:Choice>
    <mc:Fallback xmlns="">
      <p:transition spd="slow" advTm="17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3FC54-68A3-7528-8868-F759B21AAF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94D512-5E90-AAB0-C34D-DF4A82A648B0}"/>
              </a:ext>
            </a:extLst>
          </p:cNvPr>
          <p:cNvSpPr>
            <a:spLocks noGrp="1"/>
          </p:cNvSpPr>
          <p:nvPr>
            <p:ph type="title"/>
          </p:nvPr>
        </p:nvSpPr>
        <p:spPr/>
        <p:txBody>
          <a:bodyPr>
            <a:normAutofit/>
          </a:bodyPr>
          <a:lstStyle/>
          <a:p>
            <a:r>
              <a:rPr lang="fr-FR" sz="2800" b="1" dirty="0"/>
              <a:t>2026 Limits (</a:t>
            </a:r>
            <a:r>
              <a:rPr lang="fr-FR" sz="2800" b="1" dirty="0" err="1"/>
              <a:t>pre-tax</a:t>
            </a:r>
            <a:r>
              <a:rPr lang="fr-FR" sz="2800" b="1" dirty="0"/>
              <a:t>)</a:t>
            </a:r>
          </a:p>
        </p:txBody>
      </p:sp>
      <p:sp>
        <p:nvSpPr>
          <p:cNvPr id="3" name="Content Placeholder 2">
            <a:extLst>
              <a:ext uri="{FF2B5EF4-FFF2-40B4-BE49-F238E27FC236}">
                <a16:creationId xmlns:a16="http://schemas.microsoft.com/office/drawing/2014/main" id="{016EFFFA-7004-D283-E93B-23DBC85A725C}"/>
              </a:ext>
            </a:extLst>
          </p:cNvPr>
          <p:cNvSpPr>
            <a:spLocks noGrp="1"/>
          </p:cNvSpPr>
          <p:nvPr>
            <p:ph idx="1"/>
          </p:nvPr>
        </p:nvSpPr>
        <p:spPr>
          <a:xfrm>
            <a:off x="457200" y="1166018"/>
            <a:ext cx="8229600" cy="4796367"/>
          </a:xfrm>
        </p:spPr>
        <p:txBody>
          <a:bodyPr>
            <a:normAutofit fontScale="85000" lnSpcReduction="20000"/>
          </a:bodyPr>
          <a:lstStyle/>
          <a:p>
            <a:pPr marL="0" indent="0" algn="ctr">
              <a:buNone/>
            </a:pPr>
            <a:endParaRPr lang="fr-FR" sz="2000" b="1" dirty="0"/>
          </a:p>
          <a:p>
            <a:pPr marL="0" indent="0">
              <a:buNone/>
            </a:pPr>
            <a:endParaRPr lang="fr-FR" sz="2000" dirty="0"/>
          </a:p>
          <a:p>
            <a:pPr marL="0" indent="0">
              <a:buNone/>
            </a:pPr>
            <a:endParaRPr lang="fr-FR" sz="2000" dirty="0"/>
          </a:p>
          <a:p>
            <a:pPr marL="0" indent="0">
              <a:buNone/>
            </a:pPr>
            <a:endParaRPr lang="fr-FR" sz="2000" dirty="0"/>
          </a:p>
          <a:p>
            <a:pPr marL="0" indent="0">
              <a:buNone/>
            </a:pPr>
            <a:endParaRPr lang="fr-FR" sz="2000" dirty="0"/>
          </a:p>
          <a:p>
            <a:pPr marL="0" indent="0">
              <a:buNone/>
            </a:pPr>
            <a:endParaRPr lang="fr-FR" sz="2000" dirty="0"/>
          </a:p>
          <a:p>
            <a:pPr marL="0" indent="0">
              <a:buNone/>
            </a:pPr>
            <a:endParaRPr lang="fr-FR" sz="2000" dirty="0"/>
          </a:p>
          <a:p>
            <a:pPr marL="0" indent="0">
              <a:buNone/>
            </a:pPr>
            <a:endParaRPr lang="fr-FR" sz="2000" dirty="0"/>
          </a:p>
          <a:p>
            <a:pPr marL="0" indent="0">
              <a:buNone/>
            </a:pPr>
            <a:endParaRPr lang="fr-FR" sz="2000" dirty="0"/>
          </a:p>
          <a:p>
            <a:pPr marL="0" indent="0">
              <a:buNone/>
            </a:pPr>
            <a:endParaRPr lang="fr-FR" sz="2000" dirty="0"/>
          </a:p>
          <a:p>
            <a:pPr marL="0" indent="0">
              <a:buNone/>
            </a:pPr>
            <a:endParaRPr lang="fr-FR" sz="2000" dirty="0"/>
          </a:p>
          <a:p>
            <a:pPr marL="0" indent="0">
              <a:buNone/>
            </a:pPr>
            <a:endParaRPr lang="fr-FR" sz="20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r>
              <a:rPr lang="en-US" sz="1900" dirty="0"/>
              <a:t>*Includes the 5% 403(b) contribution you make to the Basic Retirement Plan.</a:t>
            </a:r>
            <a:endParaRPr lang="fr-FR" sz="2000" dirty="0"/>
          </a:p>
          <a:p>
            <a:pPr marL="0" indent="0">
              <a:buNone/>
            </a:pPr>
            <a:endParaRPr lang="en-US" sz="2000" dirty="0"/>
          </a:p>
        </p:txBody>
      </p:sp>
      <p:graphicFrame>
        <p:nvGraphicFramePr>
          <p:cNvPr id="10" name="Table 9">
            <a:extLst>
              <a:ext uri="{FF2B5EF4-FFF2-40B4-BE49-F238E27FC236}">
                <a16:creationId xmlns:a16="http://schemas.microsoft.com/office/drawing/2014/main" id="{ECE72778-FB31-39BE-7C7C-82F82C7AE957}"/>
              </a:ext>
            </a:extLst>
          </p:cNvPr>
          <p:cNvGraphicFramePr>
            <a:graphicFrameLocks noGrp="1"/>
          </p:cNvGraphicFramePr>
          <p:nvPr>
            <p:extLst>
              <p:ext uri="{D42A27DB-BD31-4B8C-83A1-F6EECF244321}">
                <p14:modId xmlns:p14="http://schemas.microsoft.com/office/powerpoint/2010/main" val="662335442"/>
              </p:ext>
            </p:extLst>
          </p:nvPr>
        </p:nvGraphicFramePr>
        <p:xfrm>
          <a:off x="516836" y="1691231"/>
          <a:ext cx="8169964" cy="3252080"/>
        </p:xfrm>
        <a:graphic>
          <a:graphicData uri="http://schemas.openxmlformats.org/drawingml/2006/table">
            <a:tbl>
              <a:tblPr firstRow="1">
                <a:tableStyleId>{35758FB7-9AC5-4552-8A53-C91805E547FA}</a:tableStyleId>
              </a:tblPr>
              <a:tblGrid>
                <a:gridCol w="2042491">
                  <a:extLst>
                    <a:ext uri="{9D8B030D-6E8A-4147-A177-3AD203B41FA5}">
                      <a16:colId xmlns:a16="http://schemas.microsoft.com/office/drawing/2014/main" val="3092807758"/>
                    </a:ext>
                  </a:extLst>
                </a:gridCol>
                <a:gridCol w="2042491">
                  <a:extLst>
                    <a:ext uri="{9D8B030D-6E8A-4147-A177-3AD203B41FA5}">
                      <a16:colId xmlns:a16="http://schemas.microsoft.com/office/drawing/2014/main" val="757241367"/>
                    </a:ext>
                  </a:extLst>
                </a:gridCol>
                <a:gridCol w="2042491">
                  <a:extLst>
                    <a:ext uri="{9D8B030D-6E8A-4147-A177-3AD203B41FA5}">
                      <a16:colId xmlns:a16="http://schemas.microsoft.com/office/drawing/2014/main" val="1648170163"/>
                    </a:ext>
                  </a:extLst>
                </a:gridCol>
                <a:gridCol w="2042491">
                  <a:extLst>
                    <a:ext uri="{9D8B030D-6E8A-4147-A177-3AD203B41FA5}">
                      <a16:colId xmlns:a16="http://schemas.microsoft.com/office/drawing/2014/main" val="1504918146"/>
                    </a:ext>
                  </a:extLst>
                </a:gridCol>
              </a:tblGrid>
              <a:tr h="1186460">
                <a:tc>
                  <a:txBody>
                    <a:bodyPr/>
                    <a:lstStyle/>
                    <a:p>
                      <a:pPr algn="l" fontAlgn="ctr"/>
                      <a:r>
                        <a:rPr lang="en-US" sz="2400" b="1" cap="all" dirty="0">
                          <a:solidFill>
                            <a:schemeClr val="tx1"/>
                          </a:solidFill>
                          <a:effectLst/>
                        </a:rPr>
                        <a:t>Plan</a:t>
                      </a:r>
                      <a:endParaRPr lang="en-US" sz="2400" b="0" cap="all" dirty="0">
                        <a:solidFill>
                          <a:schemeClr val="tx1"/>
                        </a:solidFill>
                        <a:effectLst/>
                        <a:latin typeface="Arial" panose="020B0604020202020204" pitchFamily="34" charset="0"/>
                      </a:endParaRPr>
                    </a:p>
                  </a:txBody>
                  <a:tcPr anchor="ctr"/>
                </a:tc>
                <a:tc>
                  <a:txBody>
                    <a:bodyPr/>
                    <a:lstStyle/>
                    <a:p>
                      <a:pPr algn="ctr" fontAlgn="ctr"/>
                      <a:r>
                        <a:rPr lang="en-US" sz="2400" b="1" cap="all" dirty="0">
                          <a:solidFill>
                            <a:schemeClr val="tx1"/>
                          </a:solidFill>
                          <a:effectLst/>
                        </a:rPr>
                        <a:t>General  </a:t>
                      </a:r>
                    </a:p>
                    <a:p>
                      <a:pPr algn="ctr" fontAlgn="ctr"/>
                      <a:r>
                        <a:rPr lang="en-US" sz="2400" b="1" cap="all" dirty="0">
                          <a:solidFill>
                            <a:schemeClr val="tx1"/>
                          </a:solidFill>
                          <a:effectLst/>
                        </a:rPr>
                        <a:t>Limit</a:t>
                      </a:r>
                    </a:p>
                  </a:txBody>
                  <a:tcPr anchor="ctr"/>
                </a:tc>
                <a:tc>
                  <a:txBody>
                    <a:bodyPr/>
                    <a:lstStyle/>
                    <a:p>
                      <a:pPr algn="ctr" fontAlgn="ctr"/>
                      <a:r>
                        <a:rPr lang="en-US" sz="2400" b="1" cap="all" dirty="0">
                          <a:solidFill>
                            <a:schemeClr val="tx1"/>
                          </a:solidFill>
                          <a:effectLst/>
                        </a:rPr>
                        <a:t>Age 50</a:t>
                      </a:r>
                    </a:p>
                    <a:p>
                      <a:pPr algn="ctr" fontAlgn="ctr"/>
                      <a:r>
                        <a:rPr lang="en-US" sz="2400" b="1" cap="all" dirty="0">
                          <a:solidFill>
                            <a:schemeClr val="tx1"/>
                          </a:solidFill>
                          <a:effectLst/>
                        </a:rPr>
                        <a:t>Catch-Up</a:t>
                      </a:r>
                    </a:p>
                  </a:txBody>
                  <a:tcPr anchor="ct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2400" b="1" cap="all" dirty="0">
                          <a:solidFill>
                            <a:schemeClr val="tx1"/>
                          </a:solidFill>
                          <a:effectLst/>
                        </a:rPr>
                        <a:t>age 60-63</a:t>
                      </a:r>
                    </a:p>
                    <a:p>
                      <a:pPr algn="ctr" fontAlgn="ctr"/>
                      <a:r>
                        <a:rPr lang="en-US" sz="2400" b="1" cap="all" dirty="0">
                          <a:solidFill>
                            <a:schemeClr val="tx1"/>
                          </a:solidFill>
                          <a:effectLst/>
                        </a:rPr>
                        <a:t>Catch-up</a:t>
                      </a:r>
                    </a:p>
                  </a:txBody>
                  <a:tcPr anchor="ctr"/>
                </a:tc>
                <a:extLst>
                  <a:ext uri="{0D108BD9-81ED-4DB2-BD59-A6C34878D82A}">
                    <a16:rowId xmlns:a16="http://schemas.microsoft.com/office/drawing/2014/main" val="3920089751"/>
                  </a:ext>
                </a:extLst>
              </a:tr>
              <a:tr h="709662">
                <a:tc>
                  <a:txBody>
                    <a:bodyPr/>
                    <a:lstStyle/>
                    <a:p>
                      <a:pPr algn="l" fontAlgn="ctr"/>
                      <a:r>
                        <a:rPr lang="en-US" sz="2400" b="1" dirty="0">
                          <a:solidFill>
                            <a:schemeClr val="tx1"/>
                          </a:solidFill>
                          <a:effectLst/>
                        </a:rPr>
                        <a:t>403(b) SRA*</a:t>
                      </a:r>
                    </a:p>
                  </a:txBody>
                  <a:tcPr anchor="ctr"/>
                </a:tc>
                <a:tc>
                  <a:txBody>
                    <a:bodyPr/>
                    <a:lstStyle/>
                    <a:p>
                      <a:pPr algn="ctr" fontAlgn="ctr"/>
                      <a:r>
                        <a:rPr lang="en-US" sz="2400" b="0" dirty="0">
                          <a:solidFill>
                            <a:schemeClr val="tx1"/>
                          </a:solidFill>
                          <a:effectLst/>
                        </a:rPr>
                        <a:t>$24,500</a:t>
                      </a:r>
                    </a:p>
                  </a:txBody>
                  <a:tcPr anchor="ctr"/>
                </a:tc>
                <a:tc>
                  <a:txBody>
                    <a:bodyPr/>
                    <a:lstStyle/>
                    <a:p>
                      <a:pPr algn="ctr" fontAlgn="ctr"/>
                      <a:r>
                        <a:rPr lang="en-US" sz="2400" b="0" dirty="0">
                          <a:solidFill>
                            <a:schemeClr val="tx1"/>
                          </a:solidFill>
                          <a:effectLst/>
                        </a:rPr>
                        <a:t>N/A</a:t>
                      </a:r>
                    </a:p>
                  </a:txBody>
                  <a:tcPr anchor="ctr"/>
                </a:tc>
                <a:tc>
                  <a:txBody>
                    <a:bodyPr/>
                    <a:lstStyle/>
                    <a:p>
                      <a:pPr algn="ctr" fontAlgn="ctr"/>
                      <a:r>
                        <a:rPr lang="en-US" sz="2400" b="0" dirty="0">
                          <a:solidFill>
                            <a:schemeClr val="tx1"/>
                          </a:solidFill>
                          <a:effectLst/>
                        </a:rPr>
                        <a:t>N/A</a:t>
                      </a:r>
                    </a:p>
                  </a:txBody>
                  <a:tcPr anchor="ctr"/>
                </a:tc>
                <a:extLst>
                  <a:ext uri="{0D108BD9-81ED-4DB2-BD59-A6C34878D82A}">
                    <a16:rowId xmlns:a16="http://schemas.microsoft.com/office/drawing/2014/main" val="192296102"/>
                  </a:ext>
                </a:extLst>
              </a:tr>
              <a:tr h="677979">
                <a:tc>
                  <a:txBody>
                    <a:bodyPr/>
                    <a:lstStyle/>
                    <a:p>
                      <a:pPr algn="l" fontAlgn="ctr"/>
                      <a:r>
                        <a:rPr lang="en-US" sz="2400" b="1" dirty="0">
                          <a:solidFill>
                            <a:schemeClr val="tx1"/>
                          </a:solidFill>
                          <a:effectLst/>
                        </a:rPr>
                        <a:t>457(b)</a:t>
                      </a:r>
                    </a:p>
                  </a:txBody>
                  <a:tcPr anchor="ctr"/>
                </a:tc>
                <a:tc>
                  <a:txBody>
                    <a:bodyPr/>
                    <a:lstStyle/>
                    <a:p>
                      <a:pPr algn="ctr" fontAlgn="ctr"/>
                      <a:r>
                        <a:rPr lang="en-US" sz="2400" b="0" dirty="0">
                          <a:solidFill>
                            <a:schemeClr val="tx1"/>
                          </a:solidFill>
                          <a:effectLst/>
                        </a:rPr>
                        <a:t>$24,500</a:t>
                      </a:r>
                    </a:p>
                  </a:txBody>
                  <a:tcPr anchor="ctr"/>
                </a:tc>
                <a:tc>
                  <a:txBody>
                    <a:bodyPr/>
                    <a:lstStyle/>
                    <a:p>
                      <a:pPr algn="ctr" fontAlgn="ctr"/>
                      <a:r>
                        <a:rPr lang="en-US" sz="2400" b="0" dirty="0">
                          <a:solidFill>
                            <a:schemeClr val="tx1"/>
                          </a:solidFill>
                          <a:effectLst/>
                        </a:rPr>
                        <a:t>N/A</a:t>
                      </a:r>
                    </a:p>
                  </a:txBody>
                  <a:tcPr anchor="ctr"/>
                </a:tc>
                <a:tc>
                  <a:txBody>
                    <a:bodyPr/>
                    <a:lstStyle/>
                    <a:p>
                      <a:pPr algn="ctr" fontAlgn="ctr"/>
                      <a:r>
                        <a:rPr lang="en-US" sz="2400" b="0" dirty="0">
                          <a:solidFill>
                            <a:schemeClr val="tx1"/>
                          </a:solidFill>
                          <a:effectLst/>
                        </a:rPr>
                        <a:t>N/A</a:t>
                      </a:r>
                    </a:p>
                  </a:txBody>
                  <a:tcPr anchor="ctr"/>
                </a:tc>
                <a:extLst>
                  <a:ext uri="{0D108BD9-81ED-4DB2-BD59-A6C34878D82A}">
                    <a16:rowId xmlns:a16="http://schemas.microsoft.com/office/drawing/2014/main" val="835437248"/>
                  </a:ext>
                </a:extLst>
              </a:tr>
              <a:tr h="677979">
                <a:tc>
                  <a:txBody>
                    <a:bodyPr/>
                    <a:lstStyle/>
                    <a:p>
                      <a:pPr algn="l" fontAlgn="ctr"/>
                      <a:r>
                        <a:rPr lang="en-US" sz="2400" b="1" dirty="0">
                          <a:solidFill>
                            <a:schemeClr val="tx1"/>
                          </a:solidFill>
                          <a:effectLst/>
                        </a:rPr>
                        <a:t>Total</a:t>
                      </a:r>
                    </a:p>
                  </a:txBody>
                  <a:tcPr anchor="ctr"/>
                </a:tc>
                <a:tc>
                  <a:txBody>
                    <a:bodyPr/>
                    <a:lstStyle/>
                    <a:p>
                      <a:pPr algn="ctr" fontAlgn="ctr"/>
                      <a:r>
                        <a:rPr lang="en-US" sz="2400" b="0" dirty="0">
                          <a:solidFill>
                            <a:schemeClr val="tx1"/>
                          </a:solidFill>
                          <a:effectLst/>
                        </a:rPr>
                        <a:t>$49,000</a:t>
                      </a:r>
                    </a:p>
                  </a:txBody>
                  <a:tcPr anchor="ctr"/>
                </a:tc>
                <a:tc>
                  <a:txBody>
                    <a:bodyPr/>
                    <a:lstStyle/>
                    <a:p>
                      <a:pPr algn="ctr" fontAlgn="ctr"/>
                      <a:r>
                        <a:rPr lang="en-US" sz="2400" b="0" dirty="0">
                          <a:solidFill>
                            <a:schemeClr val="tx1"/>
                          </a:solidFill>
                          <a:effectLst/>
                        </a:rPr>
                        <a:t>N/A</a:t>
                      </a:r>
                    </a:p>
                  </a:txBody>
                  <a:tcPr anchor="ctr"/>
                </a:tc>
                <a:tc>
                  <a:txBody>
                    <a:bodyPr/>
                    <a:lstStyle/>
                    <a:p>
                      <a:pPr algn="ctr" fontAlgn="ctr"/>
                      <a:r>
                        <a:rPr lang="en-US" sz="2400" b="0" dirty="0">
                          <a:solidFill>
                            <a:schemeClr val="tx1"/>
                          </a:solidFill>
                          <a:effectLst/>
                        </a:rPr>
                        <a:t>N/A</a:t>
                      </a:r>
                    </a:p>
                  </a:txBody>
                  <a:tcPr anchor="ctr"/>
                </a:tc>
                <a:extLst>
                  <a:ext uri="{0D108BD9-81ED-4DB2-BD59-A6C34878D82A}">
                    <a16:rowId xmlns:a16="http://schemas.microsoft.com/office/drawing/2014/main" val="3208888621"/>
                  </a:ext>
                </a:extLst>
              </a:tr>
            </a:tbl>
          </a:graphicData>
        </a:graphic>
      </p:graphicFrame>
      <p:sp>
        <p:nvSpPr>
          <p:cNvPr id="4" name="Slide Number Placeholder 3">
            <a:extLst>
              <a:ext uri="{FF2B5EF4-FFF2-40B4-BE49-F238E27FC236}">
                <a16:creationId xmlns:a16="http://schemas.microsoft.com/office/drawing/2014/main" id="{97C4FEA1-FB13-E96A-9A7D-92E13D55B449}"/>
              </a:ext>
            </a:extLst>
          </p:cNvPr>
          <p:cNvSpPr>
            <a:spLocks noGrp="1"/>
          </p:cNvSpPr>
          <p:nvPr>
            <p:ph type="sldNum" sz="quarter" idx="12"/>
          </p:nvPr>
        </p:nvSpPr>
        <p:spPr/>
        <p:txBody>
          <a:bodyPr/>
          <a:lstStyle/>
          <a:p>
            <a:fld id="{8F70A505-82C7-DF49-8AED-DCB7ED54510D}" type="slidenum">
              <a:rPr lang="en-US" smtClean="0"/>
              <a:t>20</a:t>
            </a:fld>
            <a:endParaRPr lang="en-US" dirty="0"/>
          </a:p>
        </p:txBody>
      </p:sp>
      <p:pic>
        <p:nvPicPr>
          <p:cNvPr id="39" name="Audio 38" descr="Icon of a gray speaker with three sound waves emanating from the right side, indicating audio.">
            <a:hlinkClick r:id="" action="ppaction://media"/>
            <a:extLst>
              <a:ext uri="{FF2B5EF4-FFF2-40B4-BE49-F238E27FC236}">
                <a16:creationId xmlns:a16="http://schemas.microsoft.com/office/drawing/2014/main" id="{DB17FE09-72E2-141C-C85C-49B57D1C116D}"/>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9A8F4BB8-5005-2D47-9194-DE4D643825F9}"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430751730"/>
      </p:ext>
    </p:extLst>
  </p:cSld>
  <p:clrMapOvr>
    <a:masterClrMapping/>
  </p:clrMapOvr>
  <mc:AlternateContent xmlns:mc="http://schemas.openxmlformats.org/markup-compatibility/2006" xmlns:p14="http://schemas.microsoft.com/office/powerpoint/2010/main">
    <mc:Choice Requires="p14">
      <p:transition spd="slow" p14:dur="2000" advTm="27919"/>
    </mc:Choice>
    <mc:Fallback xmlns="">
      <p:transition spd="slow" advTm="27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C90AC-CA8A-7CF2-8786-1CAFFD12615F}"/>
              </a:ext>
            </a:extLst>
          </p:cNvPr>
          <p:cNvSpPr>
            <a:spLocks noGrp="1"/>
          </p:cNvSpPr>
          <p:nvPr>
            <p:ph type="title"/>
          </p:nvPr>
        </p:nvSpPr>
        <p:spPr/>
        <p:txBody>
          <a:bodyPr>
            <a:normAutofit/>
          </a:bodyPr>
          <a:lstStyle/>
          <a:p>
            <a:r>
              <a:rPr lang="en-US" sz="2800" b="1" dirty="0"/>
              <a:t>Starting 2026</a:t>
            </a:r>
          </a:p>
        </p:txBody>
      </p:sp>
      <p:sp>
        <p:nvSpPr>
          <p:cNvPr id="3" name="Content Placeholder 2">
            <a:extLst>
              <a:ext uri="{FF2B5EF4-FFF2-40B4-BE49-F238E27FC236}">
                <a16:creationId xmlns:a16="http://schemas.microsoft.com/office/drawing/2014/main" id="{903A0BBB-1EFA-1396-E378-CF1016F0B750}"/>
              </a:ext>
            </a:extLst>
          </p:cNvPr>
          <p:cNvSpPr>
            <a:spLocks noGrp="1"/>
          </p:cNvSpPr>
          <p:nvPr>
            <p:ph idx="1"/>
          </p:nvPr>
        </p:nvSpPr>
        <p:spPr/>
        <p:txBody>
          <a:bodyPr>
            <a:normAutofit/>
          </a:bodyPr>
          <a:lstStyle/>
          <a:p>
            <a:pPr marL="0" indent="0" algn="ctr">
              <a:lnSpc>
                <a:spcPct val="200000"/>
              </a:lnSpc>
              <a:buNone/>
            </a:pPr>
            <a:r>
              <a:rPr lang="en-US" sz="3600" dirty="0"/>
              <a:t>Your 403(b) and 457(b) contributions </a:t>
            </a:r>
          </a:p>
          <a:p>
            <a:pPr marL="0" indent="0" algn="ctr">
              <a:lnSpc>
                <a:spcPct val="200000"/>
              </a:lnSpc>
              <a:buNone/>
            </a:pPr>
            <a:r>
              <a:rPr lang="en-US" sz="3600" dirty="0"/>
              <a:t>may still be pre-tax or Roth</a:t>
            </a:r>
          </a:p>
          <a:p>
            <a:pPr marL="0" indent="0" algn="ctr">
              <a:lnSpc>
                <a:spcPct val="200000"/>
              </a:lnSpc>
              <a:buNone/>
            </a:pPr>
            <a:r>
              <a:rPr lang="en-US" sz="3600" dirty="0"/>
              <a:t>up to the general limit of $24,500</a:t>
            </a:r>
            <a:endParaRPr lang="en-US" dirty="0"/>
          </a:p>
        </p:txBody>
      </p:sp>
      <p:sp>
        <p:nvSpPr>
          <p:cNvPr id="4" name="Slide Number Placeholder 3">
            <a:extLst>
              <a:ext uri="{FF2B5EF4-FFF2-40B4-BE49-F238E27FC236}">
                <a16:creationId xmlns:a16="http://schemas.microsoft.com/office/drawing/2014/main" id="{231D0678-60FD-EA3E-D23B-F4A8585D41A9}"/>
              </a:ext>
            </a:extLst>
          </p:cNvPr>
          <p:cNvSpPr>
            <a:spLocks noGrp="1"/>
          </p:cNvSpPr>
          <p:nvPr>
            <p:ph type="sldNum" sz="quarter" idx="12"/>
          </p:nvPr>
        </p:nvSpPr>
        <p:spPr/>
        <p:txBody>
          <a:bodyPr/>
          <a:lstStyle/>
          <a:p>
            <a:fld id="{8F70A505-82C7-DF49-8AED-DCB7ED54510D}" type="slidenum">
              <a:rPr lang="en-US" smtClean="0"/>
              <a:t>21</a:t>
            </a:fld>
            <a:endParaRPr lang="en-US" dirty="0"/>
          </a:p>
        </p:txBody>
      </p:sp>
      <p:pic>
        <p:nvPicPr>
          <p:cNvPr id="9" name="Audio 8" descr="Icon of a gray speaker with three sound waves emanating from the right side, indicating audio.">
            <a:hlinkClick r:id="" action="ppaction://media"/>
            <a:extLst>
              <a:ext uri="{FF2B5EF4-FFF2-40B4-BE49-F238E27FC236}">
                <a16:creationId xmlns:a16="http://schemas.microsoft.com/office/drawing/2014/main" id="{716D9E68-3531-3EE3-5008-DCEDC0C49107}"/>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B1B03A5D-4DC3-A844-8774-B65FD42C0DC0}"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864775375"/>
      </p:ext>
    </p:extLst>
  </p:cSld>
  <p:clrMapOvr>
    <a:masterClrMapping/>
  </p:clrMapOvr>
  <mc:AlternateContent xmlns:mc="http://schemas.openxmlformats.org/markup-compatibility/2006" xmlns:p14="http://schemas.microsoft.com/office/powerpoint/2010/main">
    <mc:Choice Requires="p14">
      <p:transition spd="slow" p14:dur="2000" advTm="17791"/>
    </mc:Choice>
    <mc:Fallback xmlns="">
      <p:transition spd="slow" advTm="17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3ED5F-710F-75AA-69C8-71FBE7A8CB88}"/>
              </a:ext>
            </a:extLst>
          </p:cNvPr>
          <p:cNvSpPr>
            <a:spLocks noGrp="1"/>
          </p:cNvSpPr>
          <p:nvPr>
            <p:ph type="title"/>
          </p:nvPr>
        </p:nvSpPr>
        <p:spPr/>
        <p:txBody>
          <a:bodyPr>
            <a:normAutofit/>
          </a:bodyPr>
          <a:lstStyle/>
          <a:p>
            <a:r>
              <a:rPr lang="en-US" sz="2800" b="1" dirty="0"/>
              <a:t>Starting 2026 cont.</a:t>
            </a:r>
            <a:endParaRPr lang="en-US" sz="2800" dirty="0"/>
          </a:p>
        </p:txBody>
      </p:sp>
      <p:sp>
        <p:nvSpPr>
          <p:cNvPr id="3" name="Content Placeholder 2">
            <a:extLst>
              <a:ext uri="{FF2B5EF4-FFF2-40B4-BE49-F238E27FC236}">
                <a16:creationId xmlns:a16="http://schemas.microsoft.com/office/drawing/2014/main" id="{468A1DBC-57CB-28B4-F13A-32A93398CF25}"/>
              </a:ext>
            </a:extLst>
          </p:cNvPr>
          <p:cNvSpPr>
            <a:spLocks noGrp="1"/>
          </p:cNvSpPr>
          <p:nvPr>
            <p:ph idx="1"/>
          </p:nvPr>
        </p:nvSpPr>
        <p:spPr>
          <a:xfrm>
            <a:off x="457200" y="1166019"/>
            <a:ext cx="8229600" cy="5021839"/>
          </a:xfrm>
        </p:spPr>
        <p:txBody>
          <a:bodyPr>
            <a:normAutofit/>
          </a:bodyPr>
          <a:lstStyle/>
          <a:p>
            <a:pPr marL="0" indent="0" algn="ctr">
              <a:spcBef>
                <a:spcPts val="0"/>
              </a:spcBef>
              <a:buNone/>
            </a:pPr>
            <a:endParaRPr lang="en-US" sz="2000" dirty="0"/>
          </a:p>
          <a:p>
            <a:pPr marL="0" indent="0" algn="ctr">
              <a:spcBef>
                <a:spcPts val="0"/>
              </a:spcBef>
              <a:buNone/>
            </a:pPr>
            <a:r>
              <a:rPr lang="en-US" sz="3600" dirty="0"/>
              <a:t>Age 50 catch-up contributions</a:t>
            </a:r>
            <a:r>
              <a:rPr lang="en-US" sz="2800" dirty="0"/>
              <a:t>*</a:t>
            </a:r>
            <a:endParaRPr lang="en-US" sz="3600" dirty="0"/>
          </a:p>
          <a:p>
            <a:pPr marL="0" indent="0" algn="ctr">
              <a:lnSpc>
                <a:spcPct val="200000"/>
              </a:lnSpc>
              <a:buNone/>
            </a:pPr>
            <a:r>
              <a:rPr lang="en-US" sz="3600" dirty="0"/>
              <a:t>can only be Roth </a:t>
            </a:r>
          </a:p>
          <a:p>
            <a:pPr marL="0" indent="0" algn="ctr">
              <a:lnSpc>
                <a:spcPct val="200000"/>
              </a:lnSpc>
              <a:buNone/>
            </a:pPr>
            <a:r>
              <a:rPr lang="en-US" sz="3600" dirty="0"/>
              <a:t>they </a:t>
            </a:r>
            <a:r>
              <a:rPr lang="en-US" sz="3600" b="1" dirty="0"/>
              <a:t>cannot</a:t>
            </a:r>
            <a:r>
              <a:rPr lang="en-US" sz="3600" dirty="0"/>
              <a:t> be pre-tax</a:t>
            </a:r>
          </a:p>
          <a:p>
            <a:pPr marL="0" indent="0" algn="ctr">
              <a:buNone/>
            </a:pPr>
            <a:endParaRPr lang="en-US" sz="2000" dirty="0"/>
          </a:p>
          <a:p>
            <a:pPr marL="0" indent="0">
              <a:buNone/>
            </a:pPr>
            <a:endParaRPr lang="en-US" dirty="0"/>
          </a:p>
        </p:txBody>
      </p:sp>
      <p:graphicFrame>
        <p:nvGraphicFramePr>
          <p:cNvPr id="5" name="Table 4">
            <a:extLst>
              <a:ext uri="{FF2B5EF4-FFF2-40B4-BE49-F238E27FC236}">
                <a16:creationId xmlns:a16="http://schemas.microsoft.com/office/drawing/2014/main" id="{627A5BB7-8204-E380-5F59-0DF848A14F74}"/>
              </a:ext>
            </a:extLst>
          </p:cNvPr>
          <p:cNvGraphicFramePr>
            <a:graphicFrameLocks noGrp="1"/>
          </p:cNvGraphicFramePr>
          <p:nvPr>
            <p:extLst>
              <p:ext uri="{D42A27DB-BD31-4B8C-83A1-F6EECF244321}">
                <p14:modId xmlns:p14="http://schemas.microsoft.com/office/powerpoint/2010/main" val="3964127022"/>
              </p:ext>
            </p:extLst>
          </p:nvPr>
        </p:nvGraphicFramePr>
        <p:xfrm>
          <a:off x="1188720" y="4978265"/>
          <a:ext cx="6766560" cy="548640"/>
        </p:xfrm>
        <a:graphic>
          <a:graphicData uri="http://schemas.openxmlformats.org/drawingml/2006/table">
            <a:tbl>
              <a:tblPr firstRow="1" bandRow="1">
                <a:tableStyleId>{74C1A8A3-306A-4EB7-A6B1-4F7E0EB9C5D6}</a:tableStyleId>
              </a:tblPr>
              <a:tblGrid>
                <a:gridCol w="3383280">
                  <a:extLst>
                    <a:ext uri="{9D8B030D-6E8A-4147-A177-3AD203B41FA5}">
                      <a16:colId xmlns:a16="http://schemas.microsoft.com/office/drawing/2014/main" val="841764150"/>
                    </a:ext>
                  </a:extLst>
                </a:gridCol>
                <a:gridCol w="3383280">
                  <a:extLst>
                    <a:ext uri="{9D8B030D-6E8A-4147-A177-3AD203B41FA5}">
                      <a16:colId xmlns:a16="http://schemas.microsoft.com/office/drawing/2014/main" val="1600886435"/>
                    </a:ext>
                  </a:extLst>
                </a:gridCol>
              </a:tblGrid>
              <a:tr h="548640">
                <a:tc>
                  <a:txBody>
                    <a:bodyPr/>
                    <a:lstStyle/>
                    <a:p>
                      <a:pPr algn="ctr"/>
                      <a:r>
                        <a:rPr lang="en-US" sz="2400" i="1" dirty="0"/>
                        <a:t>*Up to $8,000</a:t>
                      </a:r>
                    </a:p>
                  </a:txBody>
                  <a:tcPr anchor="ctr">
                    <a:solidFill>
                      <a:srgbClr val="15284F"/>
                    </a:solidFill>
                  </a:tcPr>
                </a:tc>
                <a:tc>
                  <a:txBody>
                    <a:bodyPr/>
                    <a:lstStyle/>
                    <a:p>
                      <a:pPr algn="ctr"/>
                      <a:r>
                        <a:rPr lang="en-US" sz="2400" i="1" dirty="0"/>
                        <a:t>*Up to $11,250 if 60-63</a:t>
                      </a:r>
                    </a:p>
                  </a:txBody>
                  <a:tcPr anchor="ctr">
                    <a:solidFill>
                      <a:srgbClr val="15284F"/>
                    </a:solidFill>
                  </a:tcPr>
                </a:tc>
                <a:extLst>
                  <a:ext uri="{0D108BD9-81ED-4DB2-BD59-A6C34878D82A}">
                    <a16:rowId xmlns:a16="http://schemas.microsoft.com/office/drawing/2014/main" val="2783713311"/>
                  </a:ext>
                </a:extLst>
              </a:tr>
            </a:tbl>
          </a:graphicData>
        </a:graphic>
      </p:graphicFrame>
      <p:sp>
        <p:nvSpPr>
          <p:cNvPr id="4" name="Slide Number Placeholder 3">
            <a:extLst>
              <a:ext uri="{FF2B5EF4-FFF2-40B4-BE49-F238E27FC236}">
                <a16:creationId xmlns:a16="http://schemas.microsoft.com/office/drawing/2014/main" id="{8B3F61ED-A6FF-6570-0A4A-F8C5512EF6CE}"/>
              </a:ext>
            </a:extLst>
          </p:cNvPr>
          <p:cNvSpPr>
            <a:spLocks noGrp="1"/>
          </p:cNvSpPr>
          <p:nvPr>
            <p:ph type="sldNum" sz="quarter" idx="12"/>
          </p:nvPr>
        </p:nvSpPr>
        <p:spPr/>
        <p:txBody>
          <a:bodyPr/>
          <a:lstStyle/>
          <a:p>
            <a:fld id="{8F70A505-82C7-DF49-8AED-DCB7ED54510D}" type="slidenum">
              <a:rPr lang="en-US" smtClean="0"/>
              <a:t>22</a:t>
            </a:fld>
            <a:endParaRPr lang="en-US" dirty="0"/>
          </a:p>
        </p:txBody>
      </p:sp>
      <p:pic>
        <p:nvPicPr>
          <p:cNvPr id="13" name="Audio 12" descr="Icon of a gray speaker with three sound waves emanating from the right side, indicating audio.">
            <a:hlinkClick r:id="" action="ppaction://media"/>
            <a:extLst>
              <a:ext uri="{FF2B5EF4-FFF2-40B4-BE49-F238E27FC236}">
                <a16:creationId xmlns:a16="http://schemas.microsoft.com/office/drawing/2014/main" id="{9C6D93DA-ABDF-AC83-5B55-66C1E92E12EC}"/>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EF0A16DA-E91F-7549-807A-343F358899C4}"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055918197"/>
      </p:ext>
    </p:extLst>
  </p:cSld>
  <p:clrMapOvr>
    <a:masterClrMapping/>
  </p:clrMapOvr>
  <mc:AlternateContent xmlns:mc="http://schemas.openxmlformats.org/markup-compatibility/2006" xmlns:p14="http://schemas.microsoft.com/office/powerpoint/2010/main">
    <mc:Choice Requires="p14">
      <p:transition spd="slow" p14:dur="2000" advTm="6599"/>
    </mc:Choice>
    <mc:Fallback xmlns="">
      <p:transition spd="slow" advTm="6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A5167-77AC-2A1E-EA8E-D1930958AB09}"/>
              </a:ext>
            </a:extLst>
          </p:cNvPr>
          <p:cNvSpPr>
            <a:spLocks noGrp="1"/>
          </p:cNvSpPr>
          <p:nvPr>
            <p:ph type="title"/>
          </p:nvPr>
        </p:nvSpPr>
        <p:spPr/>
        <p:txBody>
          <a:bodyPr>
            <a:normAutofit/>
          </a:bodyPr>
          <a:lstStyle/>
          <a:p>
            <a:r>
              <a:rPr lang="en-US" sz="2800" b="1" dirty="0"/>
              <a:t>Starting in 2026</a:t>
            </a:r>
          </a:p>
        </p:txBody>
      </p:sp>
      <p:sp>
        <p:nvSpPr>
          <p:cNvPr id="3" name="Content Placeholder 2">
            <a:extLst>
              <a:ext uri="{FF2B5EF4-FFF2-40B4-BE49-F238E27FC236}">
                <a16:creationId xmlns:a16="http://schemas.microsoft.com/office/drawing/2014/main" id="{AC6C07F2-F9A4-BE48-EEF9-23A8623EAD46}"/>
              </a:ext>
            </a:extLst>
          </p:cNvPr>
          <p:cNvSpPr>
            <a:spLocks noGrp="1"/>
          </p:cNvSpPr>
          <p:nvPr>
            <p:ph idx="1"/>
          </p:nvPr>
        </p:nvSpPr>
        <p:spPr/>
        <p:txBody>
          <a:bodyPr/>
          <a:lstStyle/>
          <a:p>
            <a:pPr marL="0" indent="0" algn="ctr">
              <a:lnSpc>
                <a:spcPct val="200000"/>
              </a:lnSpc>
              <a:buNone/>
            </a:pPr>
            <a:r>
              <a:rPr lang="en-US" dirty="0"/>
              <a:t>Your 403(b) and 457(b) contributions</a:t>
            </a:r>
          </a:p>
          <a:p>
            <a:pPr marL="0" indent="0" algn="ctr">
              <a:lnSpc>
                <a:spcPct val="200000"/>
              </a:lnSpc>
              <a:buNone/>
            </a:pPr>
            <a:r>
              <a:rPr lang="en-US" dirty="0"/>
              <a:t>(whether pre-tax or Roth) </a:t>
            </a:r>
          </a:p>
          <a:p>
            <a:pPr marL="0" indent="0" algn="ctr">
              <a:lnSpc>
                <a:spcPct val="200000"/>
              </a:lnSpc>
              <a:buNone/>
            </a:pPr>
            <a:r>
              <a:rPr lang="en-US" dirty="0"/>
              <a:t>will stop at $24,500 under each plan</a:t>
            </a:r>
          </a:p>
          <a:p>
            <a:pPr marL="0" indent="0" algn="ctr">
              <a:lnSpc>
                <a:spcPct val="200000"/>
              </a:lnSpc>
              <a:buNone/>
            </a:pPr>
            <a:r>
              <a:rPr lang="en-US" dirty="0"/>
              <a:t>unless you take action</a:t>
            </a:r>
          </a:p>
          <a:p>
            <a:pPr marL="0" indent="0">
              <a:buNone/>
            </a:pPr>
            <a:endParaRPr lang="en-US" dirty="0"/>
          </a:p>
        </p:txBody>
      </p:sp>
      <p:sp>
        <p:nvSpPr>
          <p:cNvPr id="4" name="Slide Number Placeholder 3">
            <a:extLst>
              <a:ext uri="{FF2B5EF4-FFF2-40B4-BE49-F238E27FC236}">
                <a16:creationId xmlns:a16="http://schemas.microsoft.com/office/drawing/2014/main" id="{89B669F5-765F-9FEE-CF41-2FC929D62B40}"/>
              </a:ext>
            </a:extLst>
          </p:cNvPr>
          <p:cNvSpPr>
            <a:spLocks noGrp="1"/>
          </p:cNvSpPr>
          <p:nvPr>
            <p:ph type="sldNum" sz="quarter" idx="12"/>
          </p:nvPr>
        </p:nvSpPr>
        <p:spPr/>
        <p:txBody>
          <a:bodyPr/>
          <a:lstStyle/>
          <a:p>
            <a:fld id="{8F70A505-82C7-DF49-8AED-DCB7ED54510D}" type="slidenum">
              <a:rPr lang="en-US" smtClean="0"/>
              <a:t>23</a:t>
            </a:fld>
            <a:endParaRPr lang="en-US" dirty="0"/>
          </a:p>
        </p:txBody>
      </p:sp>
      <p:pic>
        <p:nvPicPr>
          <p:cNvPr id="25" name="Audio 24" descr="Icon of a gray speaker with three sound waves emanating from the right side, indicating audio.">
            <a:hlinkClick r:id="" action="ppaction://media"/>
            <a:extLst>
              <a:ext uri="{FF2B5EF4-FFF2-40B4-BE49-F238E27FC236}">
                <a16:creationId xmlns:a16="http://schemas.microsoft.com/office/drawing/2014/main" id="{0FA40B2E-D073-CB6A-85A8-FAAD5E0651DD}"/>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0C98E3C5-39D7-2F40-BC44-F278C13123D8}"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633602505"/>
      </p:ext>
    </p:extLst>
  </p:cSld>
  <p:clrMapOvr>
    <a:masterClrMapping/>
  </p:clrMapOvr>
  <mc:AlternateContent xmlns:mc="http://schemas.openxmlformats.org/markup-compatibility/2006" xmlns:p14="http://schemas.microsoft.com/office/powerpoint/2010/main">
    <mc:Choice Requires="p14">
      <p:transition spd="slow" p14:dur="2000" advTm="17278"/>
    </mc:Choice>
    <mc:Fallback xmlns="">
      <p:transition spd="slow" advTm="17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7AB6C-0D0D-F9AF-6236-195DEBA730D0}"/>
              </a:ext>
            </a:extLst>
          </p:cNvPr>
          <p:cNvSpPr>
            <a:spLocks noGrp="1"/>
          </p:cNvSpPr>
          <p:nvPr>
            <p:ph type="title"/>
          </p:nvPr>
        </p:nvSpPr>
        <p:spPr/>
        <p:txBody>
          <a:bodyPr>
            <a:normAutofit/>
          </a:bodyPr>
          <a:lstStyle/>
          <a:p>
            <a:r>
              <a:rPr lang="en-US" sz="2800" b="1" dirty="0"/>
              <a:t>Option 1</a:t>
            </a:r>
          </a:p>
        </p:txBody>
      </p:sp>
      <p:sp>
        <p:nvSpPr>
          <p:cNvPr id="3" name="Content Placeholder 2">
            <a:extLst>
              <a:ext uri="{FF2B5EF4-FFF2-40B4-BE49-F238E27FC236}">
                <a16:creationId xmlns:a16="http://schemas.microsoft.com/office/drawing/2014/main" id="{689E8765-9D60-EDE7-FFB6-650F81808A04}"/>
              </a:ext>
            </a:extLst>
          </p:cNvPr>
          <p:cNvSpPr>
            <a:spLocks noGrp="1"/>
          </p:cNvSpPr>
          <p:nvPr>
            <p:ph idx="1"/>
          </p:nvPr>
        </p:nvSpPr>
        <p:spPr>
          <a:xfrm>
            <a:off x="457200" y="1166019"/>
            <a:ext cx="8229600" cy="4971891"/>
          </a:xfrm>
        </p:spPr>
        <p:txBody>
          <a:bodyPr>
            <a:normAutofit/>
          </a:bodyPr>
          <a:lstStyle/>
          <a:p>
            <a:pPr marL="0" indent="0" algn="ctr">
              <a:lnSpc>
                <a:spcPct val="150000"/>
              </a:lnSpc>
              <a:spcBef>
                <a:spcPts val="0"/>
              </a:spcBef>
              <a:buNone/>
            </a:pPr>
            <a:r>
              <a:rPr lang="en-US" sz="2800" dirty="0"/>
              <a:t>Secure Act Roth 403(b) SRA contribution </a:t>
            </a:r>
          </a:p>
          <a:p>
            <a:pPr marL="0" indent="0" algn="ctr">
              <a:lnSpc>
                <a:spcPct val="150000"/>
              </a:lnSpc>
              <a:spcBef>
                <a:spcPts val="0"/>
              </a:spcBef>
              <a:buNone/>
            </a:pPr>
            <a:r>
              <a:rPr lang="en-US" sz="2800" dirty="0"/>
              <a:t>and/or </a:t>
            </a:r>
          </a:p>
          <a:p>
            <a:pPr marL="0" indent="0" algn="ctr">
              <a:lnSpc>
                <a:spcPct val="150000"/>
              </a:lnSpc>
              <a:spcBef>
                <a:spcPts val="0"/>
              </a:spcBef>
              <a:buNone/>
            </a:pPr>
            <a:r>
              <a:rPr lang="en-US" sz="2800" dirty="0"/>
              <a:t>Secure Act Roth 457(b) contribution</a:t>
            </a:r>
          </a:p>
          <a:p>
            <a:pPr marL="0" indent="0" algn="ctr">
              <a:lnSpc>
                <a:spcPct val="150000"/>
              </a:lnSpc>
              <a:spcBef>
                <a:spcPts val="0"/>
              </a:spcBef>
              <a:buNone/>
            </a:pPr>
            <a:endParaRPr lang="en-US" sz="2800" dirty="0"/>
          </a:p>
          <a:p>
            <a:pPr>
              <a:lnSpc>
                <a:spcPct val="150000"/>
              </a:lnSpc>
              <a:spcBef>
                <a:spcPts val="0"/>
              </a:spcBef>
            </a:pPr>
            <a:r>
              <a:rPr lang="en-US" sz="2400" dirty="0"/>
              <a:t>New contributions you can add starting 1/1/2026</a:t>
            </a:r>
          </a:p>
          <a:p>
            <a:pPr>
              <a:lnSpc>
                <a:spcPct val="150000"/>
              </a:lnSpc>
              <a:spcBef>
                <a:spcPts val="0"/>
              </a:spcBef>
            </a:pPr>
            <a:r>
              <a:rPr lang="en-US" sz="2400" dirty="0"/>
              <a:t>Allows you to make Roth age 50 catch-up contributions</a:t>
            </a:r>
          </a:p>
          <a:p>
            <a:pPr lvl="1">
              <a:lnSpc>
                <a:spcPct val="150000"/>
              </a:lnSpc>
              <a:spcBef>
                <a:spcPts val="0"/>
              </a:spcBef>
            </a:pPr>
            <a:r>
              <a:rPr lang="en-US" sz="2000" dirty="0"/>
              <a:t>Up to $8,000 if 50 or older to each plan</a:t>
            </a:r>
          </a:p>
          <a:p>
            <a:pPr lvl="1">
              <a:lnSpc>
                <a:spcPct val="150000"/>
              </a:lnSpc>
              <a:spcBef>
                <a:spcPts val="0"/>
              </a:spcBef>
            </a:pPr>
            <a:r>
              <a:rPr lang="en-US" sz="2000" dirty="0"/>
              <a:t>Up to $11,250 if 60-63 to each plan</a:t>
            </a:r>
          </a:p>
        </p:txBody>
      </p:sp>
      <p:sp>
        <p:nvSpPr>
          <p:cNvPr id="4" name="Slide Number Placeholder 3">
            <a:extLst>
              <a:ext uri="{FF2B5EF4-FFF2-40B4-BE49-F238E27FC236}">
                <a16:creationId xmlns:a16="http://schemas.microsoft.com/office/drawing/2014/main" id="{D4E408A4-97D5-29AF-A9D3-7FABF3CCEC0F}"/>
              </a:ext>
            </a:extLst>
          </p:cNvPr>
          <p:cNvSpPr>
            <a:spLocks noGrp="1"/>
          </p:cNvSpPr>
          <p:nvPr>
            <p:ph type="sldNum" sz="quarter" idx="12"/>
          </p:nvPr>
        </p:nvSpPr>
        <p:spPr/>
        <p:txBody>
          <a:bodyPr/>
          <a:lstStyle/>
          <a:p>
            <a:fld id="{8F70A505-82C7-DF49-8AED-DCB7ED54510D}" type="slidenum">
              <a:rPr lang="en-US" smtClean="0"/>
              <a:t>24</a:t>
            </a:fld>
            <a:endParaRPr lang="en-US" dirty="0"/>
          </a:p>
        </p:txBody>
      </p:sp>
      <p:pic>
        <p:nvPicPr>
          <p:cNvPr id="38" name="Audio 37" descr="Icon of a gray speaker with three sound waves emanating from the right side, indicating audio.">
            <a:hlinkClick r:id="" action="ppaction://media"/>
            <a:extLst>
              <a:ext uri="{FF2B5EF4-FFF2-40B4-BE49-F238E27FC236}">
                <a16:creationId xmlns:a16="http://schemas.microsoft.com/office/drawing/2014/main" id="{57CC28BE-62DE-84DA-AEA6-9B3C7B7EAC00}"/>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F04C767C-699B-0A46-97A1-72C8DA8DA9FC}"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633958483"/>
      </p:ext>
    </p:extLst>
  </p:cSld>
  <p:clrMapOvr>
    <a:masterClrMapping/>
  </p:clrMapOvr>
  <mc:AlternateContent xmlns:mc="http://schemas.openxmlformats.org/markup-compatibility/2006" xmlns:p14="http://schemas.microsoft.com/office/powerpoint/2010/main">
    <mc:Choice Requires="p14">
      <p:transition spd="slow" p14:dur="2000" advTm="24992"/>
    </mc:Choice>
    <mc:Fallback xmlns="">
      <p:transition spd="slow" advTm="24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AEFA8-3419-A0F3-A3FD-5AF41B3B001F}"/>
              </a:ext>
            </a:extLst>
          </p:cNvPr>
          <p:cNvSpPr>
            <a:spLocks noGrp="1"/>
          </p:cNvSpPr>
          <p:nvPr>
            <p:ph type="title"/>
          </p:nvPr>
        </p:nvSpPr>
        <p:spPr/>
        <p:txBody>
          <a:bodyPr>
            <a:normAutofit/>
          </a:bodyPr>
          <a:lstStyle/>
          <a:p>
            <a:r>
              <a:rPr lang="en-US" sz="2800" b="1" dirty="0"/>
              <a:t>Option 2</a:t>
            </a:r>
          </a:p>
        </p:txBody>
      </p:sp>
      <p:sp>
        <p:nvSpPr>
          <p:cNvPr id="3" name="Content Placeholder 2">
            <a:extLst>
              <a:ext uri="{FF2B5EF4-FFF2-40B4-BE49-F238E27FC236}">
                <a16:creationId xmlns:a16="http://schemas.microsoft.com/office/drawing/2014/main" id="{40EA99A9-A817-E226-01D6-7C2B37051686}"/>
              </a:ext>
            </a:extLst>
          </p:cNvPr>
          <p:cNvSpPr>
            <a:spLocks noGrp="1"/>
          </p:cNvSpPr>
          <p:nvPr>
            <p:ph idx="1"/>
          </p:nvPr>
        </p:nvSpPr>
        <p:spPr/>
        <p:txBody>
          <a:bodyPr/>
          <a:lstStyle/>
          <a:p>
            <a:pPr marL="0" indent="0" algn="ctr">
              <a:lnSpc>
                <a:spcPct val="150000"/>
              </a:lnSpc>
              <a:spcBef>
                <a:spcPts val="0"/>
              </a:spcBef>
              <a:buNone/>
            </a:pPr>
            <a:r>
              <a:rPr lang="en-US" dirty="0"/>
              <a:t>Shift or reallocate your age 50 pre-tax contributions that have to be Roth</a:t>
            </a:r>
          </a:p>
          <a:p>
            <a:pPr marL="0" indent="0" algn="ctr">
              <a:lnSpc>
                <a:spcPct val="150000"/>
              </a:lnSpc>
              <a:spcBef>
                <a:spcPts val="0"/>
              </a:spcBef>
              <a:buNone/>
            </a:pPr>
            <a:r>
              <a:rPr lang="en-US" dirty="0"/>
              <a:t>and instead redirect them between the </a:t>
            </a:r>
          </a:p>
          <a:p>
            <a:pPr marL="0" indent="0" algn="ctr">
              <a:lnSpc>
                <a:spcPct val="150000"/>
              </a:lnSpc>
              <a:spcBef>
                <a:spcPts val="0"/>
              </a:spcBef>
              <a:buNone/>
            </a:pPr>
            <a:r>
              <a:rPr lang="en-US" dirty="0"/>
              <a:t>403(b) SRA and 457(b) so that </a:t>
            </a:r>
          </a:p>
          <a:p>
            <a:pPr marL="0" indent="0" algn="ctr">
              <a:lnSpc>
                <a:spcPct val="150000"/>
              </a:lnSpc>
              <a:spcBef>
                <a:spcPts val="0"/>
              </a:spcBef>
              <a:buNone/>
            </a:pPr>
            <a:r>
              <a:rPr lang="en-US" dirty="0"/>
              <a:t>each does not exceed $24,500</a:t>
            </a:r>
          </a:p>
          <a:p>
            <a:endParaRPr lang="en-US" dirty="0"/>
          </a:p>
        </p:txBody>
      </p:sp>
      <p:sp>
        <p:nvSpPr>
          <p:cNvPr id="4" name="Slide Number Placeholder 3">
            <a:extLst>
              <a:ext uri="{FF2B5EF4-FFF2-40B4-BE49-F238E27FC236}">
                <a16:creationId xmlns:a16="http://schemas.microsoft.com/office/drawing/2014/main" id="{CDBBB705-CB04-2817-630B-CE80A4DC9F27}"/>
              </a:ext>
            </a:extLst>
          </p:cNvPr>
          <p:cNvSpPr>
            <a:spLocks noGrp="1"/>
          </p:cNvSpPr>
          <p:nvPr>
            <p:ph type="sldNum" sz="quarter" idx="12"/>
          </p:nvPr>
        </p:nvSpPr>
        <p:spPr/>
        <p:txBody>
          <a:bodyPr/>
          <a:lstStyle/>
          <a:p>
            <a:fld id="{8F70A505-82C7-DF49-8AED-DCB7ED54510D}" type="slidenum">
              <a:rPr lang="en-US" smtClean="0"/>
              <a:t>25</a:t>
            </a:fld>
            <a:endParaRPr lang="en-US" dirty="0"/>
          </a:p>
        </p:txBody>
      </p:sp>
      <p:pic>
        <p:nvPicPr>
          <p:cNvPr id="13" name="Audio 12" descr="Icon of a gray speaker with three sound waves emanating from the right side, indicating audio.">
            <a:hlinkClick r:id="" action="ppaction://media"/>
            <a:extLst>
              <a:ext uri="{FF2B5EF4-FFF2-40B4-BE49-F238E27FC236}">
                <a16:creationId xmlns:a16="http://schemas.microsoft.com/office/drawing/2014/main" id="{9BDA69E6-0FDB-B330-2783-7CD402AF2442}"/>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F24125FC-9972-5C4F-B07C-6DAA202B19B9}"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641103667"/>
      </p:ext>
    </p:extLst>
  </p:cSld>
  <p:clrMapOvr>
    <a:masterClrMapping/>
  </p:clrMapOvr>
  <mc:AlternateContent xmlns:mc="http://schemas.openxmlformats.org/markup-compatibility/2006" xmlns:p14="http://schemas.microsoft.com/office/powerpoint/2010/main">
    <mc:Choice Requires="p14">
      <p:transition spd="slow" p14:dur="2000" advTm="26370"/>
    </mc:Choice>
    <mc:Fallback xmlns="">
      <p:transition spd="slow" advTm="26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C4577-3819-F325-CF4C-150C9E80C527}"/>
              </a:ext>
            </a:extLst>
          </p:cNvPr>
          <p:cNvSpPr>
            <a:spLocks noGrp="1"/>
          </p:cNvSpPr>
          <p:nvPr>
            <p:ph type="title"/>
          </p:nvPr>
        </p:nvSpPr>
        <p:spPr/>
        <p:txBody>
          <a:bodyPr/>
          <a:lstStyle/>
          <a:p>
            <a:pPr algn="l"/>
            <a:r>
              <a:rPr lang="en-US" dirty="0"/>
              <a:t>No Action</a:t>
            </a:r>
          </a:p>
        </p:txBody>
      </p:sp>
      <p:sp>
        <p:nvSpPr>
          <p:cNvPr id="3" name="Content Placeholder 2">
            <a:extLst>
              <a:ext uri="{FF2B5EF4-FFF2-40B4-BE49-F238E27FC236}">
                <a16:creationId xmlns:a16="http://schemas.microsoft.com/office/drawing/2014/main" id="{3220457A-BEEF-BC27-944E-8C371349C903}"/>
              </a:ext>
            </a:extLst>
          </p:cNvPr>
          <p:cNvSpPr>
            <a:spLocks noGrp="1"/>
          </p:cNvSpPr>
          <p:nvPr>
            <p:ph idx="1"/>
          </p:nvPr>
        </p:nvSpPr>
        <p:spPr/>
        <p:txBody>
          <a:bodyPr/>
          <a:lstStyle/>
          <a:p>
            <a:pPr marL="0" indent="0" algn="ctr">
              <a:buNone/>
            </a:pPr>
            <a:endParaRPr lang="en-US" b="1" dirty="0"/>
          </a:p>
          <a:p>
            <a:pPr marL="0" indent="0" algn="ctr">
              <a:buNone/>
            </a:pPr>
            <a:endParaRPr lang="en-US" b="1" dirty="0"/>
          </a:p>
          <a:p>
            <a:pPr marL="0" indent="0" algn="ctr">
              <a:buNone/>
            </a:pPr>
            <a:r>
              <a:rPr lang="en-US" sz="4000" b="1" dirty="0"/>
              <a:t>What Happens </a:t>
            </a:r>
          </a:p>
          <a:p>
            <a:pPr marL="0" indent="0" algn="ctr">
              <a:buNone/>
            </a:pPr>
            <a:r>
              <a:rPr lang="en-US" sz="4000" b="1" dirty="0"/>
              <a:t>If You Take No Action</a:t>
            </a:r>
            <a:endParaRPr lang="en-US" sz="4000" dirty="0"/>
          </a:p>
        </p:txBody>
      </p:sp>
      <p:sp>
        <p:nvSpPr>
          <p:cNvPr id="4" name="Slide Number Placeholder 3">
            <a:extLst>
              <a:ext uri="{FF2B5EF4-FFF2-40B4-BE49-F238E27FC236}">
                <a16:creationId xmlns:a16="http://schemas.microsoft.com/office/drawing/2014/main" id="{95858332-3588-3B71-F64C-A97019F25CAC}"/>
              </a:ext>
            </a:extLst>
          </p:cNvPr>
          <p:cNvSpPr>
            <a:spLocks noGrp="1"/>
          </p:cNvSpPr>
          <p:nvPr>
            <p:ph type="sldNum" sz="quarter" idx="12"/>
          </p:nvPr>
        </p:nvSpPr>
        <p:spPr/>
        <p:txBody>
          <a:bodyPr/>
          <a:lstStyle/>
          <a:p>
            <a:fld id="{8F70A505-82C7-DF49-8AED-DCB7ED54510D}" type="slidenum">
              <a:rPr lang="en-US" smtClean="0"/>
              <a:t>26</a:t>
            </a:fld>
            <a:endParaRPr lang="en-US" dirty="0"/>
          </a:p>
        </p:txBody>
      </p:sp>
      <p:pic>
        <p:nvPicPr>
          <p:cNvPr id="8" name="Audio 7" descr="Icon of a gray speaker with three sound waves emanating from the right side, indicating audio.">
            <a:hlinkClick r:id="" action="ppaction://media"/>
            <a:extLst>
              <a:ext uri="{FF2B5EF4-FFF2-40B4-BE49-F238E27FC236}">
                <a16:creationId xmlns:a16="http://schemas.microsoft.com/office/drawing/2014/main" id="{A33358AE-E664-CA34-FC70-D4B160E2E88C}"/>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716C5A3A-42C8-F849-8883-64707E858058}"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20908243"/>
      </p:ext>
    </p:extLst>
  </p:cSld>
  <p:clrMapOvr>
    <a:masterClrMapping/>
  </p:clrMapOvr>
  <mc:AlternateContent xmlns:mc="http://schemas.openxmlformats.org/markup-compatibility/2006" xmlns:p14="http://schemas.microsoft.com/office/powerpoint/2010/main">
    <mc:Choice Requires="p14">
      <p:transition spd="slow" p14:dur="2000" advTm="7054"/>
    </mc:Choice>
    <mc:Fallback xmlns="">
      <p:transition spd="slow" advTm="7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556874C-B33C-0DB7-C024-E417B471CC52}"/>
              </a:ext>
            </a:extLst>
          </p:cNvPr>
          <p:cNvSpPr>
            <a:spLocks noGrp="1"/>
          </p:cNvSpPr>
          <p:nvPr>
            <p:ph type="title"/>
          </p:nvPr>
        </p:nvSpPr>
        <p:spPr>
          <a:xfrm>
            <a:off x="457200" y="274638"/>
            <a:ext cx="8229600" cy="715962"/>
          </a:xfrm>
        </p:spPr>
        <p:txBody>
          <a:bodyPr anchor="ctr">
            <a:normAutofit/>
          </a:bodyPr>
          <a:lstStyle/>
          <a:p>
            <a:r>
              <a:rPr lang="en-US" sz="2800" b="1" dirty="0"/>
              <a:t>2026 Maximum Contribution If You Take No Action</a:t>
            </a:r>
            <a:endParaRPr lang="en-US" sz="2800" dirty="0"/>
          </a:p>
        </p:txBody>
      </p:sp>
      <p:pic>
        <p:nvPicPr>
          <p:cNvPr id="7" name="Content Placeholder 6" descr="Diagrams of 2026 maximum contributions without the age 50 catch-up for oth 403(b) SRA and 457(b).">
            <a:extLst>
              <a:ext uri="{FF2B5EF4-FFF2-40B4-BE49-F238E27FC236}">
                <a16:creationId xmlns:a16="http://schemas.microsoft.com/office/drawing/2014/main" id="{38F65E00-0D23-C571-EF71-4C4E1B1E1440}"/>
              </a:ext>
            </a:extLst>
          </p:cNvPr>
          <p:cNvPicPr>
            <a:picLocks noGrp="1" noChangeAspect="1"/>
          </p:cNvPicPr>
          <p:nvPr>
            <p:ph idx="1"/>
          </p:nvPr>
        </p:nvPicPr>
        <p:blipFill>
          <a:blip r:embed="rId5"/>
          <a:stretch>
            <a:fillRect/>
          </a:stretch>
        </p:blipFill>
        <p:spPr>
          <a:xfrm>
            <a:off x="476105" y="1326039"/>
            <a:ext cx="8191790" cy="4525963"/>
          </a:xfrm>
          <a:prstGeom prst="rect">
            <a:avLst/>
          </a:prstGeom>
          <a:noFill/>
        </p:spPr>
      </p:pic>
      <p:sp>
        <p:nvSpPr>
          <p:cNvPr id="4" name="Slide Number Placeholder 3">
            <a:extLst>
              <a:ext uri="{FF2B5EF4-FFF2-40B4-BE49-F238E27FC236}">
                <a16:creationId xmlns:a16="http://schemas.microsoft.com/office/drawing/2014/main" id="{27F1503D-1824-896C-1FCE-9B080D38E886}"/>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8F70A505-82C7-DF49-8AED-DCB7ED54510D}" type="slidenum">
              <a:rPr lang="en-US" smtClean="0"/>
              <a:pPr>
                <a:spcAft>
                  <a:spcPts val="600"/>
                </a:spcAft>
              </a:pPr>
              <a:t>27</a:t>
            </a:fld>
            <a:endParaRPr lang="en-US"/>
          </a:p>
        </p:txBody>
      </p:sp>
      <p:pic>
        <p:nvPicPr>
          <p:cNvPr id="23" name="Audio 22" descr="Icon of a gray speaker with three sound waves emanating from the right side, indicating audio.">
            <a:hlinkClick r:id="" action="ppaction://media"/>
            <a:extLst>
              <a:ext uri="{FF2B5EF4-FFF2-40B4-BE49-F238E27FC236}">
                <a16:creationId xmlns:a16="http://schemas.microsoft.com/office/drawing/2014/main" id="{999254D4-973F-A90F-E1EA-AFA3B5265FF8}"/>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B6100DCD-D7AA-9D4D-B719-E26800A5863F}" label="" lang="en-us" r:embed="rId6"/>
                        </p173:trackLst>
                      </p173:tracksInfo>
                    </p:ext>
                  </p14:extLst>
                </p14:media>
              </p:ext>
            </p:extLst>
          </p:nvPr>
        </p:nvPicPr>
        <p:blipFill>
          <a:blip r:embed="rId7"/>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548160410"/>
      </p:ext>
    </p:extLst>
  </p:cSld>
  <p:clrMapOvr>
    <a:masterClrMapping/>
  </p:clrMapOvr>
  <mc:AlternateContent xmlns:mc="http://schemas.openxmlformats.org/markup-compatibility/2006" xmlns:p14="http://schemas.microsoft.com/office/powerpoint/2010/main">
    <mc:Choice Requires="p14">
      <p:transition spd="slow" p14:dur="2000" advTm="64978"/>
    </mc:Choice>
    <mc:Fallback xmlns="">
      <p:transition spd="slow" advTm="64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4F185-ABCB-8BAB-FD7C-6722985FB444}"/>
              </a:ext>
            </a:extLst>
          </p:cNvPr>
          <p:cNvSpPr>
            <a:spLocks noGrp="1"/>
          </p:cNvSpPr>
          <p:nvPr>
            <p:ph type="title"/>
          </p:nvPr>
        </p:nvSpPr>
        <p:spPr/>
        <p:txBody>
          <a:bodyPr/>
          <a:lstStyle/>
          <a:p>
            <a:pPr algn="l"/>
            <a:r>
              <a:rPr lang="en-US" dirty="0">
                <a:solidFill>
                  <a:schemeClr val="bg1"/>
                </a:solidFill>
              </a:rPr>
              <a:t>.</a:t>
            </a:r>
            <a:r>
              <a:rPr lang="en-US" dirty="0"/>
              <a:t>Age 50 Catch-Up</a:t>
            </a:r>
          </a:p>
        </p:txBody>
      </p:sp>
      <p:sp>
        <p:nvSpPr>
          <p:cNvPr id="3" name="Content Placeholder 2">
            <a:extLst>
              <a:ext uri="{FF2B5EF4-FFF2-40B4-BE49-F238E27FC236}">
                <a16:creationId xmlns:a16="http://schemas.microsoft.com/office/drawing/2014/main" id="{A9F8E2CE-F00B-87E7-968D-E545878CB8BC}"/>
              </a:ext>
            </a:extLst>
          </p:cNvPr>
          <p:cNvSpPr>
            <a:spLocks noGrp="1"/>
          </p:cNvSpPr>
          <p:nvPr>
            <p:ph idx="1"/>
          </p:nvPr>
        </p:nvSpPr>
        <p:spPr/>
        <p:txBody>
          <a:bodyPr>
            <a:normAutofit/>
          </a:bodyPr>
          <a:lstStyle/>
          <a:p>
            <a:pPr marL="0" indent="0" algn="ctr">
              <a:buNone/>
            </a:pPr>
            <a:endParaRPr lang="en-US" sz="4400" b="1" dirty="0"/>
          </a:p>
          <a:p>
            <a:pPr marL="0" indent="0" algn="ctr">
              <a:buNone/>
            </a:pPr>
            <a:r>
              <a:rPr lang="en-US" sz="4000" b="1" dirty="0"/>
              <a:t>Do You Use </a:t>
            </a:r>
          </a:p>
          <a:p>
            <a:pPr marL="0" indent="0" algn="ctr">
              <a:lnSpc>
                <a:spcPct val="200000"/>
              </a:lnSpc>
              <a:buNone/>
            </a:pPr>
            <a:r>
              <a:rPr lang="en-US" sz="4000" b="1" dirty="0"/>
              <a:t>the Age 50 Catch-up?</a:t>
            </a:r>
          </a:p>
        </p:txBody>
      </p:sp>
      <p:sp>
        <p:nvSpPr>
          <p:cNvPr id="4" name="Slide Number Placeholder 3">
            <a:extLst>
              <a:ext uri="{FF2B5EF4-FFF2-40B4-BE49-F238E27FC236}">
                <a16:creationId xmlns:a16="http://schemas.microsoft.com/office/drawing/2014/main" id="{D0F826E9-C52E-56D9-F96A-D0F2E78EC323}"/>
              </a:ext>
            </a:extLst>
          </p:cNvPr>
          <p:cNvSpPr>
            <a:spLocks noGrp="1"/>
          </p:cNvSpPr>
          <p:nvPr>
            <p:ph type="sldNum" sz="quarter" idx="12"/>
          </p:nvPr>
        </p:nvSpPr>
        <p:spPr/>
        <p:txBody>
          <a:bodyPr/>
          <a:lstStyle/>
          <a:p>
            <a:fld id="{8F70A505-82C7-DF49-8AED-DCB7ED54510D}" type="slidenum">
              <a:rPr lang="en-US" smtClean="0"/>
              <a:t>28</a:t>
            </a:fld>
            <a:endParaRPr lang="en-US" dirty="0"/>
          </a:p>
        </p:txBody>
      </p:sp>
      <p:pic>
        <p:nvPicPr>
          <p:cNvPr id="8" name="Audio 7" descr="Icon of a gray speaker with three sound waves emanating from the right side, indicating audio.">
            <a:hlinkClick r:id="" action="ppaction://media"/>
            <a:extLst>
              <a:ext uri="{FF2B5EF4-FFF2-40B4-BE49-F238E27FC236}">
                <a16:creationId xmlns:a16="http://schemas.microsoft.com/office/drawing/2014/main" id="{629C2A78-8AA3-72FD-3B3D-FC6B6F2B28E8}"/>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EF6C6819-9C3D-1E4B-AFA0-E827D7E43E27}"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693170974"/>
      </p:ext>
    </p:extLst>
  </p:cSld>
  <p:clrMapOvr>
    <a:masterClrMapping/>
  </p:clrMapOvr>
  <mc:AlternateContent xmlns:mc="http://schemas.openxmlformats.org/markup-compatibility/2006" xmlns:p14="http://schemas.microsoft.com/office/powerpoint/2010/main">
    <mc:Choice Requires="p14">
      <p:transition spd="slow" p14:dur="2000" advTm="6859"/>
    </mc:Choice>
    <mc:Fallback xmlns="">
      <p:transition spd="slow" advTm="6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6D049-9AF6-ECF6-B815-46D205E0E5F5}"/>
              </a:ext>
            </a:extLst>
          </p:cNvPr>
          <p:cNvSpPr>
            <a:spLocks noGrp="1"/>
          </p:cNvSpPr>
          <p:nvPr>
            <p:ph type="title"/>
          </p:nvPr>
        </p:nvSpPr>
        <p:spPr/>
        <p:txBody>
          <a:bodyPr/>
          <a:lstStyle/>
          <a:p>
            <a:pPr algn="l"/>
            <a:r>
              <a:rPr lang="en-US" dirty="0"/>
              <a:t>W-2</a:t>
            </a:r>
          </a:p>
        </p:txBody>
      </p:sp>
      <p:sp>
        <p:nvSpPr>
          <p:cNvPr id="3" name="Content Placeholder 2">
            <a:extLst>
              <a:ext uri="{FF2B5EF4-FFF2-40B4-BE49-F238E27FC236}">
                <a16:creationId xmlns:a16="http://schemas.microsoft.com/office/drawing/2014/main" id="{161051FD-9D25-8C79-BA33-F8CB60B80ECD}"/>
              </a:ext>
            </a:extLst>
          </p:cNvPr>
          <p:cNvSpPr>
            <a:spLocks noGrp="1"/>
          </p:cNvSpPr>
          <p:nvPr>
            <p:ph idx="1"/>
          </p:nvPr>
        </p:nvSpPr>
        <p:spPr/>
        <p:txBody>
          <a:bodyPr/>
          <a:lstStyle/>
          <a:p>
            <a:pPr marL="0" indent="0" algn="ctr">
              <a:buNone/>
            </a:pPr>
            <a:endParaRPr lang="en-US" b="1" dirty="0"/>
          </a:p>
          <a:p>
            <a:pPr marL="0" indent="0" algn="ctr">
              <a:buNone/>
            </a:pPr>
            <a:endParaRPr lang="en-US" b="1" dirty="0"/>
          </a:p>
          <a:p>
            <a:pPr marL="0" indent="0" algn="ctr">
              <a:buNone/>
            </a:pPr>
            <a:r>
              <a:rPr lang="en-US" sz="3600" b="1" dirty="0"/>
              <a:t>Check Box 12 on Your W-2</a:t>
            </a:r>
          </a:p>
        </p:txBody>
      </p:sp>
      <p:sp>
        <p:nvSpPr>
          <p:cNvPr id="4" name="Slide Number Placeholder 3">
            <a:extLst>
              <a:ext uri="{FF2B5EF4-FFF2-40B4-BE49-F238E27FC236}">
                <a16:creationId xmlns:a16="http://schemas.microsoft.com/office/drawing/2014/main" id="{49AF5273-8CED-0494-288E-95FD1F1C6690}"/>
              </a:ext>
            </a:extLst>
          </p:cNvPr>
          <p:cNvSpPr>
            <a:spLocks noGrp="1"/>
          </p:cNvSpPr>
          <p:nvPr>
            <p:ph type="sldNum" sz="quarter" idx="12"/>
          </p:nvPr>
        </p:nvSpPr>
        <p:spPr/>
        <p:txBody>
          <a:bodyPr/>
          <a:lstStyle/>
          <a:p>
            <a:fld id="{8F70A505-82C7-DF49-8AED-DCB7ED54510D}" type="slidenum">
              <a:rPr lang="en-US" smtClean="0"/>
              <a:t>29</a:t>
            </a:fld>
            <a:endParaRPr lang="en-US" dirty="0"/>
          </a:p>
        </p:txBody>
      </p:sp>
      <p:pic>
        <p:nvPicPr>
          <p:cNvPr id="8" name="Audio 7" descr="Icon of a gray speaker with three sound waves emanating from the right side, indicating audio.">
            <a:hlinkClick r:id="" action="ppaction://media"/>
            <a:extLst>
              <a:ext uri="{FF2B5EF4-FFF2-40B4-BE49-F238E27FC236}">
                <a16:creationId xmlns:a16="http://schemas.microsoft.com/office/drawing/2014/main" id="{B91F3B7C-7471-7D4C-B122-7ABB7716C56A}"/>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9C7881C3-0441-8D4B-9231-B62647EE6D47}"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994696806"/>
      </p:ext>
    </p:extLst>
  </p:cSld>
  <p:clrMapOvr>
    <a:masterClrMapping/>
  </p:clrMapOvr>
  <mc:AlternateContent xmlns:mc="http://schemas.openxmlformats.org/markup-compatibility/2006" xmlns:p14="http://schemas.microsoft.com/office/powerpoint/2010/main">
    <mc:Choice Requires="p14">
      <p:transition spd="slow" p14:dur="2000" advTm="5420"/>
    </mc:Choice>
    <mc:Fallback xmlns="">
      <p:transition spd="slow" advTm="5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0CC2C-E4B7-3C45-F89C-C8ED92E53B2F}"/>
              </a:ext>
            </a:extLst>
          </p:cNvPr>
          <p:cNvSpPr>
            <a:spLocks noGrp="1"/>
          </p:cNvSpPr>
          <p:nvPr>
            <p:ph type="title"/>
          </p:nvPr>
        </p:nvSpPr>
        <p:spPr/>
        <p:txBody>
          <a:bodyPr>
            <a:normAutofit/>
          </a:bodyPr>
          <a:lstStyle/>
          <a:p>
            <a:r>
              <a:rPr lang="en-US" sz="2800" dirty="0"/>
              <a:t>Things to keep in mind</a:t>
            </a:r>
          </a:p>
        </p:txBody>
      </p:sp>
      <p:sp>
        <p:nvSpPr>
          <p:cNvPr id="3" name="Content Placeholder 2">
            <a:extLst>
              <a:ext uri="{FF2B5EF4-FFF2-40B4-BE49-F238E27FC236}">
                <a16:creationId xmlns:a16="http://schemas.microsoft.com/office/drawing/2014/main" id="{A51C4560-8806-E53F-1891-20F05F0F8901}"/>
              </a:ext>
            </a:extLst>
          </p:cNvPr>
          <p:cNvSpPr>
            <a:spLocks noGrp="1"/>
          </p:cNvSpPr>
          <p:nvPr>
            <p:ph idx="1"/>
          </p:nvPr>
        </p:nvSpPr>
        <p:spPr/>
        <p:txBody>
          <a:bodyPr>
            <a:normAutofit/>
          </a:bodyPr>
          <a:lstStyle/>
          <a:p>
            <a:pPr>
              <a:lnSpc>
                <a:spcPct val="150000"/>
              </a:lnSpc>
            </a:pPr>
            <a:r>
              <a:rPr lang="en-US" sz="2800" dirty="0"/>
              <a:t>Not</a:t>
            </a:r>
            <a:r>
              <a:rPr lang="en-US" dirty="0"/>
              <a:t> </a:t>
            </a:r>
            <a:r>
              <a:rPr lang="en-US" sz="2800" dirty="0"/>
              <a:t>every scenario will be covered</a:t>
            </a:r>
          </a:p>
          <a:p>
            <a:pPr>
              <a:lnSpc>
                <a:spcPct val="150000"/>
              </a:lnSpc>
            </a:pPr>
            <a:r>
              <a:rPr lang="en-US" sz="2800" dirty="0"/>
              <a:t>Personal situations will not be addressed</a:t>
            </a:r>
          </a:p>
          <a:p>
            <a:pPr>
              <a:lnSpc>
                <a:spcPct val="150000"/>
              </a:lnSpc>
            </a:pPr>
            <a:r>
              <a:rPr lang="en-US" sz="2800" dirty="0"/>
              <a:t>This is not tax advice</a:t>
            </a:r>
          </a:p>
          <a:p>
            <a:pPr>
              <a:lnSpc>
                <a:spcPct val="150000"/>
              </a:lnSpc>
            </a:pPr>
            <a:r>
              <a:rPr lang="en-US" sz="2800" dirty="0"/>
              <a:t>Consult with a qualified tax adviser</a:t>
            </a:r>
          </a:p>
          <a:p>
            <a:pPr>
              <a:lnSpc>
                <a:spcPct val="150000"/>
              </a:lnSpc>
            </a:pPr>
            <a:r>
              <a:rPr lang="en-US" sz="2800" dirty="0"/>
              <a:t>Based on current understanding of Secure 2.0 Act</a:t>
            </a:r>
          </a:p>
        </p:txBody>
      </p:sp>
      <p:sp>
        <p:nvSpPr>
          <p:cNvPr id="4" name="Slide Number Placeholder 3">
            <a:extLst>
              <a:ext uri="{FF2B5EF4-FFF2-40B4-BE49-F238E27FC236}">
                <a16:creationId xmlns:a16="http://schemas.microsoft.com/office/drawing/2014/main" id="{D4C7CD69-8D02-424F-FCCF-AD508E521B11}"/>
              </a:ext>
            </a:extLst>
          </p:cNvPr>
          <p:cNvSpPr>
            <a:spLocks noGrp="1"/>
          </p:cNvSpPr>
          <p:nvPr>
            <p:ph type="sldNum" sz="quarter" idx="12"/>
          </p:nvPr>
        </p:nvSpPr>
        <p:spPr/>
        <p:txBody>
          <a:bodyPr/>
          <a:lstStyle/>
          <a:p>
            <a:fld id="{8F70A505-82C7-DF49-8AED-DCB7ED54510D}" type="slidenum">
              <a:rPr lang="en-US" smtClean="0"/>
              <a:t>3</a:t>
            </a:fld>
            <a:endParaRPr lang="en-US" dirty="0"/>
          </a:p>
        </p:txBody>
      </p:sp>
      <p:pic>
        <p:nvPicPr>
          <p:cNvPr id="8" name="Audio 7" descr="Speaker icon with three sound waves.">
            <a:hlinkClick r:id="" action="ppaction://media"/>
            <a:extLst>
              <a:ext uri="{FF2B5EF4-FFF2-40B4-BE49-F238E27FC236}">
                <a16:creationId xmlns:a16="http://schemas.microsoft.com/office/drawing/2014/main" id="{6F8CFF47-3518-C61B-3574-E2379ED3482B}"/>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6ECC9FDC-8F37-E64D-9406-E0FC4AAD17BA}"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807862328"/>
      </p:ext>
    </p:extLst>
  </p:cSld>
  <p:clrMapOvr>
    <a:masterClrMapping/>
  </p:clrMapOvr>
  <mc:AlternateContent xmlns:mc="http://schemas.openxmlformats.org/markup-compatibility/2006" xmlns:p14="http://schemas.microsoft.com/office/powerpoint/2010/main">
    <mc:Choice Requires="p14">
      <p:transition spd="slow" p14:dur="2000" advTm="18422"/>
    </mc:Choice>
    <mc:Fallback xmlns="">
      <p:transition spd="slow" advTm="18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DC751-9BF1-2707-8F14-4EDCD3653D46}"/>
              </a:ext>
            </a:extLst>
          </p:cNvPr>
          <p:cNvSpPr>
            <a:spLocks noGrp="1"/>
          </p:cNvSpPr>
          <p:nvPr>
            <p:ph type="title"/>
          </p:nvPr>
        </p:nvSpPr>
        <p:spPr/>
        <p:txBody>
          <a:bodyPr/>
          <a:lstStyle/>
          <a:p>
            <a:r>
              <a:rPr lang="en-US" b="1" dirty="0"/>
              <a:t>W-2: Box 12 Codes</a:t>
            </a:r>
            <a:endParaRPr lang="en-US" dirty="0"/>
          </a:p>
        </p:txBody>
      </p:sp>
      <p:sp>
        <p:nvSpPr>
          <p:cNvPr id="3" name="Content Placeholder 2">
            <a:extLst>
              <a:ext uri="{FF2B5EF4-FFF2-40B4-BE49-F238E27FC236}">
                <a16:creationId xmlns:a16="http://schemas.microsoft.com/office/drawing/2014/main" id="{4D882852-7533-8A44-05EA-58C135FFA749}"/>
              </a:ext>
            </a:extLst>
          </p:cNvPr>
          <p:cNvSpPr>
            <a:spLocks noGrp="1"/>
          </p:cNvSpPr>
          <p:nvPr>
            <p:ph idx="1"/>
          </p:nvPr>
        </p:nvSpPr>
        <p:spPr>
          <a:xfrm>
            <a:off x="457200" y="1166019"/>
            <a:ext cx="8229600" cy="4891881"/>
          </a:xfrm>
        </p:spPr>
        <p:txBody>
          <a:bodyPr/>
          <a:lstStyle/>
          <a:p>
            <a:pPr marL="0" indent="0">
              <a:buNone/>
            </a:pPr>
            <a:r>
              <a:rPr lang="en-US" sz="2800" b="1" dirty="0"/>
              <a:t>403(b) Contributions</a:t>
            </a:r>
          </a:p>
          <a:p>
            <a:pPr marL="0" indent="0">
              <a:buNone/>
            </a:pPr>
            <a:endParaRPr lang="en-US" dirty="0"/>
          </a:p>
          <a:p>
            <a:pPr marL="0" indent="0">
              <a:buNone/>
            </a:pPr>
            <a:endParaRPr lang="en-US" dirty="0"/>
          </a:p>
          <a:p>
            <a:pPr marL="0" indent="0">
              <a:buNone/>
            </a:pPr>
            <a:endParaRPr lang="en-US" dirty="0"/>
          </a:p>
          <a:p>
            <a:pPr marL="0" indent="0">
              <a:buNone/>
            </a:pPr>
            <a:endParaRPr lang="en-US" sz="2400" dirty="0"/>
          </a:p>
          <a:p>
            <a:pPr marL="0" indent="0">
              <a:buNone/>
            </a:pPr>
            <a:r>
              <a:rPr lang="en-US" sz="2800" b="1" dirty="0"/>
              <a:t>457(b) Contributions</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graphicFrame>
        <p:nvGraphicFramePr>
          <p:cNvPr id="5" name="Table 4">
            <a:extLst>
              <a:ext uri="{FF2B5EF4-FFF2-40B4-BE49-F238E27FC236}">
                <a16:creationId xmlns:a16="http://schemas.microsoft.com/office/drawing/2014/main" id="{38BEA562-C680-FD01-C0A1-24A0DCFB1291}"/>
              </a:ext>
            </a:extLst>
          </p:cNvPr>
          <p:cNvGraphicFramePr>
            <a:graphicFrameLocks noGrp="1"/>
          </p:cNvGraphicFramePr>
          <p:nvPr>
            <p:extLst>
              <p:ext uri="{D42A27DB-BD31-4B8C-83A1-F6EECF244321}">
                <p14:modId xmlns:p14="http://schemas.microsoft.com/office/powerpoint/2010/main" val="811883626"/>
              </p:ext>
            </p:extLst>
          </p:nvPr>
        </p:nvGraphicFramePr>
        <p:xfrm>
          <a:off x="457200" y="1751330"/>
          <a:ext cx="7315200" cy="1371600"/>
        </p:xfrm>
        <a:graphic>
          <a:graphicData uri="http://schemas.openxmlformats.org/drawingml/2006/table">
            <a:tbl>
              <a:tblPr firstRow="1" bandRow="1">
                <a:tableStyleId>{5940675A-B579-460E-94D1-54222C63F5DA}</a:tableStyleId>
              </a:tblPr>
              <a:tblGrid>
                <a:gridCol w="1520190">
                  <a:extLst>
                    <a:ext uri="{9D8B030D-6E8A-4147-A177-3AD203B41FA5}">
                      <a16:colId xmlns:a16="http://schemas.microsoft.com/office/drawing/2014/main" val="369065057"/>
                    </a:ext>
                  </a:extLst>
                </a:gridCol>
                <a:gridCol w="5795010">
                  <a:extLst>
                    <a:ext uri="{9D8B030D-6E8A-4147-A177-3AD203B41FA5}">
                      <a16:colId xmlns:a16="http://schemas.microsoft.com/office/drawing/2014/main" val="1852122537"/>
                    </a:ext>
                  </a:extLst>
                </a:gridCol>
              </a:tblGrid>
              <a:tr h="370840">
                <a:tc>
                  <a:txBody>
                    <a:bodyPr/>
                    <a:lstStyle/>
                    <a:p>
                      <a:pPr algn="ctr"/>
                      <a:r>
                        <a:rPr lang="en-US" sz="2400" b="1" dirty="0"/>
                        <a:t>Code</a:t>
                      </a:r>
                    </a:p>
                  </a:txBody>
                  <a:tcPr/>
                </a:tc>
                <a:tc>
                  <a:txBody>
                    <a:bodyPr/>
                    <a:lstStyle/>
                    <a:p>
                      <a:r>
                        <a:rPr lang="en-US" sz="2400" b="1" dirty="0"/>
                        <a:t>What It Means</a:t>
                      </a:r>
                    </a:p>
                  </a:txBody>
                  <a:tcPr/>
                </a:tc>
                <a:extLst>
                  <a:ext uri="{0D108BD9-81ED-4DB2-BD59-A6C34878D82A}">
                    <a16:rowId xmlns:a16="http://schemas.microsoft.com/office/drawing/2014/main" val="2413627052"/>
                  </a:ext>
                </a:extLst>
              </a:tr>
              <a:tr h="370840">
                <a:tc>
                  <a:txBody>
                    <a:bodyPr/>
                    <a:lstStyle/>
                    <a:p>
                      <a:pPr algn="ctr"/>
                      <a:r>
                        <a:rPr lang="en-US" sz="2400" dirty="0"/>
                        <a:t>E</a:t>
                      </a:r>
                    </a:p>
                  </a:txBody>
                  <a:tcPr/>
                </a:tc>
                <a:tc>
                  <a:txBody>
                    <a:bodyPr/>
                    <a:lstStyle/>
                    <a:p>
                      <a:r>
                        <a:rPr lang="en-US" sz="2400" dirty="0"/>
                        <a:t>Pre-tax: Your 5% Basic Plan </a:t>
                      </a:r>
                      <a:r>
                        <a:rPr lang="en-US" sz="2400"/>
                        <a:t>+ SRA</a:t>
                      </a:r>
                      <a:endParaRPr lang="en-US" sz="2400" dirty="0"/>
                    </a:p>
                  </a:txBody>
                  <a:tcPr/>
                </a:tc>
                <a:extLst>
                  <a:ext uri="{0D108BD9-81ED-4DB2-BD59-A6C34878D82A}">
                    <a16:rowId xmlns:a16="http://schemas.microsoft.com/office/drawing/2014/main" val="4154401523"/>
                  </a:ext>
                </a:extLst>
              </a:tr>
              <a:tr h="370840">
                <a:tc>
                  <a:txBody>
                    <a:bodyPr/>
                    <a:lstStyle/>
                    <a:p>
                      <a:pPr algn="ctr"/>
                      <a:r>
                        <a:rPr lang="en-US" sz="2400" dirty="0"/>
                        <a:t>BB</a:t>
                      </a:r>
                    </a:p>
                  </a:txBody>
                  <a:tcPr/>
                </a:tc>
                <a:tc>
                  <a:txBody>
                    <a:bodyPr/>
                    <a:lstStyle/>
                    <a:p>
                      <a:r>
                        <a:rPr lang="en-US" sz="2400" dirty="0"/>
                        <a:t>Roth 403(b) SRA</a:t>
                      </a:r>
                    </a:p>
                  </a:txBody>
                  <a:tcPr/>
                </a:tc>
                <a:extLst>
                  <a:ext uri="{0D108BD9-81ED-4DB2-BD59-A6C34878D82A}">
                    <a16:rowId xmlns:a16="http://schemas.microsoft.com/office/drawing/2014/main" val="1389854103"/>
                  </a:ext>
                </a:extLst>
              </a:tr>
            </a:tbl>
          </a:graphicData>
        </a:graphic>
      </p:graphicFrame>
      <p:graphicFrame>
        <p:nvGraphicFramePr>
          <p:cNvPr id="6" name="Table 5">
            <a:extLst>
              <a:ext uri="{FF2B5EF4-FFF2-40B4-BE49-F238E27FC236}">
                <a16:creationId xmlns:a16="http://schemas.microsoft.com/office/drawing/2014/main" id="{47E1A2E4-B603-A852-995E-932FE2A6BAAA}"/>
              </a:ext>
            </a:extLst>
          </p:cNvPr>
          <p:cNvGraphicFramePr>
            <a:graphicFrameLocks noGrp="1"/>
          </p:cNvGraphicFramePr>
          <p:nvPr>
            <p:extLst>
              <p:ext uri="{D42A27DB-BD31-4B8C-83A1-F6EECF244321}">
                <p14:modId xmlns:p14="http://schemas.microsoft.com/office/powerpoint/2010/main" val="4053605713"/>
              </p:ext>
            </p:extLst>
          </p:nvPr>
        </p:nvGraphicFramePr>
        <p:xfrm>
          <a:off x="457200" y="4495801"/>
          <a:ext cx="7315200" cy="1371600"/>
        </p:xfrm>
        <a:graphic>
          <a:graphicData uri="http://schemas.openxmlformats.org/drawingml/2006/table">
            <a:tbl>
              <a:tblPr firstRow="1" bandRow="1">
                <a:tableStyleId>{5940675A-B579-460E-94D1-54222C63F5DA}</a:tableStyleId>
              </a:tblPr>
              <a:tblGrid>
                <a:gridCol w="1474470">
                  <a:extLst>
                    <a:ext uri="{9D8B030D-6E8A-4147-A177-3AD203B41FA5}">
                      <a16:colId xmlns:a16="http://schemas.microsoft.com/office/drawing/2014/main" val="3639104614"/>
                    </a:ext>
                  </a:extLst>
                </a:gridCol>
                <a:gridCol w="5840730">
                  <a:extLst>
                    <a:ext uri="{9D8B030D-6E8A-4147-A177-3AD203B41FA5}">
                      <a16:colId xmlns:a16="http://schemas.microsoft.com/office/drawing/2014/main" val="233184060"/>
                    </a:ext>
                  </a:extLst>
                </a:gridCol>
              </a:tblGrid>
              <a:tr h="370840">
                <a:tc>
                  <a:txBody>
                    <a:bodyPr/>
                    <a:lstStyle/>
                    <a:p>
                      <a:pPr algn="ctr"/>
                      <a:r>
                        <a:rPr lang="en-US" sz="2400" b="1" dirty="0"/>
                        <a:t>Code</a:t>
                      </a:r>
                    </a:p>
                  </a:txBody>
                  <a:tcPr/>
                </a:tc>
                <a:tc>
                  <a:txBody>
                    <a:bodyPr/>
                    <a:lstStyle/>
                    <a:p>
                      <a:r>
                        <a:rPr lang="en-US" sz="2400" b="1" dirty="0"/>
                        <a:t>What It Means</a:t>
                      </a:r>
                    </a:p>
                  </a:txBody>
                  <a:tcPr/>
                </a:tc>
                <a:extLst>
                  <a:ext uri="{0D108BD9-81ED-4DB2-BD59-A6C34878D82A}">
                    <a16:rowId xmlns:a16="http://schemas.microsoft.com/office/drawing/2014/main" val="2948977485"/>
                  </a:ext>
                </a:extLst>
              </a:tr>
              <a:tr h="370840">
                <a:tc>
                  <a:txBody>
                    <a:bodyPr/>
                    <a:lstStyle/>
                    <a:p>
                      <a:pPr algn="ctr"/>
                      <a:r>
                        <a:rPr lang="en-US" sz="2400" dirty="0"/>
                        <a:t>G</a:t>
                      </a:r>
                    </a:p>
                  </a:txBody>
                  <a:tcPr/>
                </a:tc>
                <a:tc>
                  <a:txBody>
                    <a:bodyPr/>
                    <a:lstStyle/>
                    <a:p>
                      <a:r>
                        <a:rPr lang="en-US" sz="2400" dirty="0"/>
                        <a:t>Pre-tax 457(b)</a:t>
                      </a:r>
                    </a:p>
                  </a:txBody>
                  <a:tcPr/>
                </a:tc>
                <a:extLst>
                  <a:ext uri="{0D108BD9-81ED-4DB2-BD59-A6C34878D82A}">
                    <a16:rowId xmlns:a16="http://schemas.microsoft.com/office/drawing/2014/main" val="1867692360"/>
                  </a:ext>
                </a:extLst>
              </a:tr>
              <a:tr h="370840">
                <a:tc>
                  <a:txBody>
                    <a:bodyPr/>
                    <a:lstStyle/>
                    <a:p>
                      <a:pPr algn="ctr"/>
                      <a:r>
                        <a:rPr lang="en-US" sz="2400" dirty="0"/>
                        <a:t>EE</a:t>
                      </a:r>
                    </a:p>
                  </a:txBody>
                  <a:tcPr/>
                </a:tc>
                <a:tc>
                  <a:txBody>
                    <a:bodyPr/>
                    <a:lstStyle/>
                    <a:p>
                      <a:r>
                        <a:rPr lang="en-US" sz="2400" dirty="0"/>
                        <a:t>Roth 457(b)</a:t>
                      </a:r>
                    </a:p>
                  </a:txBody>
                  <a:tcPr/>
                </a:tc>
                <a:extLst>
                  <a:ext uri="{0D108BD9-81ED-4DB2-BD59-A6C34878D82A}">
                    <a16:rowId xmlns:a16="http://schemas.microsoft.com/office/drawing/2014/main" val="663116280"/>
                  </a:ext>
                </a:extLst>
              </a:tr>
            </a:tbl>
          </a:graphicData>
        </a:graphic>
      </p:graphicFrame>
      <p:sp>
        <p:nvSpPr>
          <p:cNvPr id="4" name="Slide Number Placeholder 3">
            <a:extLst>
              <a:ext uri="{FF2B5EF4-FFF2-40B4-BE49-F238E27FC236}">
                <a16:creationId xmlns:a16="http://schemas.microsoft.com/office/drawing/2014/main" id="{BEE36745-64F4-A7FD-52F9-4CFA40FFBE01}"/>
              </a:ext>
            </a:extLst>
          </p:cNvPr>
          <p:cNvSpPr>
            <a:spLocks noGrp="1"/>
          </p:cNvSpPr>
          <p:nvPr>
            <p:ph type="sldNum" sz="quarter" idx="12"/>
          </p:nvPr>
        </p:nvSpPr>
        <p:spPr/>
        <p:txBody>
          <a:bodyPr/>
          <a:lstStyle/>
          <a:p>
            <a:fld id="{8F70A505-82C7-DF49-8AED-DCB7ED54510D}" type="slidenum">
              <a:rPr lang="en-US" smtClean="0"/>
              <a:t>30</a:t>
            </a:fld>
            <a:endParaRPr lang="en-US" dirty="0"/>
          </a:p>
        </p:txBody>
      </p:sp>
      <p:pic>
        <p:nvPicPr>
          <p:cNvPr id="19" name="Audio 18" descr="Icon of a gray speaker with three sound waves emanating from the right side, indicating audio.">
            <a:hlinkClick r:id="" action="ppaction://media"/>
            <a:extLst>
              <a:ext uri="{FF2B5EF4-FFF2-40B4-BE49-F238E27FC236}">
                <a16:creationId xmlns:a16="http://schemas.microsoft.com/office/drawing/2014/main" id="{B9A87193-F758-4B84-36D2-76E38EAB8101}"/>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AEBDFDDC-60E3-6E48-BA9A-072B70A0A82B}"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513752013"/>
      </p:ext>
    </p:extLst>
  </p:cSld>
  <p:clrMapOvr>
    <a:masterClrMapping/>
  </p:clrMapOvr>
  <mc:AlternateContent xmlns:mc="http://schemas.openxmlformats.org/markup-compatibility/2006" xmlns:p14="http://schemas.microsoft.com/office/powerpoint/2010/main">
    <mc:Choice Requires="p14">
      <p:transition spd="slow" p14:dur="2000" advTm="73461"/>
    </mc:Choice>
    <mc:Fallback xmlns="">
      <p:transition spd="slow" advTm="73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A26F5-F9DA-3D2F-1E55-04FE2C6068A5}"/>
              </a:ext>
            </a:extLst>
          </p:cNvPr>
          <p:cNvSpPr>
            <a:spLocks noGrp="1"/>
          </p:cNvSpPr>
          <p:nvPr>
            <p:ph type="title"/>
          </p:nvPr>
        </p:nvSpPr>
        <p:spPr/>
        <p:txBody>
          <a:bodyPr/>
          <a:lstStyle/>
          <a:p>
            <a:pPr algn="l"/>
            <a:r>
              <a:rPr lang="en-US" dirty="0"/>
              <a:t>What To Do</a:t>
            </a:r>
          </a:p>
        </p:txBody>
      </p:sp>
      <p:sp>
        <p:nvSpPr>
          <p:cNvPr id="3" name="Content Placeholder 2">
            <a:extLst>
              <a:ext uri="{FF2B5EF4-FFF2-40B4-BE49-F238E27FC236}">
                <a16:creationId xmlns:a16="http://schemas.microsoft.com/office/drawing/2014/main" id="{1A476F59-BF09-2103-25BD-D116396DE38A}"/>
              </a:ext>
            </a:extLst>
          </p:cNvPr>
          <p:cNvSpPr>
            <a:spLocks noGrp="1"/>
          </p:cNvSpPr>
          <p:nvPr>
            <p:ph idx="1"/>
          </p:nvPr>
        </p:nvSpPr>
        <p:spPr/>
        <p:txBody>
          <a:bodyPr>
            <a:normAutofit/>
          </a:bodyPr>
          <a:lstStyle/>
          <a:p>
            <a:pPr marL="0" indent="0" algn="ctr">
              <a:buNone/>
            </a:pPr>
            <a:endParaRPr lang="en-US" sz="3600" b="1" dirty="0"/>
          </a:p>
          <a:p>
            <a:pPr marL="0" indent="0" algn="ctr">
              <a:buNone/>
            </a:pPr>
            <a:r>
              <a:rPr lang="en-US" sz="4800" b="1" dirty="0"/>
              <a:t>What Can You Do?</a:t>
            </a:r>
          </a:p>
        </p:txBody>
      </p:sp>
      <p:sp>
        <p:nvSpPr>
          <p:cNvPr id="4" name="Slide Number Placeholder 3">
            <a:extLst>
              <a:ext uri="{FF2B5EF4-FFF2-40B4-BE49-F238E27FC236}">
                <a16:creationId xmlns:a16="http://schemas.microsoft.com/office/drawing/2014/main" id="{C161125E-564C-2223-59C2-6E649B3AF4C5}"/>
              </a:ext>
            </a:extLst>
          </p:cNvPr>
          <p:cNvSpPr>
            <a:spLocks noGrp="1"/>
          </p:cNvSpPr>
          <p:nvPr>
            <p:ph type="sldNum" sz="quarter" idx="12"/>
          </p:nvPr>
        </p:nvSpPr>
        <p:spPr/>
        <p:txBody>
          <a:bodyPr/>
          <a:lstStyle/>
          <a:p>
            <a:fld id="{8F70A505-82C7-DF49-8AED-DCB7ED54510D}" type="slidenum">
              <a:rPr lang="en-US" smtClean="0"/>
              <a:t>31</a:t>
            </a:fld>
            <a:endParaRPr lang="en-US" dirty="0"/>
          </a:p>
        </p:txBody>
      </p:sp>
      <p:pic>
        <p:nvPicPr>
          <p:cNvPr id="7" name="Audio 6" descr="Icon of a gray speaker with three sound waves emanating from the right side, indicating audio.">
            <a:hlinkClick r:id="" action="ppaction://media"/>
            <a:extLst>
              <a:ext uri="{FF2B5EF4-FFF2-40B4-BE49-F238E27FC236}">
                <a16:creationId xmlns:a16="http://schemas.microsoft.com/office/drawing/2014/main" id="{5A93994E-1775-CAD3-F620-720D58475C30}"/>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A6748927-36BE-DE45-A1A0-D33374605726}"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439726648"/>
      </p:ext>
    </p:extLst>
  </p:cSld>
  <p:clrMapOvr>
    <a:masterClrMapping/>
  </p:clrMapOvr>
  <mc:AlternateContent xmlns:mc="http://schemas.openxmlformats.org/markup-compatibility/2006" xmlns:p14="http://schemas.microsoft.com/office/powerpoint/2010/main">
    <mc:Choice Requires="p14">
      <p:transition spd="slow" p14:dur="2000" advTm="2872"/>
    </mc:Choice>
    <mc:Fallback xmlns="">
      <p:transition spd="slow" advTm="2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7BC887-EFE8-B1EE-5CFF-767ED12297DB}"/>
              </a:ext>
            </a:extLst>
          </p:cNvPr>
          <p:cNvSpPr>
            <a:spLocks noGrp="1"/>
          </p:cNvSpPr>
          <p:nvPr>
            <p:ph type="title" idx="4294967295"/>
          </p:nvPr>
        </p:nvSpPr>
        <p:spPr>
          <a:xfrm>
            <a:off x="1571625" y="82296"/>
            <a:ext cx="6000750" cy="571500"/>
          </a:xfrm>
        </p:spPr>
        <p:txBody>
          <a:bodyPr>
            <a:normAutofit fontScale="90000"/>
          </a:bodyPr>
          <a:lstStyle/>
          <a:p>
            <a:r>
              <a:rPr lang="en-US" dirty="0">
                <a:solidFill>
                  <a:srgbClr val="15284F"/>
                </a:solidFill>
              </a:rPr>
              <a:t>Which Fits Your Scenario?</a:t>
            </a:r>
          </a:p>
        </p:txBody>
      </p:sp>
      <p:graphicFrame>
        <p:nvGraphicFramePr>
          <p:cNvPr id="5" name="Table 4">
            <a:extLst>
              <a:ext uri="{FF2B5EF4-FFF2-40B4-BE49-F238E27FC236}">
                <a16:creationId xmlns:a16="http://schemas.microsoft.com/office/drawing/2014/main" id="{B1EFD1DC-8DE0-7421-2454-62144DB368E1}"/>
              </a:ext>
            </a:extLst>
          </p:cNvPr>
          <p:cNvGraphicFramePr>
            <a:graphicFrameLocks noGrp="1"/>
          </p:cNvGraphicFramePr>
          <p:nvPr>
            <p:extLst>
              <p:ext uri="{D42A27DB-BD31-4B8C-83A1-F6EECF244321}">
                <p14:modId xmlns:p14="http://schemas.microsoft.com/office/powerpoint/2010/main" val="1484622511"/>
              </p:ext>
            </p:extLst>
          </p:nvPr>
        </p:nvGraphicFramePr>
        <p:xfrm>
          <a:off x="181736" y="800427"/>
          <a:ext cx="8780527" cy="5257146"/>
        </p:xfrm>
        <a:graphic>
          <a:graphicData uri="http://schemas.openxmlformats.org/drawingml/2006/table">
            <a:tbl>
              <a:tblPr firstRow="1" bandRow="1">
                <a:tableStyleId>{5C22544A-7EE6-4342-B048-85BDC9FD1C3A}</a:tableStyleId>
              </a:tblPr>
              <a:tblGrid>
                <a:gridCol w="1021059">
                  <a:extLst>
                    <a:ext uri="{9D8B030D-6E8A-4147-A177-3AD203B41FA5}">
                      <a16:colId xmlns:a16="http://schemas.microsoft.com/office/drawing/2014/main" val="3193769878"/>
                    </a:ext>
                  </a:extLst>
                </a:gridCol>
                <a:gridCol w="1893431">
                  <a:extLst>
                    <a:ext uri="{9D8B030D-6E8A-4147-A177-3AD203B41FA5}">
                      <a16:colId xmlns:a16="http://schemas.microsoft.com/office/drawing/2014/main" val="1740737145"/>
                    </a:ext>
                  </a:extLst>
                </a:gridCol>
                <a:gridCol w="1789188">
                  <a:extLst>
                    <a:ext uri="{9D8B030D-6E8A-4147-A177-3AD203B41FA5}">
                      <a16:colId xmlns:a16="http://schemas.microsoft.com/office/drawing/2014/main" val="3556206802"/>
                    </a:ext>
                  </a:extLst>
                </a:gridCol>
                <a:gridCol w="2320744">
                  <a:extLst>
                    <a:ext uri="{9D8B030D-6E8A-4147-A177-3AD203B41FA5}">
                      <a16:colId xmlns:a16="http://schemas.microsoft.com/office/drawing/2014/main" val="460243328"/>
                    </a:ext>
                  </a:extLst>
                </a:gridCol>
                <a:gridCol w="1756105">
                  <a:extLst>
                    <a:ext uri="{9D8B030D-6E8A-4147-A177-3AD203B41FA5}">
                      <a16:colId xmlns:a16="http://schemas.microsoft.com/office/drawing/2014/main" val="81314983"/>
                    </a:ext>
                  </a:extLst>
                </a:gridCol>
              </a:tblGrid>
              <a:tr h="1369622">
                <a:tc>
                  <a:txBody>
                    <a:bodyPr/>
                    <a:lstStyle/>
                    <a:p>
                      <a:r>
                        <a:rPr lang="en-US" sz="1500" b="0" baseline="0" dirty="0"/>
                        <a:t>Status</a:t>
                      </a:r>
                    </a:p>
                  </a:txBody>
                  <a:tcPr>
                    <a:solidFill>
                      <a:srgbClr val="15284F"/>
                    </a:solidFill>
                  </a:tcPr>
                </a:tc>
                <a:tc>
                  <a:txBody>
                    <a:bodyPr/>
                    <a:lstStyle/>
                    <a:p>
                      <a:r>
                        <a:rPr lang="en-US" sz="1500" b="0" baseline="0" dirty="0"/>
                        <a:t>You Contribute only to 403(b) SRA</a:t>
                      </a:r>
                    </a:p>
                  </a:txBody>
                  <a:tcPr>
                    <a:solidFill>
                      <a:srgbClr val="15284F"/>
                    </a:solidFill>
                  </a:tcPr>
                </a:tc>
                <a:tc>
                  <a:txBody>
                    <a:bodyPr/>
                    <a:lstStyle/>
                    <a:p>
                      <a:r>
                        <a:rPr lang="en-US" sz="1500" b="0" baseline="0" dirty="0"/>
                        <a:t>You Contribute Only to 457(b)</a:t>
                      </a:r>
                    </a:p>
                  </a:txBody>
                  <a:tcPr>
                    <a:solidFill>
                      <a:srgbClr val="15284F"/>
                    </a:solidFill>
                  </a:tcPr>
                </a:tc>
                <a:tc>
                  <a:txBody>
                    <a:bodyPr/>
                    <a:lstStyle/>
                    <a:p>
                      <a:r>
                        <a:rPr lang="en-US" sz="1500" b="0" baseline="0" dirty="0"/>
                        <a:t>You Contribute to the 403(b) SRA and 457(b) But You Contribute Less Than $24,500 to One of Them</a:t>
                      </a:r>
                    </a:p>
                  </a:txBody>
                  <a:tcPr>
                    <a:solidFill>
                      <a:srgbClr val="15284F"/>
                    </a:solidFill>
                  </a:tcPr>
                </a:tc>
                <a:tc>
                  <a:txBody>
                    <a:bodyPr/>
                    <a:lstStyle/>
                    <a:p>
                      <a:r>
                        <a:rPr lang="en-US" sz="1500" b="0" baseline="0" dirty="0"/>
                        <a:t>You Contribute Over $24,500 to the 403(b) SRA and 457(b)</a:t>
                      </a:r>
                    </a:p>
                  </a:txBody>
                  <a:tcPr>
                    <a:solidFill>
                      <a:srgbClr val="15284F"/>
                    </a:solidFill>
                  </a:tcPr>
                </a:tc>
                <a:extLst>
                  <a:ext uri="{0D108BD9-81ED-4DB2-BD59-A6C34878D82A}">
                    <a16:rowId xmlns:a16="http://schemas.microsoft.com/office/drawing/2014/main" val="3295965780"/>
                  </a:ext>
                </a:extLst>
              </a:tr>
              <a:tr h="995977">
                <a:tc>
                  <a:txBody>
                    <a:bodyPr/>
                    <a:lstStyle/>
                    <a:p>
                      <a:r>
                        <a:rPr lang="en-US" sz="1400" baseline="0" dirty="0"/>
                        <a:t>Option</a:t>
                      </a:r>
                    </a:p>
                  </a:txBody>
                  <a:tcPr/>
                </a:tc>
                <a:tc>
                  <a:txBody>
                    <a:bodyPr/>
                    <a:lstStyle/>
                    <a:p>
                      <a:r>
                        <a:rPr lang="en-US" sz="1400" baseline="0" dirty="0"/>
                        <a:t>Consider adding the pre-tax 457(b)</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aseline="0" dirty="0"/>
                        <a:t>Consider adding the pre-tax 403(b) SRA</a:t>
                      </a:r>
                    </a:p>
                  </a:txBody>
                  <a:tcPr/>
                </a:tc>
                <a:tc>
                  <a:txBody>
                    <a:bodyPr/>
                    <a:lstStyle/>
                    <a:p>
                      <a:r>
                        <a:rPr lang="en-US" sz="1400" baseline="0" dirty="0"/>
                        <a:t>Consider increasing the pre-tax contribution to the plan you contribute less than $24,500 to</a:t>
                      </a:r>
                    </a:p>
                  </a:txBody>
                  <a:tcPr/>
                </a:tc>
                <a:tc>
                  <a:txBody>
                    <a:bodyPr/>
                    <a:lstStyle/>
                    <a:p>
                      <a:r>
                        <a:rPr lang="en-US" sz="1400" baseline="0" dirty="0"/>
                        <a:t>Consider adding the SECURE 2.0 Act Roth contributions</a:t>
                      </a:r>
                    </a:p>
                  </a:txBody>
                  <a:tcPr/>
                </a:tc>
                <a:extLst>
                  <a:ext uri="{0D108BD9-81ED-4DB2-BD59-A6C34878D82A}">
                    <a16:rowId xmlns:a16="http://schemas.microsoft.com/office/drawing/2014/main" val="4210296952"/>
                  </a:ext>
                </a:extLst>
              </a:tr>
              <a:tr h="1670672">
                <a:tc>
                  <a:txBody>
                    <a:bodyPr/>
                    <a:lstStyle/>
                    <a:p>
                      <a:r>
                        <a:rPr lang="en-US" sz="1400" baseline="0" dirty="0"/>
                        <a:t>Why</a:t>
                      </a:r>
                    </a:p>
                  </a:txBody>
                  <a:tcPr/>
                </a:tc>
                <a:tc>
                  <a:txBody>
                    <a:bodyPr/>
                    <a:lstStyle/>
                    <a:p>
                      <a:r>
                        <a:rPr lang="en-US" sz="1400" baseline="0" dirty="0"/>
                        <a:t>This redirects age 50 Roth catch-up contributions in the 403(b) SRA to the 457(b) as pre-tax</a:t>
                      </a:r>
                    </a:p>
                  </a:txBody>
                  <a:tcPr/>
                </a:tc>
                <a:tc>
                  <a:txBody>
                    <a:bodyPr/>
                    <a:lstStyle/>
                    <a:p>
                      <a:r>
                        <a:rPr lang="en-US" sz="1400" baseline="0" dirty="0"/>
                        <a:t>This redirects age 50 Roth catch-up contributions in the 457(b) to the 403(b) SRA as pre-tax</a:t>
                      </a:r>
                    </a:p>
                  </a:txBody>
                  <a:tcPr/>
                </a:tc>
                <a:tc>
                  <a:txBody>
                    <a:bodyPr/>
                    <a:lstStyle/>
                    <a:p>
                      <a:r>
                        <a:rPr lang="en-US" sz="1400" baseline="0" dirty="0"/>
                        <a:t>This redirects age 50 Roth catch-up contributions across the 457(b) and 403(b) SRA</a:t>
                      </a:r>
                    </a:p>
                  </a:txBody>
                  <a:tcPr/>
                </a:tc>
                <a:tc>
                  <a:txBody>
                    <a:bodyPr/>
                    <a:lstStyle/>
                    <a:p>
                      <a:r>
                        <a:rPr lang="en-US" sz="1400" baseline="0" dirty="0"/>
                        <a:t>Since you contribute more than $24,500 to both plans, there is no room left to make pre-tax contributions to either one</a:t>
                      </a:r>
                    </a:p>
                  </a:txBody>
                  <a:tcPr/>
                </a:tc>
                <a:extLst>
                  <a:ext uri="{0D108BD9-81ED-4DB2-BD59-A6C34878D82A}">
                    <a16:rowId xmlns:a16="http://schemas.microsoft.com/office/drawing/2014/main" val="3830170896"/>
                  </a:ext>
                </a:extLst>
              </a:tr>
              <a:tr h="1220875">
                <a:tc>
                  <a:txBody>
                    <a:bodyPr/>
                    <a:lstStyle/>
                    <a:p>
                      <a:r>
                        <a:rPr lang="en-US" sz="1400" baseline="0" dirty="0"/>
                        <a:t>Outcome</a:t>
                      </a:r>
                    </a:p>
                  </a:txBody>
                  <a:tcPr/>
                </a:tc>
                <a:tc>
                  <a:txBody>
                    <a:bodyPr/>
                    <a:lstStyle/>
                    <a:p>
                      <a:r>
                        <a:rPr lang="en-US" sz="1400" baseline="0" dirty="0"/>
                        <a:t>Allows you to make pre-tax contributions in the 457(b) and sidestep the Roth mandate</a:t>
                      </a:r>
                    </a:p>
                  </a:txBody>
                  <a:tcPr/>
                </a:tc>
                <a:tc>
                  <a:txBody>
                    <a:bodyPr/>
                    <a:lstStyle/>
                    <a:p>
                      <a:r>
                        <a:rPr lang="en-US" sz="1400" baseline="0" dirty="0"/>
                        <a:t>Allows you to make pre-tax contributions in the 403(b) SRA and sidestep the Roth mandate</a:t>
                      </a:r>
                    </a:p>
                  </a:txBody>
                  <a:tcPr/>
                </a:tc>
                <a:tc>
                  <a:txBody>
                    <a:bodyPr/>
                    <a:lstStyle/>
                    <a:p>
                      <a:r>
                        <a:rPr lang="en-US" sz="1400" baseline="0" dirty="0"/>
                        <a:t>Allows you to continue making pre-tax contributions and sidestep the Roth mandate</a:t>
                      </a:r>
                    </a:p>
                  </a:txBody>
                  <a:tcPr/>
                </a:tc>
                <a:tc>
                  <a:txBody>
                    <a:bodyPr/>
                    <a:lstStyle/>
                    <a:p>
                      <a:r>
                        <a:rPr lang="en-US" sz="1400" baseline="0" dirty="0"/>
                        <a:t>Allows you to continue making contributions but they must be Roth</a:t>
                      </a:r>
                    </a:p>
                  </a:txBody>
                  <a:tcPr/>
                </a:tc>
                <a:extLst>
                  <a:ext uri="{0D108BD9-81ED-4DB2-BD59-A6C34878D82A}">
                    <a16:rowId xmlns:a16="http://schemas.microsoft.com/office/drawing/2014/main" val="3611536764"/>
                  </a:ext>
                </a:extLst>
              </a:tr>
            </a:tbl>
          </a:graphicData>
        </a:graphic>
      </p:graphicFrame>
      <p:pic>
        <p:nvPicPr>
          <p:cNvPr id="11" name="Audio 10" descr="Icon of a gray speaker with three sound waves emanating from the right side, indicating audio.">
            <a:hlinkClick r:id="" action="ppaction://media"/>
            <a:extLst>
              <a:ext uri="{FF2B5EF4-FFF2-40B4-BE49-F238E27FC236}">
                <a16:creationId xmlns:a16="http://schemas.microsoft.com/office/drawing/2014/main" id="{A8E47C72-FF86-8DC2-1F1B-2B4586DFE582}"/>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105FD596-999A-654C-8884-3797BF9729A7}" label="" lang="en-us" r:embed="rId5"/>
                        </p173:trackLst>
                      </p173:tracksInfo>
                    </p:ext>
                  </p14:extLst>
                </p14:media>
              </p:ext>
            </p:extLst>
          </p:nvPr>
        </p:nvPicPr>
        <p:blipFill>
          <a:blip r:embed="rId6"/>
          <a:srcRect l="-203125" t="-203125" r="-203125" b="-203125"/>
          <a:stretch>
            <a:fillRect/>
          </a:stretch>
        </p:blipFill>
        <p:spPr>
          <a:xfrm>
            <a:off x="6945230" y="5050971"/>
            <a:ext cx="2116474" cy="1724733"/>
          </a:xfrm>
          <a:prstGeom prst="ellipse">
            <a:avLst/>
          </a:prstGeom>
        </p:spPr>
      </p:pic>
      <p:sp>
        <p:nvSpPr>
          <p:cNvPr id="2" name="Slide Number Placeholder 1">
            <a:extLst>
              <a:ext uri="{FF2B5EF4-FFF2-40B4-BE49-F238E27FC236}">
                <a16:creationId xmlns:a16="http://schemas.microsoft.com/office/drawing/2014/main" id="{32BD3769-FEC8-5F4A-0732-91AA344FC7C7}"/>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pPr>
            <a:fld id="{8F70A505-82C7-DF49-8AED-DCB7ED54510D}" type="slidenum">
              <a:rPr lang="en-US" smtClean="0"/>
              <a:pPr defTabSz="914400">
                <a:spcAft>
                  <a:spcPts val="600"/>
                </a:spcAft>
              </a:pPr>
              <a:t>32</a:t>
            </a:fld>
            <a:endParaRPr lang="en-US"/>
          </a:p>
        </p:txBody>
      </p:sp>
    </p:spTree>
    <p:extLst>
      <p:ext uri="{BB962C8B-B14F-4D97-AF65-F5344CB8AC3E}">
        <p14:creationId xmlns:p14="http://schemas.microsoft.com/office/powerpoint/2010/main" val="2424694428"/>
      </p:ext>
    </p:extLst>
  </p:cSld>
  <p:clrMapOvr>
    <a:masterClrMapping/>
  </p:clrMapOvr>
  <mc:AlternateContent xmlns:mc="http://schemas.openxmlformats.org/markup-compatibility/2006" xmlns:p14="http://schemas.microsoft.com/office/powerpoint/2010/main">
    <mc:Choice Requires="p14">
      <p:transition spd="slow" p14:dur="2000" advTm="28537"/>
    </mc:Choice>
    <mc:Fallback xmlns="">
      <p:transition spd="slow" advTm="28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91B7D-9DC3-80D2-5AE5-171FC5136983}"/>
              </a:ext>
            </a:extLst>
          </p:cNvPr>
          <p:cNvSpPr>
            <a:spLocks noGrp="1"/>
          </p:cNvSpPr>
          <p:nvPr>
            <p:ph type="title"/>
          </p:nvPr>
        </p:nvSpPr>
        <p:spPr/>
        <p:txBody>
          <a:bodyPr>
            <a:normAutofit/>
          </a:bodyPr>
          <a:lstStyle/>
          <a:p>
            <a:r>
              <a:rPr lang="en-US" sz="3200" b="1" dirty="0"/>
              <a:t>Option 1: Add Secure Act Roth Contributions</a:t>
            </a:r>
          </a:p>
        </p:txBody>
      </p:sp>
      <p:sp>
        <p:nvSpPr>
          <p:cNvPr id="3" name="Content Placeholder 2">
            <a:extLst>
              <a:ext uri="{FF2B5EF4-FFF2-40B4-BE49-F238E27FC236}">
                <a16:creationId xmlns:a16="http://schemas.microsoft.com/office/drawing/2014/main" id="{8C5C3236-1AAD-24EC-4BBA-CAFD60E4E84C}"/>
              </a:ext>
            </a:extLst>
          </p:cNvPr>
          <p:cNvSpPr>
            <a:spLocks noGrp="1"/>
          </p:cNvSpPr>
          <p:nvPr>
            <p:ph idx="1"/>
          </p:nvPr>
        </p:nvSpPr>
        <p:spPr/>
        <p:txBody>
          <a:bodyPr>
            <a:normAutofit/>
          </a:bodyPr>
          <a:lstStyle/>
          <a:p>
            <a:pPr marL="0" indent="0" algn="ctr">
              <a:lnSpc>
                <a:spcPct val="160000"/>
              </a:lnSpc>
              <a:spcBef>
                <a:spcPts val="0"/>
              </a:spcBef>
              <a:buNone/>
            </a:pPr>
            <a:r>
              <a:rPr lang="en-US" sz="3600" i="1" dirty="0"/>
              <a:t>Contribute more than $24,500 </a:t>
            </a:r>
          </a:p>
          <a:p>
            <a:pPr marL="0" indent="0" algn="ctr">
              <a:lnSpc>
                <a:spcPct val="200000"/>
              </a:lnSpc>
              <a:buNone/>
            </a:pPr>
            <a:r>
              <a:rPr lang="en-US" sz="3600" i="1" dirty="0"/>
              <a:t>to the 403(b) SRA and/or 457(b)</a:t>
            </a:r>
          </a:p>
          <a:p>
            <a:pPr marL="0" indent="0" algn="ctr">
              <a:lnSpc>
                <a:spcPct val="200000"/>
              </a:lnSpc>
              <a:buNone/>
            </a:pPr>
            <a:r>
              <a:rPr lang="en-US" sz="3600" i="1" dirty="0"/>
              <a:t>by adding the new </a:t>
            </a:r>
          </a:p>
          <a:p>
            <a:pPr marL="0" indent="0" algn="ctr">
              <a:lnSpc>
                <a:spcPct val="200000"/>
              </a:lnSpc>
              <a:buNone/>
            </a:pPr>
            <a:r>
              <a:rPr lang="en-US" sz="3600" i="1" dirty="0"/>
              <a:t>Secure Act Roth contributions</a:t>
            </a:r>
          </a:p>
        </p:txBody>
      </p:sp>
      <p:sp>
        <p:nvSpPr>
          <p:cNvPr id="4" name="Slide Number Placeholder 3">
            <a:extLst>
              <a:ext uri="{FF2B5EF4-FFF2-40B4-BE49-F238E27FC236}">
                <a16:creationId xmlns:a16="http://schemas.microsoft.com/office/drawing/2014/main" id="{93FD05ED-C782-0571-9EE9-2B1D05565706}"/>
              </a:ext>
            </a:extLst>
          </p:cNvPr>
          <p:cNvSpPr>
            <a:spLocks noGrp="1"/>
          </p:cNvSpPr>
          <p:nvPr>
            <p:ph type="sldNum" sz="quarter" idx="12"/>
          </p:nvPr>
        </p:nvSpPr>
        <p:spPr/>
        <p:txBody>
          <a:bodyPr/>
          <a:lstStyle/>
          <a:p>
            <a:fld id="{8F70A505-82C7-DF49-8AED-DCB7ED54510D}" type="slidenum">
              <a:rPr lang="en-US" smtClean="0"/>
              <a:t>33</a:t>
            </a:fld>
            <a:endParaRPr lang="en-US" dirty="0"/>
          </a:p>
        </p:txBody>
      </p:sp>
      <p:pic>
        <p:nvPicPr>
          <p:cNvPr id="25" name="Audio 24" descr="Icon of a gray speaker with three sound waves emanating from the right side, indicating audio.">
            <a:hlinkClick r:id="" action="ppaction://media"/>
            <a:extLst>
              <a:ext uri="{FF2B5EF4-FFF2-40B4-BE49-F238E27FC236}">
                <a16:creationId xmlns:a16="http://schemas.microsoft.com/office/drawing/2014/main" id="{C6BB287E-A16F-D12E-3C67-70818C603D64}"/>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41924EB7-2B17-274E-9F51-0C5F707F4024}"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263209207"/>
      </p:ext>
    </p:extLst>
  </p:cSld>
  <p:clrMapOvr>
    <a:masterClrMapping/>
  </p:clrMapOvr>
  <mc:AlternateContent xmlns:mc="http://schemas.openxmlformats.org/markup-compatibility/2006" xmlns:p14="http://schemas.microsoft.com/office/powerpoint/2010/main">
    <mc:Choice Requires="p14">
      <p:transition spd="slow" p14:dur="2000" advTm="27514"/>
    </mc:Choice>
    <mc:Fallback xmlns="">
      <p:transition spd="slow" advTm="27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B1997-F0CD-16CD-A93F-5FBFC07184A6}"/>
              </a:ext>
            </a:extLst>
          </p:cNvPr>
          <p:cNvSpPr>
            <a:spLocks noGrp="1"/>
          </p:cNvSpPr>
          <p:nvPr>
            <p:ph type="title"/>
          </p:nvPr>
        </p:nvSpPr>
        <p:spPr/>
        <p:txBody>
          <a:bodyPr>
            <a:normAutofit/>
          </a:bodyPr>
          <a:lstStyle/>
          <a:p>
            <a:pPr algn="l"/>
            <a:r>
              <a:rPr lang="en-US" sz="3200" dirty="0">
                <a:solidFill>
                  <a:schemeClr val="bg1"/>
                </a:solidFill>
              </a:rPr>
              <a:t>.</a:t>
            </a:r>
            <a:r>
              <a:rPr lang="en-US" sz="3200" b="1" dirty="0"/>
              <a:t> Available January 1, 2026</a:t>
            </a:r>
          </a:p>
        </p:txBody>
      </p:sp>
      <p:sp>
        <p:nvSpPr>
          <p:cNvPr id="3" name="Content Placeholder 2">
            <a:extLst>
              <a:ext uri="{FF2B5EF4-FFF2-40B4-BE49-F238E27FC236}">
                <a16:creationId xmlns:a16="http://schemas.microsoft.com/office/drawing/2014/main" id="{1C075677-C8BB-AC49-9BD4-8C7BC27760D5}"/>
              </a:ext>
            </a:extLst>
          </p:cNvPr>
          <p:cNvSpPr>
            <a:spLocks noGrp="1"/>
          </p:cNvSpPr>
          <p:nvPr>
            <p:ph idx="1"/>
          </p:nvPr>
        </p:nvSpPr>
        <p:spPr>
          <a:xfrm>
            <a:off x="457200" y="1154589"/>
            <a:ext cx="8229600" cy="4800441"/>
          </a:xfrm>
        </p:spPr>
        <p:txBody>
          <a:bodyPr>
            <a:normAutofit/>
          </a:bodyPr>
          <a:lstStyle/>
          <a:p>
            <a:pPr marL="0" indent="0" algn="ctr">
              <a:lnSpc>
                <a:spcPct val="200000"/>
              </a:lnSpc>
              <a:spcBef>
                <a:spcPts val="0"/>
              </a:spcBef>
              <a:buNone/>
            </a:pPr>
            <a:r>
              <a:rPr lang="en-US" dirty="0"/>
              <a:t>Secure Act Roth 403(b) SRA </a:t>
            </a:r>
          </a:p>
          <a:p>
            <a:pPr marL="0" indent="0" algn="ctr">
              <a:lnSpc>
                <a:spcPct val="150000"/>
              </a:lnSpc>
              <a:spcBef>
                <a:spcPts val="0"/>
              </a:spcBef>
              <a:buNone/>
            </a:pPr>
            <a:r>
              <a:rPr lang="en-US" dirty="0"/>
              <a:t>and</a:t>
            </a:r>
          </a:p>
          <a:p>
            <a:pPr marL="0" indent="0" algn="ctr">
              <a:lnSpc>
                <a:spcPct val="150000"/>
              </a:lnSpc>
              <a:spcBef>
                <a:spcPts val="0"/>
              </a:spcBef>
              <a:buNone/>
            </a:pPr>
            <a:r>
              <a:rPr lang="en-US" dirty="0"/>
              <a:t>Secure Act Roth 457(b)</a:t>
            </a:r>
          </a:p>
        </p:txBody>
      </p:sp>
      <p:sp>
        <p:nvSpPr>
          <p:cNvPr id="4" name="Slide Number Placeholder 3">
            <a:extLst>
              <a:ext uri="{FF2B5EF4-FFF2-40B4-BE49-F238E27FC236}">
                <a16:creationId xmlns:a16="http://schemas.microsoft.com/office/drawing/2014/main" id="{625F3569-CE17-FCB0-3667-66F16D9D24B2}"/>
              </a:ext>
            </a:extLst>
          </p:cNvPr>
          <p:cNvSpPr>
            <a:spLocks noGrp="1"/>
          </p:cNvSpPr>
          <p:nvPr>
            <p:ph type="sldNum" sz="quarter" idx="12"/>
          </p:nvPr>
        </p:nvSpPr>
        <p:spPr/>
        <p:txBody>
          <a:bodyPr/>
          <a:lstStyle/>
          <a:p>
            <a:fld id="{8F70A505-82C7-DF49-8AED-DCB7ED54510D}" type="slidenum">
              <a:rPr lang="en-US" smtClean="0"/>
              <a:t>34</a:t>
            </a:fld>
            <a:endParaRPr lang="en-US" dirty="0"/>
          </a:p>
        </p:txBody>
      </p:sp>
      <p:pic>
        <p:nvPicPr>
          <p:cNvPr id="12" name="Audio 11" descr="Icon of a gray speaker with three sound waves emanating from the right side, indicating audio.">
            <a:hlinkClick r:id="" action="ppaction://media"/>
            <a:extLst>
              <a:ext uri="{FF2B5EF4-FFF2-40B4-BE49-F238E27FC236}">
                <a16:creationId xmlns:a16="http://schemas.microsoft.com/office/drawing/2014/main" id="{D2DE0C3B-F638-F577-620E-1A9AEF913550}"/>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95C5E263-9EF6-F445-85C6-A53E01915807}"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965009922"/>
      </p:ext>
    </p:extLst>
  </p:cSld>
  <p:clrMapOvr>
    <a:masterClrMapping/>
  </p:clrMapOvr>
  <mc:AlternateContent xmlns:mc="http://schemas.openxmlformats.org/markup-compatibility/2006" xmlns:p14="http://schemas.microsoft.com/office/powerpoint/2010/main">
    <mc:Choice Requires="p14">
      <p:transition spd="slow" p14:dur="2000" advTm="23479"/>
    </mc:Choice>
    <mc:Fallback xmlns="">
      <p:transition spd="slow" advTm="23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23C58-E680-C7CE-244D-84FC143C1E4B}"/>
              </a:ext>
            </a:extLst>
          </p:cNvPr>
          <p:cNvSpPr>
            <a:spLocks noGrp="1"/>
          </p:cNvSpPr>
          <p:nvPr>
            <p:ph type="title"/>
          </p:nvPr>
        </p:nvSpPr>
        <p:spPr/>
        <p:txBody>
          <a:bodyPr>
            <a:normAutofit/>
          </a:bodyPr>
          <a:lstStyle/>
          <a:p>
            <a:r>
              <a:rPr lang="en-US" sz="2800" b="1" kern="100" dirty="0"/>
              <a:t>Roth Age 50 Catch-up Contribution</a:t>
            </a:r>
            <a:endParaRPr lang="en-US" sz="2800" b="1" dirty="0"/>
          </a:p>
        </p:txBody>
      </p:sp>
      <p:graphicFrame>
        <p:nvGraphicFramePr>
          <p:cNvPr id="5" name="Content Placeholder 4">
            <a:extLst>
              <a:ext uri="{FF2B5EF4-FFF2-40B4-BE49-F238E27FC236}">
                <a16:creationId xmlns:a16="http://schemas.microsoft.com/office/drawing/2014/main" id="{33FC9CC6-6C11-E326-D3B2-787725C47A1A}"/>
              </a:ext>
            </a:extLst>
          </p:cNvPr>
          <p:cNvGraphicFramePr>
            <a:graphicFrameLocks noGrp="1"/>
          </p:cNvGraphicFramePr>
          <p:nvPr>
            <p:ph idx="1"/>
            <p:extLst>
              <p:ext uri="{D42A27DB-BD31-4B8C-83A1-F6EECF244321}">
                <p14:modId xmlns:p14="http://schemas.microsoft.com/office/powerpoint/2010/main" val="3869459282"/>
              </p:ext>
            </p:extLst>
          </p:nvPr>
        </p:nvGraphicFramePr>
        <p:xfrm>
          <a:off x="457200" y="1451608"/>
          <a:ext cx="8229599" cy="3844754"/>
        </p:xfrm>
        <a:graphic>
          <a:graphicData uri="http://schemas.openxmlformats.org/drawingml/2006/table">
            <a:tbl>
              <a:tblPr firstRow="1" firstCol="1" bandRow="1">
                <a:tableStyleId>{5C22544A-7EE6-4342-B048-85BDC9FD1C3A}</a:tableStyleId>
              </a:tblPr>
              <a:tblGrid>
                <a:gridCol w="2447483">
                  <a:extLst>
                    <a:ext uri="{9D8B030D-6E8A-4147-A177-3AD203B41FA5}">
                      <a16:colId xmlns:a16="http://schemas.microsoft.com/office/drawing/2014/main" val="1114851078"/>
                    </a:ext>
                  </a:extLst>
                </a:gridCol>
                <a:gridCol w="1927372">
                  <a:extLst>
                    <a:ext uri="{9D8B030D-6E8A-4147-A177-3AD203B41FA5}">
                      <a16:colId xmlns:a16="http://schemas.microsoft.com/office/drawing/2014/main" val="494886083"/>
                    </a:ext>
                  </a:extLst>
                </a:gridCol>
                <a:gridCol w="1927372">
                  <a:extLst>
                    <a:ext uri="{9D8B030D-6E8A-4147-A177-3AD203B41FA5}">
                      <a16:colId xmlns:a16="http://schemas.microsoft.com/office/drawing/2014/main" val="2199993701"/>
                    </a:ext>
                  </a:extLst>
                </a:gridCol>
                <a:gridCol w="1927372">
                  <a:extLst>
                    <a:ext uri="{9D8B030D-6E8A-4147-A177-3AD203B41FA5}">
                      <a16:colId xmlns:a16="http://schemas.microsoft.com/office/drawing/2014/main" val="4122547763"/>
                    </a:ext>
                  </a:extLst>
                </a:gridCol>
              </a:tblGrid>
              <a:tr h="1062992">
                <a:tc>
                  <a:txBody>
                    <a:bodyPr/>
                    <a:lstStyle/>
                    <a:p>
                      <a:pPr marL="0" marR="0">
                        <a:lnSpc>
                          <a:spcPct val="100000"/>
                        </a:lnSpc>
                        <a:spcBef>
                          <a:spcPts val="0"/>
                        </a:spcBef>
                        <a:spcAft>
                          <a:spcPts val="0"/>
                        </a:spcAft>
                        <a:buNone/>
                      </a:pPr>
                      <a:r>
                        <a:rPr lang="en-US" sz="2400" b="1" kern="100" dirty="0">
                          <a:effectLst/>
                        </a:rPr>
                        <a:t>Contribution</a:t>
                      </a:r>
                      <a:endParaRPr lang="en-US" sz="3200" b="1"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400" b="1" kern="100" dirty="0">
                          <a:effectLst/>
                        </a:rPr>
                        <a:t>Annual </a:t>
                      </a:r>
                      <a:br>
                        <a:rPr lang="en-US" sz="2400" b="1" kern="100" dirty="0">
                          <a:effectLst/>
                        </a:rPr>
                      </a:br>
                      <a:r>
                        <a:rPr lang="en-US" sz="2400" b="1" kern="100" dirty="0">
                          <a:effectLst/>
                        </a:rPr>
                        <a:t>Maximum</a:t>
                      </a:r>
                      <a:endParaRPr lang="en-US" sz="3200" b="1"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400" b="1" kern="100" dirty="0">
                          <a:effectLst/>
                        </a:rPr>
                        <a:t>Monthly</a:t>
                      </a:r>
                      <a:br>
                        <a:rPr lang="en-US" sz="2400" b="1" kern="100" dirty="0">
                          <a:effectLst/>
                        </a:rPr>
                      </a:br>
                      <a:r>
                        <a:rPr lang="en-US" sz="2400" b="1" kern="100" dirty="0">
                          <a:effectLst/>
                        </a:rPr>
                        <a:t>Paycheck</a:t>
                      </a:r>
                      <a:endParaRPr lang="en-US" sz="3200" b="1"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400" b="1" kern="100" dirty="0">
                          <a:effectLst/>
                        </a:rPr>
                        <a:t>Bi-weekly</a:t>
                      </a:r>
                      <a:br>
                        <a:rPr lang="en-US" sz="2400" b="1" kern="100" dirty="0">
                          <a:effectLst/>
                        </a:rPr>
                      </a:br>
                      <a:r>
                        <a:rPr lang="en-US" sz="2400" b="1" kern="100" dirty="0">
                          <a:effectLst/>
                        </a:rPr>
                        <a:t>Paycheck</a:t>
                      </a:r>
                      <a:endParaRPr lang="en-US" sz="3200" b="1" kern="100" dirty="0">
                        <a:effectLst/>
                        <a:latin typeface="Arial" panose="020B0604020202020204" pitchFamily="34" charset="0"/>
                        <a:ea typeface="Aptos" panose="020B0004020202020204" pitchFamily="34" charset="0"/>
                      </a:endParaRPr>
                    </a:p>
                  </a:txBody>
                  <a:tcPr marL="68580" marR="68580" marT="0" marB="0"/>
                </a:tc>
                <a:extLst>
                  <a:ext uri="{0D108BD9-81ED-4DB2-BD59-A6C34878D82A}">
                    <a16:rowId xmlns:a16="http://schemas.microsoft.com/office/drawing/2014/main" val="386211467"/>
                  </a:ext>
                </a:extLst>
              </a:tr>
              <a:tr h="1390881">
                <a:tc>
                  <a:txBody>
                    <a:bodyPr/>
                    <a:lstStyle/>
                    <a:p>
                      <a:pPr marL="0" marR="0">
                        <a:lnSpc>
                          <a:spcPct val="100000"/>
                        </a:lnSpc>
                        <a:spcBef>
                          <a:spcPts val="0"/>
                        </a:spcBef>
                        <a:spcAft>
                          <a:spcPts val="0"/>
                        </a:spcAft>
                        <a:buNone/>
                      </a:pPr>
                      <a:r>
                        <a:rPr lang="en-US" sz="2400" kern="100" dirty="0">
                          <a:effectLst/>
                        </a:rPr>
                        <a:t>Secure Act Roth 403(b) SRA</a:t>
                      </a:r>
                      <a:endParaRPr lang="en-US" sz="3200"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800" kern="100" dirty="0">
                          <a:effectLst/>
                        </a:rPr>
                        <a:t>$8,000</a:t>
                      </a:r>
                      <a:endParaRPr lang="en-US" sz="3600"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800" kern="100" dirty="0">
                          <a:effectLst/>
                        </a:rPr>
                        <a:t>$667</a:t>
                      </a:r>
                      <a:endParaRPr lang="en-US" sz="3600"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800" kern="100" dirty="0">
                          <a:effectLst/>
                        </a:rPr>
                        <a:t>$308</a:t>
                      </a:r>
                      <a:endParaRPr lang="en-US" sz="3600" kern="100" dirty="0">
                        <a:effectLst/>
                        <a:latin typeface="Arial" panose="020B0604020202020204" pitchFamily="34" charset="0"/>
                        <a:ea typeface="Aptos" panose="020B0004020202020204" pitchFamily="34" charset="0"/>
                      </a:endParaRPr>
                    </a:p>
                  </a:txBody>
                  <a:tcPr marL="68580" marR="68580" marT="0" marB="0"/>
                </a:tc>
                <a:extLst>
                  <a:ext uri="{0D108BD9-81ED-4DB2-BD59-A6C34878D82A}">
                    <a16:rowId xmlns:a16="http://schemas.microsoft.com/office/drawing/2014/main" val="98662985"/>
                  </a:ext>
                </a:extLst>
              </a:tr>
              <a:tr h="1390881">
                <a:tc>
                  <a:txBody>
                    <a:bodyPr/>
                    <a:lstStyle/>
                    <a:p>
                      <a:pPr marL="0" marR="0">
                        <a:lnSpc>
                          <a:spcPct val="100000"/>
                        </a:lnSpc>
                        <a:spcBef>
                          <a:spcPts val="0"/>
                        </a:spcBef>
                        <a:spcAft>
                          <a:spcPts val="0"/>
                        </a:spcAft>
                        <a:buNone/>
                      </a:pPr>
                      <a:r>
                        <a:rPr lang="en-US" sz="2400" kern="100" dirty="0">
                          <a:effectLst/>
                        </a:rPr>
                        <a:t>Secure Act Roth 457(b)</a:t>
                      </a:r>
                      <a:endParaRPr lang="en-US" sz="3200"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800" kern="100" dirty="0">
                          <a:effectLst/>
                        </a:rPr>
                        <a:t>$8,000</a:t>
                      </a:r>
                      <a:endParaRPr lang="en-US" sz="3600"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800" kern="100" dirty="0">
                          <a:effectLst/>
                        </a:rPr>
                        <a:t>$667</a:t>
                      </a:r>
                      <a:endParaRPr lang="en-US" sz="3600"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800" kern="100" dirty="0">
                          <a:effectLst/>
                        </a:rPr>
                        <a:t>$308</a:t>
                      </a:r>
                      <a:endParaRPr lang="en-US" sz="3600" kern="100" dirty="0">
                        <a:effectLst/>
                        <a:latin typeface="Arial" panose="020B0604020202020204" pitchFamily="34" charset="0"/>
                        <a:ea typeface="Aptos" panose="020B0004020202020204" pitchFamily="34" charset="0"/>
                      </a:endParaRPr>
                    </a:p>
                  </a:txBody>
                  <a:tcPr marL="68580" marR="68580" marT="0" marB="0"/>
                </a:tc>
                <a:extLst>
                  <a:ext uri="{0D108BD9-81ED-4DB2-BD59-A6C34878D82A}">
                    <a16:rowId xmlns:a16="http://schemas.microsoft.com/office/drawing/2014/main" val="2120831942"/>
                  </a:ext>
                </a:extLst>
              </a:tr>
            </a:tbl>
          </a:graphicData>
        </a:graphic>
      </p:graphicFrame>
      <p:sp>
        <p:nvSpPr>
          <p:cNvPr id="6" name="Rectangle 1">
            <a:extLst>
              <a:ext uri="{FF2B5EF4-FFF2-40B4-BE49-F238E27FC236}">
                <a16:creationId xmlns:a16="http://schemas.microsoft.com/office/drawing/2014/main" id="{ECFDBAF6-4215-E3AD-9004-BA83F189CD45}"/>
              </a:ext>
              <a:ext uri="{C183D7F6-B498-43B3-948B-1728B52AA6E4}">
                <adec:decorative xmlns:adec="http://schemas.microsoft.com/office/drawing/2017/decorative" val="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Slide Number Placeholder 3">
            <a:extLst>
              <a:ext uri="{FF2B5EF4-FFF2-40B4-BE49-F238E27FC236}">
                <a16:creationId xmlns:a16="http://schemas.microsoft.com/office/drawing/2014/main" id="{B3E7BE85-4739-CD7F-0C9A-D6DD5617B181}"/>
              </a:ext>
            </a:extLst>
          </p:cNvPr>
          <p:cNvSpPr>
            <a:spLocks noGrp="1"/>
          </p:cNvSpPr>
          <p:nvPr>
            <p:ph type="sldNum" sz="quarter" idx="12"/>
          </p:nvPr>
        </p:nvSpPr>
        <p:spPr/>
        <p:txBody>
          <a:bodyPr/>
          <a:lstStyle/>
          <a:p>
            <a:fld id="{8F70A505-82C7-DF49-8AED-DCB7ED54510D}" type="slidenum">
              <a:rPr lang="en-US" smtClean="0"/>
              <a:t>35</a:t>
            </a:fld>
            <a:endParaRPr lang="en-US" dirty="0"/>
          </a:p>
        </p:txBody>
      </p:sp>
      <p:pic>
        <p:nvPicPr>
          <p:cNvPr id="10" name="Audio 9" descr="Icon of a gray speaker with three sound waves emanating from the right side, indicating audio.">
            <a:hlinkClick r:id="" action="ppaction://media"/>
            <a:extLst>
              <a:ext uri="{FF2B5EF4-FFF2-40B4-BE49-F238E27FC236}">
                <a16:creationId xmlns:a16="http://schemas.microsoft.com/office/drawing/2014/main" id="{DB42ABFD-CD3E-4516-C0A9-100ECC2788E0}"/>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42F6DBF7-0E58-5440-A6EE-6E810883D7B1}"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920029739"/>
      </p:ext>
    </p:extLst>
  </p:cSld>
  <p:clrMapOvr>
    <a:masterClrMapping/>
  </p:clrMapOvr>
  <mc:AlternateContent xmlns:mc="http://schemas.openxmlformats.org/markup-compatibility/2006" xmlns:p14="http://schemas.microsoft.com/office/powerpoint/2010/main">
    <mc:Choice Requires="p14">
      <p:transition spd="slow" p14:dur="2000" advTm="35702"/>
    </mc:Choice>
    <mc:Fallback xmlns="">
      <p:transition spd="slow" advTm="35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95DD3-6736-EDA1-753C-C60F76A32C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A61665-AA76-ACE9-9B43-F05B7ECE9AE2}"/>
              </a:ext>
            </a:extLst>
          </p:cNvPr>
          <p:cNvSpPr>
            <a:spLocks noGrp="1"/>
          </p:cNvSpPr>
          <p:nvPr>
            <p:ph type="title"/>
          </p:nvPr>
        </p:nvSpPr>
        <p:spPr/>
        <p:txBody>
          <a:bodyPr>
            <a:normAutofit/>
          </a:bodyPr>
          <a:lstStyle/>
          <a:p>
            <a:r>
              <a:rPr lang="en-US" sz="2800" b="1" kern="100" dirty="0"/>
              <a:t>Roth Age 60-63 Catch-up Contribution</a:t>
            </a:r>
            <a:endParaRPr lang="en-US" sz="2800" b="1" dirty="0"/>
          </a:p>
        </p:txBody>
      </p:sp>
      <p:graphicFrame>
        <p:nvGraphicFramePr>
          <p:cNvPr id="5" name="Content Placeholder 4">
            <a:extLst>
              <a:ext uri="{FF2B5EF4-FFF2-40B4-BE49-F238E27FC236}">
                <a16:creationId xmlns:a16="http://schemas.microsoft.com/office/drawing/2014/main" id="{0B898B90-92FE-20B5-B3E4-E40E5176E9C1}"/>
              </a:ext>
            </a:extLst>
          </p:cNvPr>
          <p:cNvGraphicFramePr>
            <a:graphicFrameLocks noGrp="1"/>
          </p:cNvGraphicFramePr>
          <p:nvPr>
            <p:ph idx="1"/>
            <p:extLst>
              <p:ext uri="{D42A27DB-BD31-4B8C-83A1-F6EECF244321}">
                <p14:modId xmlns:p14="http://schemas.microsoft.com/office/powerpoint/2010/main" val="3058467223"/>
              </p:ext>
            </p:extLst>
          </p:nvPr>
        </p:nvGraphicFramePr>
        <p:xfrm>
          <a:off x="457200" y="1451608"/>
          <a:ext cx="8229599" cy="3844754"/>
        </p:xfrm>
        <a:graphic>
          <a:graphicData uri="http://schemas.openxmlformats.org/drawingml/2006/table">
            <a:tbl>
              <a:tblPr firstRow="1" firstCol="1" bandRow="1">
                <a:tableStyleId>{5C22544A-7EE6-4342-B048-85BDC9FD1C3A}</a:tableStyleId>
              </a:tblPr>
              <a:tblGrid>
                <a:gridCol w="2447483">
                  <a:extLst>
                    <a:ext uri="{9D8B030D-6E8A-4147-A177-3AD203B41FA5}">
                      <a16:colId xmlns:a16="http://schemas.microsoft.com/office/drawing/2014/main" val="1114851078"/>
                    </a:ext>
                  </a:extLst>
                </a:gridCol>
                <a:gridCol w="1927372">
                  <a:extLst>
                    <a:ext uri="{9D8B030D-6E8A-4147-A177-3AD203B41FA5}">
                      <a16:colId xmlns:a16="http://schemas.microsoft.com/office/drawing/2014/main" val="494886083"/>
                    </a:ext>
                  </a:extLst>
                </a:gridCol>
                <a:gridCol w="1927372">
                  <a:extLst>
                    <a:ext uri="{9D8B030D-6E8A-4147-A177-3AD203B41FA5}">
                      <a16:colId xmlns:a16="http://schemas.microsoft.com/office/drawing/2014/main" val="2199993701"/>
                    </a:ext>
                  </a:extLst>
                </a:gridCol>
                <a:gridCol w="1927372">
                  <a:extLst>
                    <a:ext uri="{9D8B030D-6E8A-4147-A177-3AD203B41FA5}">
                      <a16:colId xmlns:a16="http://schemas.microsoft.com/office/drawing/2014/main" val="4122547763"/>
                    </a:ext>
                  </a:extLst>
                </a:gridCol>
              </a:tblGrid>
              <a:tr h="1062992">
                <a:tc>
                  <a:txBody>
                    <a:bodyPr/>
                    <a:lstStyle/>
                    <a:p>
                      <a:pPr marL="0" marR="0">
                        <a:lnSpc>
                          <a:spcPct val="100000"/>
                        </a:lnSpc>
                        <a:spcBef>
                          <a:spcPts val="0"/>
                        </a:spcBef>
                        <a:spcAft>
                          <a:spcPts val="0"/>
                        </a:spcAft>
                        <a:buNone/>
                      </a:pPr>
                      <a:r>
                        <a:rPr lang="en-US" sz="2400" b="1" kern="100" dirty="0">
                          <a:effectLst/>
                        </a:rPr>
                        <a:t>Contribution</a:t>
                      </a:r>
                      <a:endParaRPr lang="en-US" sz="3200" b="1"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400" b="1" kern="100" dirty="0">
                          <a:effectLst/>
                        </a:rPr>
                        <a:t>Annual </a:t>
                      </a:r>
                      <a:br>
                        <a:rPr lang="en-US" sz="2400" b="1" kern="100" dirty="0">
                          <a:effectLst/>
                        </a:rPr>
                      </a:br>
                      <a:r>
                        <a:rPr lang="en-US" sz="2400" b="1" kern="100" dirty="0">
                          <a:effectLst/>
                        </a:rPr>
                        <a:t>Maximum</a:t>
                      </a:r>
                      <a:endParaRPr lang="en-US" sz="3200" b="1"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400" b="1" kern="100" dirty="0">
                          <a:effectLst/>
                        </a:rPr>
                        <a:t>Monthly</a:t>
                      </a:r>
                      <a:br>
                        <a:rPr lang="en-US" sz="2400" b="1" kern="100" dirty="0">
                          <a:effectLst/>
                        </a:rPr>
                      </a:br>
                      <a:r>
                        <a:rPr lang="en-US" sz="2400" b="1" kern="100" dirty="0">
                          <a:effectLst/>
                        </a:rPr>
                        <a:t>Paycheck</a:t>
                      </a:r>
                      <a:endParaRPr lang="en-US" sz="3200" b="1"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400" b="1" kern="100" dirty="0">
                          <a:effectLst/>
                        </a:rPr>
                        <a:t>Bi-weekly</a:t>
                      </a:r>
                      <a:br>
                        <a:rPr lang="en-US" sz="2400" b="1" kern="100" dirty="0">
                          <a:effectLst/>
                        </a:rPr>
                      </a:br>
                      <a:r>
                        <a:rPr lang="en-US" sz="2400" b="1" kern="100" dirty="0">
                          <a:effectLst/>
                        </a:rPr>
                        <a:t>Paycheck</a:t>
                      </a:r>
                      <a:endParaRPr lang="en-US" sz="3200" b="1" kern="100" dirty="0">
                        <a:effectLst/>
                        <a:latin typeface="Arial" panose="020B0604020202020204" pitchFamily="34" charset="0"/>
                        <a:ea typeface="Aptos" panose="020B0004020202020204" pitchFamily="34" charset="0"/>
                      </a:endParaRPr>
                    </a:p>
                  </a:txBody>
                  <a:tcPr marL="68580" marR="68580" marT="0" marB="0"/>
                </a:tc>
                <a:extLst>
                  <a:ext uri="{0D108BD9-81ED-4DB2-BD59-A6C34878D82A}">
                    <a16:rowId xmlns:a16="http://schemas.microsoft.com/office/drawing/2014/main" val="386211467"/>
                  </a:ext>
                </a:extLst>
              </a:tr>
              <a:tr h="1390881">
                <a:tc>
                  <a:txBody>
                    <a:bodyPr/>
                    <a:lstStyle/>
                    <a:p>
                      <a:pPr marL="0" marR="0">
                        <a:lnSpc>
                          <a:spcPct val="100000"/>
                        </a:lnSpc>
                        <a:spcBef>
                          <a:spcPts val="0"/>
                        </a:spcBef>
                        <a:spcAft>
                          <a:spcPts val="0"/>
                        </a:spcAft>
                        <a:buNone/>
                      </a:pPr>
                      <a:r>
                        <a:rPr lang="en-US" sz="2400" kern="100" dirty="0">
                          <a:effectLst/>
                        </a:rPr>
                        <a:t>Secure Act Roth 403(b) SRA</a:t>
                      </a:r>
                      <a:endParaRPr lang="en-US" sz="3200"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800" kern="100" dirty="0">
                          <a:effectLst/>
                        </a:rPr>
                        <a:t>$11,250</a:t>
                      </a:r>
                      <a:endParaRPr lang="en-US" sz="3600"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800" kern="100" dirty="0">
                          <a:effectLst/>
                        </a:rPr>
                        <a:t>$938</a:t>
                      </a:r>
                      <a:endParaRPr lang="en-US" sz="3600"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800" kern="100" dirty="0">
                          <a:effectLst/>
                        </a:rPr>
                        <a:t>$433</a:t>
                      </a:r>
                      <a:endParaRPr lang="en-US" sz="3600" kern="100" dirty="0">
                        <a:effectLst/>
                        <a:latin typeface="Arial" panose="020B0604020202020204" pitchFamily="34" charset="0"/>
                        <a:ea typeface="Aptos" panose="020B0004020202020204" pitchFamily="34" charset="0"/>
                      </a:endParaRPr>
                    </a:p>
                  </a:txBody>
                  <a:tcPr marL="68580" marR="68580" marT="0" marB="0"/>
                </a:tc>
                <a:extLst>
                  <a:ext uri="{0D108BD9-81ED-4DB2-BD59-A6C34878D82A}">
                    <a16:rowId xmlns:a16="http://schemas.microsoft.com/office/drawing/2014/main" val="98662985"/>
                  </a:ext>
                </a:extLst>
              </a:tr>
              <a:tr h="1390881">
                <a:tc>
                  <a:txBody>
                    <a:bodyPr/>
                    <a:lstStyle/>
                    <a:p>
                      <a:pPr marL="0" marR="0">
                        <a:lnSpc>
                          <a:spcPct val="100000"/>
                        </a:lnSpc>
                        <a:spcBef>
                          <a:spcPts val="0"/>
                        </a:spcBef>
                        <a:spcAft>
                          <a:spcPts val="0"/>
                        </a:spcAft>
                        <a:buNone/>
                      </a:pPr>
                      <a:r>
                        <a:rPr lang="en-US" sz="2400" kern="100" dirty="0">
                          <a:effectLst/>
                        </a:rPr>
                        <a:t>Secure Act Roth 457(b)</a:t>
                      </a:r>
                      <a:endParaRPr lang="en-US" sz="3200"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800" kern="100" dirty="0">
                          <a:effectLst/>
                        </a:rPr>
                        <a:t>$11,250</a:t>
                      </a:r>
                      <a:endParaRPr lang="en-US" sz="3600"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800" kern="100" dirty="0">
                          <a:effectLst/>
                        </a:rPr>
                        <a:t>$938</a:t>
                      </a:r>
                      <a:endParaRPr lang="en-US" sz="3600"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800" kern="100" dirty="0">
                          <a:effectLst/>
                        </a:rPr>
                        <a:t>$433</a:t>
                      </a:r>
                      <a:endParaRPr lang="en-US" sz="3600" kern="100" dirty="0">
                        <a:effectLst/>
                        <a:latin typeface="Arial" panose="020B0604020202020204" pitchFamily="34" charset="0"/>
                        <a:ea typeface="Aptos" panose="020B0004020202020204" pitchFamily="34" charset="0"/>
                      </a:endParaRPr>
                    </a:p>
                  </a:txBody>
                  <a:tcPr marL="68580" marR="68580" marT="0" marB="0"/>
                </a:tc>
                <a:extLst>
                  <a:ext uri="{0D108BD9-81ED-4DB2-BD59-A6C34878D82A}">
                    <a16:rowId xmlns:a16="http://schemas.microsoft.com/office/drawing/2014/main" val="2120831942"/>
                  </a:ext>
                </a:extLst>
              </a:tr>
            </a:tbl>
          </a:graphicData>
        </a:graphic>
      </p:graphicFrame>
      <p:sp>
        <p:nvSpPr>
          <p:cNvPr id="6" name="Rectangle 1">
            <a:extLst>
              <a:ext uri="{FF2B5EF4-FFF2-40B4-BE49-F238E27FC236}">
                <a16:creationId xmlns:a16="http://schemas.microsoft.com/office/drawing/2014/main" id="{3B89DAA3-63F8-344C-ADDE-31C3B0596CAE}"/>
              </a:ext>
              <a:ext uri="{C183D7F6-B498-43B3-948B-1728B52AA6E4}">
                <adec:decorative xmlns:adec="http://schemas.microsoft.com/office/drawing/2017/decorative" val="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Slide Number Placeholder 3">
            <a:extLst>
              <a:ext uri="{FF2B5EF4-FFF2-40B4-BE49-F238E27FC236}">
                <a16:creationId xmlns:a16="http://schemas.microsoft.com/office/drawing/2014/main" id="{92DA304B-FC40-D62E-B77E-BE078ED18DDF}"/>
              </a:ext>
            </a:extLst>
          </p:cNvPr>
          <p:cNvSpPr>
            <a:spLocks noGrp="1"/>
          </p:cNvSpPr>
          <p:nvPr>
            <p:ph type="sldNum" sz="quarter" idx="12"/>
          </p:nvPr>
        </p:nvSpPr>
        <p:spPr/>
        <p:txBody>
          <a:bodyPr/>
          <a:lstStyle/>
          <a:p>
            <a:fld id="{8F70A505-82C7-DF49-8AED-DCB7ED54510D}" type="slidenum">
              <a:rPr lang="en-US" smtClean="0"/>
              <a:t>36</a:t>
            </a:fld>
            <a:endParaRPr lang="en-US" dirty="0"/>
          </a:p>
        </p:txBody>
      </p:sp>
      <p:pic>
        <p:nvPicPr>
          <p:cNvPr id="8" name="Audio 7" descr="Icon of a gray speaker with three sound waves emanating from the right side, indicating audio.">
            <a:hlinkClick r:id="" action="ppaction://media"/>
            <a:extLst>
              <a:ext uri="{FF2B5EF4-FFF2-40B4-BE49-F238E27FC236}">
                <a16:creationId xmlns:a16="http://schemas.microsoft.com/office/drawing/2014/main" id="{8B019C9B-F780-1135-5483-3C6D33A600BA}"/>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899D24EB-E1D0-0343-990C-D5671EE00045}"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043391372"/>
      </p:ext>
    </p:extLst>
  </p:cSld>
  <p:clrMapOvr>
    <a:masterClrMapping/>
  </p:clrMapOvr>
  <mc:AlternateContent xmlns:mc="http://schemas.openxmlformats.org/markup-compatibility/2006" xmlns:p14="http://schemas.microsoft.com/office/powerpoint/2010/main">
    <mc:Choice Requires="p14">
      <p:transition spd="slow" p14:dur="2000" advTm="18599"/>
    </mc:Choice>
    <mc:Fallback xmlns="">
      <p:transition spd="slow" advTm="18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A6355-622C-74C0-6201-0BDED5564877}"/>
              </a:ext>
            </a:extLst>
          </p:cNvPr>
          <p:cNvSpPr>
            <a:spLocks noGrp="1"/>
          </p:cNvSpPr>
          <p:nvPr>
            <p:ph type="title"/>
          </p:nvPr>
        </p:nvSpPr>
        <p:spPr/>
        <p:txBody>
          <a:bodyPr/>
          <a:lstStyle/>
          <a:p>
            <a:pPr algn="l"/>
            <a:r>
              <a:rPr lang="en-US" dirty="0">
                <a:solidFill>
                  <a:schemeClr val="bg1"/>
                </a:solidFill>
              </a:rPr>
              <a:t>.</a:t>
            </a:r>
            <a:r>
              <a:rPr lang="en-US" dirty="0"/>
              <a:t> Secure Act Roth Contributions Accounts</a:t>
            </a:r>
          </a:p>
        </p:txBody>
      </p:sp>
      <p:sp>
        <p:nvSpPr>
          <p:cNvPr id="3" name="Content Placeholder 2">
            <a:extLst>
              <a:ext uri="{FF2B5EF4-FFF2-40B4-BE49-F238E27FC236}">
                <a16:creationId xmlns:a16="http://schemas.microsoft.com/office/drawing/2014/main" id="{CFA9A353-B501-1E3E-4C0C-D876650A80CE}"/>
              </a:ext>
            </a:extLst>
          </p:cNvPr>
          <p:cNvSpPr>
            <a:spLocks noGrp="1"/>
          </p:cNvSpPr>
          <p:nvPr>
            <p:ph idx="1"/>
          </p:nvPr>
        </p:nvSpPr>
        <p:spPr/>
        <p:txBody>
          <a:bodyPr/>
          <a:lstStyle/>
          <a:p>
            <a:pPr marL="0" indent="0" algn="ctr">
              <a:lnSpc>
                <a:spcPct val="200000"/>
              </a:lnSpc>
              <a:spcBef>
                <a:spcPts val="0"/>
              </a:spcBef>
              <a:buNone/>
            </a:pPr>
            <a:r>
              <a:rPr lang="en-US" dirty="0"/>
              <a:t>The Secure Act Roth contributions </a:t>
            </a:r>
          </a:p>
          <a:p>
            <a:pPr marL="0" indent="0" algn="ctr">
              <a:lnSpc>
                <a:spcPct val="200000"/>
              </a:lnSpc>
              <a:spcBef>
                <a:spcPts val="0"/>
              </a:spcBef>
              <a:buNone/>
            </a:pPr>
            <a:r>
              <a:rPr lang="en-US" dirty="0"/>
              <a:t>do not open a new 403(b) SRA or 457(b)</a:t>
            </a:r>
          </a:p>
          <a:p>
            <a:pPr marL="0" indent="0" algn="ctr">
              <a:lnSpc>
                <a:spcPct val="200000"/>
              </a:lnSpc>
              <a:spcBef>
                <a:spcPts val="0"/>
              </a:spcBef>
              <a:buNone/>
            </a:pPr>
            <a:r>
              <a:rPr lang="en-US" dirty="0"/>
              <a:t>account at TIAA or Fidelity </a:t>
            </a:r>
          </a:p>
        </p:txBody>
      </p:sp>
      <p:sp>
        <p:nvSpPr>
          <p:cNvPr id="4" name="Slide Number Placeholder 3">
            <a:extLst>
              <a:ext uri="{FF2B5EF4-FFF2-40B4-BE49-F238E27FC236}">
                <a16:creationId xmlns:a16="http://schemas.microsoft.com/office/drawing/2014/main" id="{5B95D389-4277-B5C3-85D3-952620299D05}"/>
              </a:ext>
            </a:extLst>
          </p:cNvPr>
          <p:cNvSpPr>
            <a:spLocks noGrp="1"/>
          </p:cNvSpPr>
          <p:nvPr>
            <p:ph type="sldNum" sz="quarter" idx="12"/>
          </p:nvPr>
        </p:nvSpPr>
        <p:spPr/>
        <p:txBody>
          <a:bodyPr/>
          <a:lstStyle/>
          <a:p>
            <a:fld id="{8F70A505-82C7-DF49-8AED-DCB7ED54510D}" type="slidenum">
              <a:rPr lang="en-US" smtClean="0"/>
              <a:t>37</a:t>
            </a:fld>
            <a:endParaRPr lang="en-US" dirty="0"/>
          </a:p>
        </p:txBody>
      </p:sp>
      <p:pic>
        <p:nvPicPr>
          <p:cNvPr id="26" name="Audio 25" descr="Icon of a gray speaker with three sound waves emanating from the right side, indicating audio.">
            <a:hlinkClick r:id="" action="ppaction://media"/>
            <a:extLst>
              <a:ext uri="{FF2B5EF4-FFF2-40B4-BE49-F238E27FC236}">
                <a16:creationId xmlns:a16="http://schemas.microsoft.com/office/drawing/2014/main" id="{FFE129CC-84DA-01E6-0E0E-9AF861E6AE1B}"/>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567A7BB1-A121-2F4C-A403-6C6C2B0CF239}"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482701300"/>
      </p:ext>
    </p:extLst>
  </p:cSld>
  <p:clrMapOvr>
    <a:masterClrMapping/>
  </p:clrMapOvr>
  <mc:AlternateContent xmlns:mc="http://schemas.openxmlformats.org/markup-compatibility/2006" xmlns:p14="http://schemas.microsoft.com/office/powerpoint/2010/main">
    <mc:Choice Requires="p14">
      <p:transition spd="slow" p14:dur="2000" advTm="12572"/>
    </mc:Choice>
    <mc:Fallback xmlns="">
      <p:transition spd="slow" advTm="12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821A0-9EF9-F74A-CA4D-E3510A6EE2E0}"/>
              </a:ext>
            </a:extLst>
          </p:cNvPr>
          <p:cNvSpPr>
            <a:spLocks noGrp="1"/>
          </p:cNvSpPr>
          <p:nvPr>
            <p:ph type="title"/>
          </p:nvPr>
        </p:nvSpPr>
        <p:spPr/>
        <p:txBody>
          <a:bodyPr/>
          <a:lstStyle/>
          <a:p>
            <a:pPr algn="l"/>
            <a:r>
              <a:rPr lang="en-US" dirty="0">
                <a:solidFill>
                  <a:schemeClr val="bg1"/>
                </a:solidFill>
              </a:rPr>
              <a:t>.</a:t>
            </a:r>
            <a:r>
              <a:rPr lang="en-US" dirty="0"/>
              <a:t> Roth Contribution in Existing Accounts</a:t>
            </a:r>
          </a:p>
        </p:txBody>
      </p:sp>
      <p:sp>
        <p:nvSpPr>
          <p:cNvPr id="3" name="Content Placeholder 2">
            <a:extLst>
              <a:ext uri="{FF2B5EF4-FFF2-40B4-BE49-F238E27FC236}">
                <a16:creationId xmlns:a16="http://schemas.microsoft.com/office/drawing/2014/main" id="{037DA131-CDA3-18CB-28B5-F2EBE2622C1F}"/>
              </a:ext>
            </a:extLst>
          </p:cNvPr>
          <p:cNvSpPr>
            <a:spLocks noGrp="1"/>
          </p:cNvSpPr>
          <p:nvPr>
            <p:ph idx="1"/>
          </p:nvPr>
        </p:nvSpPr>
        <p:spPr/>
        <p:txBody>
          <a:bodyPr/>
          <a:lstStyle/>
          <a:p>
            <a:pPr marL="0" indent="0" algn="ctr">
              <a:lnSpc>
                <a:spcPct val="200000"/>
              </a:lnSpc>
              <a:spcBef>
                <a:spcPts val="600"/>
              </a:spcBef>
              <a:buNone/>
            </a:pPr>
            <a:r>
              <a:rPr lang="en-US" dirty="0"/>
              <a:t>They just take the Roth contribution </a:t>
            </a:r>
          </a:p>
          <a:p>
            <a:pPr marL="0" indent="0" algn="ctr">
              <a:lnSpc>
                <a:spcPct val="200000"/>
              </a:lnSpc>
              <a:spcBef>
                <a:spcPts val="600"/>
              </a:spcBef>
              <a:buNone/>
            </a:pPr>
            <a:r>
              <a:rPr lang="en-US" dirty="0"/>
              <a:t>and add it into your existing </a:t>
            </a:r>
          </a:p>
          <a:p>
            <a:pPr marL="0" indent="0" algn="ctr">
              <a:lnSpc>
                <a:spcPct val="200000"/>
              </a:lnSpc>
              <a:spcBef>
                <a:spcPts val="600"/>
              </a:spcBef>
              <a:buNone/>
            </a:pPr>
            <a:r>
              <a:rPr lang="en-US" dirty="0"/>
              <a:t>403(b) SRA and/or 457(b) account</a:t>
            </a:r>
          </a:p>
        </p:txBody>
      </p:sp>
      <p:sp>
        <p:nvSpPr>
          <p:cNvPr id="4" name="Slide Number Placeholder 3">
            <a:extLst>
              <a:ext uri="{FF2B5EF4-FFF2-40B4-BE49-F238E27FC236}">
                <a16:creationId xmlns:a16="http://schemas.microsoft.com/office/drawing/2014/main" id="{8AD48481-8C86-9BBF-79F8-0F414AF04EBD}"/>
              </a:ext>
            </a:extLst>
          </p:cNvPr>
          <p:cNvSpPr>
            <a:spLocks noGrp="1"/>
          </p:cNvSpPr>
          <p:nvPr>
            <p:ph type="sldNum" sz="quarter" idx="12"/>
          </p:nvPr>
        </p:nvSpPr>
        <p:spPr/>
        <p:txBody>
          <a:bodyPr/>
          <a:lstStyle/>
          <a:p>
            <a:fld id="{8F70A505-82C7-DF49-8AED-DCB7ED54510D}" type="slidenum">
              <a:rPr lang="en-US" smtClean="0"/>
              <a:t>38</a:t>
            </a:fld>
            <a:endParaRPr lang="en-US" dirty="0"/>
          </a:p>
        </p:txBody>
      </p:sp>
      <p:pic>
        <p:nvPicPr>
          <p:cNvPr id="47" name="Audio 46" descr="Icon of a gray speaker with three sound waves emanating from the right side, indicating audio.">
            <a:hlinkClick r:id="" action="ppaction://media"/>
            <a:extLst>
              <a:ext uri="{FF2B5EF4-FFF2-40B4-BE49-F238E27FC236}">
                <a16:creationId xmlns:a16="http://schemas.microsoft.com/office/drawing/2014/main" id="{C8966CFD-9300-1D05-A3D9-F2FA606714CA}"/>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182FE89B-8EAB-1C49-95C9-6F131D63B47A}"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30139845"/>
      </p:ext>
    </p:extLst>
  </p:cSld>
  <p:clrMapOvr>
    <a:masterClrMapping/>
  </p:clrMapOvr>
  <mc:AlternateContent xmlns:mc="http://schemas.openxmlformats.org/markup-compatibility/2006" xmlns:p14="http://schemas.microsoft.com/office/powerpoint/2010/main">
    <mc:Choice Requires="p14">
      <p:transition spd="slow" p14:dur="2000" advTm="20793"/>
    </mc:Choice>
    <mc:Fallback xmlns="">
      <p:transition spd="slow" advTm="20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234B7EB-B0BE-52F5-6AC6-67CC02D2BC40}"/>
              </a:ext>
            </a:extLst>
          </p:cNvPr>
          <p:cNvSpPr>
            <a:spLocks noGrp="1"/>
          </p:cNvSpPr>
          <p:nvPr>
            <p:ph type="title"/>
          </p:nvPr>
        </p:nvSpPr>
        <p:spPr>
          <a:xfrm>
            <a:off x="457200" y="274638"/>
            <a:ext cx="8229600" cy="715962"/>
          </a:xfrm>
        </p:spPr>
        <p:txBody>
          <a:bodyPr anchor="ctr">
            <a:normAutofit/>
          </a:bodyPr>
          <a:lstStyle/>
          <a:p>
            <a:r>
              <a:rPr lang="en-US" sz="2800" b="1" dirty="0"/>
              <a:t>If You Add the Secure Act Roth Contributions</a:t>
            </a:r>
          </a:p>
        </p:txBody>
      </p:sp>
      <p:pic>
        <p:nvPicPr>
          <p:cNvPr id="6" name="Content Placeholder 5" descr="Diagrams of 403(b) SRA and 457(b) plus Secure Act Roth for each plan type. ">
            <a:extLst>
              <a:ext uri="{FF2B5EF4-FFF2-40B4-BE49-F238E27FC236}">
                <a16:creationId xmlns:a16="http://schemas.microsoft.com/office/drawing/2014/main" id="{9D0FE7A9-8AF4-4468-4AA8-E0EB0B0D74A2}"/>
              </a:ext>
            </a:extLst>
          </p:cNvPr>
          <p:cNvPicPr>
            <a:picLocks noGrp="1" noChangeAspect="1"/>
          </p:cNvPicPr>
          <p:nvPr>
            <p:ph idx="1"/>
          </p:nvPr>
        </p:nvPicPr>
        <p:blipFill>
          <a:blip r:embed="rId5"/>
          <a:stretch>
            <a:fillRect/>
          </a:stretch>
        </p:blipFill>
        <p:spPr>
          <a:xfrm>
            <a:off x="457200" y="1361313"/>
            <a:ext cx="8229600" cy="4135374"/>
          </a:xfrm>
          <a:prstGeom prst="rect">
            <a:avLst/>
          </a:prstGeom>
          <a:noFill/>
        </p:spPr>
      </p:pic>
      <p:sp>
        <p:nvSpPr>
          <p:cNvPr id="4" name="Slide Number Placeholder 3">
            <a:extLst>
              <a:ext uri="{FF2B5EF4-FFF2-40B4-BE49-F238E27FC236}">
                <a16:creationId xmlns:a16="http://schemas.microsoft.com/office/drawing/2014/main" id="{A8B7695C-86DE-8846-4B9A-CDA2B8349604}"/>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8F70A505-82C7-DF49-8AED-DCB7ED54510D}" type="slidenum">
              <a:rPr lang="en-US" smtClean="0"/>
              <a:pPr>
                <a:spcAft>
                  <a:spcPts val="600"/>
                </a:spcAft>
              </a:pPr>
              <a:t>39</a:t>
            </a:fld>
            <a:endParaRPr lang="en-US"/>
          </a:p>
        </p:txBody>
      </p:sp>
      <p:pic>
        <p:nvPicPr>
          <p:cNvPr id="62" name="Audio 61" descr="Icon of a gray speaker with three sound waves emanating from the right side, indicating audio.">
            <a:hlinkClick r:id="" action="ppaction://media"/>
            <a:extLst>
              <a:ext uri="{FF2B5EF4-FFF2-40B4-BE49-F238E27FC236}">
                <a16:creationId xmlns:a16="http://schemas.microsoft.com/office/drawing/2014/main" id="{6A418443-5B6E-ADCA-3132-2EA4EBBF8BCC}"/>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C9BA039C-6AD2-AD44-895B-209DA740BDC1}" label="" lang="en-us" r:embed="rId6"/>
                        </p173:trackLst>
                      </p173:tracksInfo>
                    </p:ext>
                  </p14:extLst>
                </p14:media>
              </p:ext>
            </p:extLst>
          </p:nvPr>
        </p:nvPicPr>
        <p:blipFill>
          <a:blip r:embed="rId7"/>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654609366"/>
      </p:ext>
    </p:extLst>
  </p:cSld>
  <p:clrMapOvr>
    <a:masterClrMapping/>
  </p:clrMapOvr>
  <mc:AlternateContent xmlns:mc="http://schemas.openxmlformats.org/markup-compatibility/2006" xmlns:p14="http://schemas.microsoft.com/office/powerpoint/2010/main">
    <mc:Choice Requires="p14">
      <p:transition spd="slow" p14:dur="2000" advTm="62782"/>
    </mc:Choice>
    <mc:Fallback xmlns="">
      <p:transition spd="slow" advTm="62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BBEE3-8483-4F90-8744-9D4EED226507}"/>
              </a:ext>
            </a:extLst>
          </p:cNvPr>
          <p:cNvSpPr>
            <a:spLocks noGrp="1"/>
          </p:cNvSpPr>
          <p:nvPr>
            <p:ph type="title"/>
          </p:nvPr>
        </p:nvSpPr>
        <p:spPr/>
        <p:txBody>
          <a:bodyPr/>
          <a:lstStyle/>
          <a:p>
            <a:pPr algn="l"/>
            <a:r>
              <a:rPr lang="en-US" dirty="0"/>
              <a:t>UHR Benefits Office</a:t>
            </a:r>
          </a:p>
        </p:txBody>
      </p:sp>
      <p:sp>
        <p:nvSpPr>
          <p:cNvPr id="3" name="Content Placeholder 2">
            <a:extLst>
              <a:ext uri="{FF2B5EF4-FFF2-40B4-BE49-F238E27FC236}">
                <a16:creationId xmlns:a16="http://schemas.microsoft.com/office/drawing/2014/main" id="{BCD884BA-0705-F62D-E65E-04B1F73129B5}"/>
              </a:ext>
            </a:extLst>
          </p:cNvPr>
          <p:cNvSpPr>
            <a:spLocks noGrp="1"/>
          </p:cNvSpPr>
          <p:nvPr>
            <p:ph idx="1"/>
          </p:nvPr>
        </p:nvSpPr>
        <p:spPr/>
        <p:txBody>
          <a:bodyPr>
            <a:normAutofit/>
          </a:bodyPr>
          <a:lstStyle/>
          <a:p>
            <a:pPr marL="0" indent="0">
              <a:buNone/>
            </a:pPr>
            <a:r>
              <a:rPr lang="en-US" sz="2800" dirty="0"/>
              <a:t>Check the UHR Benefits Office website for updates and new content.</a:t>
            </a:r>
          </a:p>
          <a:p>
            <a:pPr marL="0" indent="0">
              <a:buNone/>
            </a:pPr>
            <a:endParaRPr lang="en-US" sz="2800" dirty="0"/>
          </a:p>
          <a:p>
            <a:pPr marL="0" indent="0">
              <a:buNone/>
            </a:pPr>
            <a:r>
              <a:rPr lang="en-US" sz="2800" dirty="0"/>
              <a:t>The Benefits Office will send email updates as January draws closer and you need to take action.</a:t>
            </a:r>
          </a:p>
        </p:txBody>
      </p:sp>
      <p:sp>
        <p:nvSpPr>
          <p:cNvPr id="4" name="Slide Number Placeholder 3">
            <a:extLst>
              <a:ext uri="{FF2B5EF4-FFF2-40B4-BE49-F238E27FC236}">
                <a16:creationId xmlns:a16="http://schemas.microsoft.com/office/drawing/2014/main" id="{BE1E3B31-FB27-BC4C-65C0-12D8BDA2E988}"/>
              </a:ext>
            </a:extLst>
          </p:cNvPr>
          <p:cNvSpPr>
            <a:spLocks noGrp="1"/>
          </p:cNvSpPr>
          <p:nvPr>
            <p:ph type="sldNum" sz="quarter" idx="12"/>
          </p:nvPr>
        </p:nvSpPr>
        <p:spPr/>
        <p:txBody>
          <a:bodyPr/>
          <a:lstStyle/>
          <a:p>
            <a:fld id="{8F70A505-82C7-DF49-8AED-DCB7ED54510D}" type="slidenum">
              <a:rPr lang="en-US" smtClean="0"/>
              <a:t>4</a:t>
            </a:fld>
            <a:endParaRPr lang="en-US" dirty="0"/>
          </a:p>
        </p:txBody>
      </p:sp>
      <p:pic>
        <p:nvPicPr>
          <p:cNvPr id="7" name="Audio 6" descr="Speaker icon with three sound waves.">
            <a:hlinkClick r:id="" action="ppaction://media"/>
            <a:extLst>
              <a:ext uri="{FF2B5EF4-FFF2-40B4-BE49-F238E27FC236}">
                <a16:creationId xmlns:a16="http://schemas.microsoft.com/office/drawing/2014/main" id="{56B87418-CC8E-9BD6-73FF-E5E54238B8AE}"/>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23409B5A-2E02-8D41-98D1-63110D75BC5F}"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408837361"/>
      </p:ext>
    </p:extLst>
  </p:cSld>
  <p:clrMapOvr>
    <a:masterClrMapping/>
  </p:clrMapOvr>
  <mc:AlternateContent xmlns:mc="http://schemas.openxmlformats.org/markup-compatibility/2006" xmlns:p14="http://schemas.microsoft.com/office/powerpoint/2010/main">
    <mc:Choice Requires="p14">
      <p:transition spd="slow" p14:dur="2000" advTm="24922"/>
    </mc:Choice>
    <mc:Fallback xmlns="">
      <p:transition spd="slow" advTm="24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D89FB-3462-A9A4-D3EA-8C436BFD954E}"/>
              </a:ext>
            </a:extLst>
          </p:cNvPr>
          <p:cNvSpPr>
            <a:spLocks noGrp="1"/>
          </p:cNvSpPr>
          <p:nvPr>
            <p:ph type="title"/>
          </p:nvPr>
        </p:nvSpPr>
        <p:spPr/>
        <p:txBody>
          <a:bodyPr/>
          <a:lstStyle/>
          <a:p>
            <a:pPr algn="l"/>
            <a:r>
              <a:rPr lang="en-US" dirty="0"/>
              <a:t>Add Secure Act Roth Contributions</a:t>
            </a:r>
          </a:p>
        </p:txBody>
      </p:sp>
      <p:sp>
        <p:nvSpPr>
          <p:cNvPr id="3" name="Content Placeholder 2">
            <a:extLst>
              <a:ext uri="{FF2B5EF4-FFF2-40B4-BE49-F238E27FC236}">
                <a16:creationId xmlns:a16="http://schemas.microsoft.com/office/drawing/2014/main" id="{107713F4-8AB5-3782-C176-74AB353AD939}"/>
              </a:ext>
            </a:extLst>
          </p:cNvPr>
          <p:cNvSpPr>
            <a:spLocks noGrp="1"/>
          </p:cNvSpPr>
          <p:nvPr>
            <p:ph idx="1"/>
          </p:nvPr>
        </p:nvSpPr>
        <p:spPr/>
        <p:txBody>
          <a:bodyPr/>
          <a:lstStyle/>
          <a:p>
            <a:pPr marL="0" indent="0" algn="ctr">
              <a:lnSpc>
                <a:spcPct val="200000"/>
              </a:lnSpc>
              <a:buNone/>
            </a:pPr>
            <a:r>
              <a:rPr lang="en-US" dirty="0"/>
              <a:t>You do not have to wait to hit $24,500</a:t>
            </a:r>
          </a:p>
          <a:p>
            <a:pPr marL="0" indent="0" algn="ctr">
              <a:lnSpc>
                <a:spcPct val="200000"/>
              </a:lnSpc>
              <a:buNone/>
            </a:pPr>
            <a:r>
              <a:rPr lang="en-US" dirty="0"/>
              <a:t>before you add the </a:t>
            </a:r>
          </a:p>
          <a:p>
            <a:pPr marL="0" indent="0" algn="ctr">
              <a:lnSpc>
                <a:spcPct val="200000"/>
              </a:lnSpc>
              <a:buNone/>
            </a:pPr>
            <a:r>
              <a:rPr lang="en-US" dirty="0"/>
              <a:t>Secure Act Roth contributions</a:t>
            </a:r>
          </a:p>
        </p:txBody>
      </p:sp>
      <p:sp>
        <p:nvSpPr>
          <p:cNvPr id="4" name="Slide Number Placeholder 3">
            <a:extLst>
              <a:ext uri="{FF2B5EF4-FFF2-40B4-BE49-F238E27FC236}">
                <a16:creationId xmlns:a16="http://schemas.microsoft.com/office/drawing/2014/main" id="{17EB5553-BFA6-62F9-3783-CB8389903F37}"/>
              </a:ext>
            </a:extLst>
          </p:cNvPr>
          <p:cNvSpPr>
            <a:spLocks noGrp="1"/>
          </p:cNvSpPr>
          <p:nvPr>
            <p:ph type="sldNum" sz="quarter" idx="12"/>
          </p:nvPr>
        </p:nvSpPr>
        <p:spPr/>
        <p:txBody>
          <a:bodyPr/>
          <a:lstStyle/>
          <a:p>
            <a:fld id="{8F70A505-82C7-DF49-8AED-DCB7ED54510D}" type="slidenum">
              <a:rPr lang="en-US" smtClean="0"/>
              <a:t>40</a:t>
            </a:fld>
            <a:endParaRPr lang="en-US" dirty="0"/>
          </a:p>
        </p:txBody>
      </p:sp>
      <p:pic>
        <p:nvPicPr>
          <p:cNvPr id="8" name="Audio 7" descr="Icon of a gray speaker with three sound waves emanating from the right side, indicating audio.">
            <a:hlinkClick r:id="" action="ppaction://media"/>
            <a:extLst>
              <a:ext uri="{FF2B5EF4-FFF2-40B4-BE49-F238E27FC236}">
                <a16:creationId xmlns:a16="http://schemas.microsoft.com/office/drawing/2014/main" id="{3EDB4956-CB64-F159-34CE-BCF3B0FEC1CC}"/>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DAF039FA-8ABF-B544-978B-5FAADB2F0AA5}"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860840996"/>
      </p:ext>
    </p:extLst>
  </p:cSld>
  <p:clrMapOvr>
    <a:masterClrMapping/>
  </p:clrMapOvr>
  <mc:AlternateContent xmlns:mc="http://schemas.openxmlformats.org/markup-compatibility/2006" xmlns:p14="http://schemas.microsoft.com/office/powerpoint/2010/main">
    <mc:Choice Requires="p14">
      <p:transition spd="slow" p14:dur="2000" advTm="9677"/>
    </mc:Choice>
    <mc:Fallback xmlns="">
      <p:transition spd="slow" advTm="9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2EDED-849C-3683-FA15-799CE03D4F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2F5A7B-7A32-D7FC-053A-4B11ADB3BF17}"/>
              </a:ext>
            </a:extLst>
          </p:cNvPr>
          <p:cNvSpPr>
            <a:spLocks noGrp="1"/>
          </p:cNvSpPr>
          <p:nvPr>
            <p:ph type="title"/>
          </p:nvPr>
        </p:nvSpPr>
        <p:spPr/>
        <p:txBody>
          <a:bodyPr>
            <a:normAutofit/>
          </a:bodyPr>
          <a:lstStyle/>
          <a:p>
            <a:r>
              <a:rPr lang="en-US" sz="3200" b="1" dirty="0"/>
              <a:t>Example</a:t>
            </a:r>
          </a:p>
        </p:txBody>
      </p:sp>
      <p:sp>
        <p:nvSpPr>
          <p:cNvPr id="3" name="Content Placeholder 2">
            <a:extLst>
              <a:ext uri="{FF2B5EF4-FFF2-40B4-BE49-F238E27FC236}">
                <a16:creationId xmlns:a16="http://schemas.microsoft.com/office/drawing/2014/main" id="{8C9D7F55-83CE-2CF9-AD68-3EBFBC0BDA9A}"/>
              </a:ext>
            </a:extLst>
          </p:cNvPr>
          <p:cNvSpPr>
            <a:spLocks noGrp="1"/>
          </p:cNvSpPr>
          <p:nvPr>
            <p:ph idx="1"/>
          </p:nvPr>
        </p:nvSpPr>
        <p:spPr>
          <a:xfrm>
            <a:off x="457200" y="1166019"/>
            <a:ext cx="8229600" cy="4983321"/>
          </a:xfrm>
        </p:spPr>
        <p:txBody>
          <a:bodyPr>
            <a:normAutofit/>
          </a:bodyPr>
          <a:lstStyle/>
          <a:p>
            <a:pPr marL="0" indent="0" algn="ctr">
              <a:buNone/>
            </a:pPr>
            <a:endParaRPr lang="en-US" dirty="0"/>
          </a:p>
          <a:p>
            <a:pPr marL="0" indent="0" algn="ctr">
              <a:buNone/>
            </a:pPr>
            <a:endParaRPr lang="en-US" dirty="0"/>
          </a:p>
          <a:p>
            <a:pPr marL="0" indent="0" algn="ctr">
              <a:buNone/>
            </a:pPr>
            <a:r>
              <a:rPr lang="en-US" sz="3600" dirty="0"/>
              <a:t>You contribute $26,000 in 403(b)</a:t>
            </a:r>
          </a:p>
          <a:p>
            <a:pPr marL="0" indent="0" algn="ctr">
              <a:buNone/>
            </a:pPr>
            <a:endParaRPr lang="en-US" sz="2800" dirty="0"/>
          </a:p>
          <a:p>
            <a:pPr marL="0" indent="0" algn="ctr">
              <a:buNone/>
            </a:pPr>
            <a:r>
              <a:rPr lang="en-US" sz="2800" dirty="0"/>
              <a:t>5% 403(b) to Basic Retirement Plan</a:t>
            </a:r>
          </a:p>
          <a:p>
            <a:pPr marL="0" indent="0" algn="ctr">
              <a:buNone/>
            </a:pPr>
            <a:r>
              <a:rPr lang="en-US" sz="2800" dirty="0"/>
              <a:t>and </a:t>
            </a:r>
          </a:p>
          <a:p>
            <a:pPr marL="0" indent="0" algn="ctr">
              <a:buNone/>
            </a:pPr>
            <a:r>
              <a:rPr lang="en-US" sz="2800" dirty="0"/>
              <a:t>403(b) SRA</a:t>
            </a:r>
            <a:endParaRPr lang="en-US" sz="2400" dirty="0"/>
          </a:p>
        </p:txBody>
      </p:sp>
      <p:sp>
        <p:nvSpPr>
          <p:cNvPr id="4" name="Slide Number Placeholder 3">
            <a:extLst>
              <a:ext uri="{FF2B5EF4-FFF2-40B4-BE49-F238E27FC236}">
                <a16:creationId xmlns:a16="http://schemas.microsoft.com/office/drawing/2014/main" id="{7E353B4D-B61B-081A-D998-E92DFFE51C1B}"/>
              </a:ext>
            </a:extLst>
          </p:cNvPr>
          <p:cNvSpPr>
            <a:spLocks noGrp="1"/>
          </p:cNvSpPr>
          <p:nvPr>
            <p:ph type="sldNum" sz="quarter" idx="12"/>
          </p:nvPr>
        </p:nvSpPr>
        <p:spPr/>
        <p:txBody>
          <a:bodyPr/>
          <a:lstStyle/>
          <a:p>
            <a:fld id="{8F70A505-82C7-DF49-8AED-DCB7ED54510D}" type="slidenum">
              <a:rPr lang="en-US" smtClean="0"/>
              <a:t>41</a:t>
            </a:fld>
            <a:endParaRPr lang="en-US" dirty="0"/>
          </a:p>
        </p:txBody>
      </p:sp>
      <p:pic>
        <p:nvPicPr>
          <p:cNvPr id="8" name="Audio 7" descr="Icon of a gray speaker with three sound waves emanating from the right side, indicating audio.">
            <a:hlinkClick r:id="" action="ppaction://media"/>
            <a:extLst>
              <a:ext uri="{FF2B5EF4-FFF2-40B4-BE49-F238E27FC236}">
                <a16:creationId xmlns:a16="http://schemas.microsoft.com/office/drawing/2014/main" id="{9896B0EE-A353-D8E7-6C8D-0A05145D650E}"/>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AC5286E8-B39F-4B46-AB0E-A35DC63433EB}"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19983697"/>
      </p:ext>
    </p:extLst>
  </p:cSld>
  <p:clrMapOvr>
    <a:masterClrMapping/>
  </p:clrMapOvr>
  <mc:AlternateContent xmlns:mc="http://schemas.openxmlformats.org/markup-compatibility/2006" xmlns:p14="http://schemas.microsoft.com/office/powerpoint/2010/main">
    <mc:Choice Requires="p14">
      <p:transition spd="slow" p14:dur="2000" advTm="14531"/>
    </mc:Choice>
    <mc:Fallback xmlns="">
      <p:transition spd="slow" advTm="14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D33BB-75E5-C7B8-5204-3458A05992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D77787-E9CD-65EF-883F-59A32084B930}"/>
              </a:ext>
            </a:extLst>
          </p:cNvPr>
          <p:cNvSpPr>
            <a:spLocks noGrp="1"/>
          </p:cNvSpPr>
          <p:nvPr>
            <p:ph type="title"/>
          </p:nvPr>
        </p:nvSpPr>
        <p:spPr/>
        <p:txBody>
          <a:bodyPr>
            <a:normAutofit/>
          </a:bodyPr>
          <a:lstStyle/>
          <a:p>
            <a:r>
              <a:rPr lang="en-US" sz="3200" b="1" dirty="0"/>
              <a:t>403(b) Contributions</a:t>
            </a:r>
          </a:p>
        </p:txBody>
      </p:sp>
      <p:sp>
        <p:nvSpPr>
          <p:cNvPr id="4" name="Slide Number Placeholder 3">
            <a:extLst>
              <a:ext uri="{FF2B5EF4-FFF2-40B4-BE49-F238E27FC236}">
                <a16:creationId xmlns:a16="http://schemas.microsoft.com/office/drawing/2014/main" id="{78C5CE58-1C35-912E-071A-96699F93F4AC}"/>
              </a:ext>
            </a:extLst>
          </p:cNvPr>
          <p:cNvSpPr>
            <a:spLocks noGrp="1"/>
          </p:cNvSpPr>
          <p:nvPr>
            <p:ph type="sldNum" sz="quarter" idx="12"/>
          </p:nvPr>
        </p:nvSpPr>
        <p:spPr/>
        <p:txBody>
          <a:bodyPr/>
          <a:lstStyle/>
          <a:p>
            <a:fld id="{8F70A505-82C7-DF49-8AED-DCB7ED54510D}" type="slidenum">
              <a:rPr lang="en-US" smtClean="0"/>
              <a:t>42</a:t>
            </a:fld>
            <a:endParaRPr lang="en-US" dirty="0"/>
          </a:p>
        </p:txBody>
      </p:sp>
      <p:graphicFrame>
        <p:nvGraphicFramePr>
          <p:cNvPr id="5" name="Content Placeholder 4">
            <a:extLst>
              <a:ext uri="{FF2B5EF4-FFF2-40B4-BE49-F238E27FC236}">
                <a16:creationId xmlns:a16="http://schemas.microsoft.com/office/drawing/2014/main" id="{5ECC5EA4-1433-41D3-F9E9-B9FA740897E5}"/>
              </a:ext>
            </a:extLst>
          </p:cNvPr>
          <p:cNvGraphicFramePr>
            <a:graphicFrameLocks noGrp="1"/>
          </p:cNvGraphicFramePr>
          <p:nvPr>
            <p:ph idx="1"/>
            <p:extLst>
              <p:ext uri="{D42A27DB-BD31-4B8C-83A1-F6EECF244321}">
                <p14:modId xmlns:p14="http://schemas.microsoft.com/office/powerpoint/2010/main" val="1106521963"/>
              </p:ext>
            </p:extLst>
          </p:nvPr>
        </p:nvGraphicFramePr>
        <p:xfrm>
          <a:off x="1325880" y="2423160"/>
          <a:ext cx="6492240" cy="2011680"/>
        </p:xfrm>
        <a:graphic>
          <a:graphicData uri="http://schemas.openxmlformats.org/drawingml/2006/table">
            <a:tbl>
              <a:tblPr firstRow="1" bandRow="1">
                <a:tableStyleId>{2D5ABB26-0587-4C30-8999-92F81FD0307C}</a:tableStyleId>
              </a:tblPr>
              <a:tblGrid>
                <a:gridCol w="4770813">
                  <a:extLst>
                    <a:ext uri="{9D8B030D-6E8A-4147-A177-3AD203B41FA5}">
                      <a16:colId xmlns:a16="http://schemas.microsoft.com/office/drawing/2014/main" val="1350131095"/>
                    </a:ext>
                  </a:extLst>
                </a:gridCol>
                <a:gridCol w="1721427">
                  <a:extLst>
                    <a:ext uri="{9D8B030D-6E8A-4147-A177-3AD203B41FA5}">
                      <a16:colId xmlns:a16="http://schemas.microsoft.com/office/drawing/2014/main" val="3514219564"/>
                    </a:ext>
                  </a:extLst>
                </a:gridCol>
              </a:tblGrid>
              <a:tr h="670560">
                <a:tc>
                  <a:txBody>
                    <a:bodyPr/>
                    <a:lstStyle/>
                    <a:p>
                      <a:pPr algn="l"/>
                      <a:r>
                        <a:rPr lang="en-US" sz="3200" dirty="0"/>
                        <a:t>General Limit</a:t>
                      </a:r>
                    </a:p>
                  </a:txBody>
                  <a:tcPr/>
                </a:tc>
                <a:tc>
                  <a:txBody>
                    <a:bodyPr/>
                    <a:lstStyle/>
                    <a:p>
                      <a:pPr algn="r"/>
                      <a:r>
                        <a:rPr lang="en-US" sz="3200" dirty="0"/>
                        <a:t>$24,500</a:t>
                      </a:r>
                    </a:p>
                  </a:txBody>
                  <a:tcPr/>
                </a:tc>
                <a:extLst>
                  <a:ext uri="{0D108BD9-81ED-4DB2-BD59-A6C34878D82A}">
                    <a16:rowId xmlns:a16="http://schemas.microsoft.com/office/drawing/2014/main" val="3160351647"/>
                  </a:ext>
                </a:extLst>
              </a:tr>
              <a:tr h="670560">
                <a:tc>
                  <a:txBody>
                    <a:bodyPr/>
                    <a:lstStyle/>
                    <a:p>
                      <a:pPr algn="l"/>
                      <a:r>
                        <a:rPr lang="en-US" sz="3200" dirty="0">
                          <a:highlight>
                            <a:srgbClr val="00FFFF"/>
                          </a:highlight>
                        </a:rPr>
                        <a:t>Age 50 catch-up</a:t>
                      </a:r>
                    </a:p>
                  </a:txBody>
                  <a:tcPr/>
                </a:tc>
                <a:tc>
                  <a:txBody>
                    <a:bodyPr/>
                    <a:lstStyle/>
                    <a:p>
                      <a:pPr algn="r"/>
                      <a:r>
                        <a:rPr lang="en-US" sz="3200" u="none" dirty="0">
                          <a:highlight>
                            <a:srgbClr val="00FFFF"/>
                          </a:highlight>
                        </a:rPr>
                        <a:t>$1,500</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7674812"/>
                  </a:ext>
                </a:extLst>
              </a:tr>
              <a:tr h="670560">
                <a:tc>
                  <a:txBody>
                    <a:bodyPr/>
                    <a:lstStyle/>
                    <a:p>
                      <a:pPr algn="l"/>
                      <a:r>
                        <a:rPr lang="en-US" sz="3200" dirty="0"/>
                        <a:t>Total</a:t>
                      </a:r>
                    </a:p>
                  </a:txBody>
                  <a:tcPr/>
                </a:tc>
                <a:tc>
                  <a:txBody>
                    <a:bodyPr/>
                    <a:lstStyle/>
                    <a:p>
                      <a:pPr algn="r"/>
                      <a:r>
                        <a:rPr lang="en-US" sz="3200" dirty="0"/>
                        <a:t>$26,000</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534791083"/>
                  </a:ext>
                </a:extLst>
              </a:tr>
            </a:tbl>
          </a:graphicData>
        </a:graphic>
      </p:graphicFrame>
      <p:pic>
        <p:nvPicPr>
          <p:cNvPr id="13" name="Audio 12" descr="Icon of a gray speaker with three sound waves emanating from the right side, indicating audio.">
            <a:hlinkClick r:id="" action="ppaction://media"/>
            <a:extLst>
              <a:ext uri="{FF2B5EF4-FFF2-40B4-BE49-F238E27FC236}">
                <a16:creationId xmlns:a16="http://schemas.microsoft.com/office/drawing/2014/main" id="{FCA84FB0-6641-C16D-A4E5-8DBCEDA08CBA}"/>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120C92ED-21DA-E74C-9E14-3CC128EECD87}"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127942316"/>
      </p:ext>
    </p:extLst>
  </p:cSld>
  <p:clrMapOvr>
    <a:masterClrMapping/>
  </p:clrMapOvr>
  <mc:AlternateContent xmlns:mc="http://schemas.openxmlformats.org/markup-compatibility/2006" xmlns:p14="http://schemas.microsoft.com/office/powerpoint/2010/main">
    <mc:Choice Requires="p14">
      <p:transition spd="slow" p14:dur="2000" advTm="14704"/>
    </mc:Choice>
    <mc:Fallback xmlns="">
      <p:transition spd="slow" advTm="14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DDA1B-2FA2-8D91-C372-61613222C9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6AC502-60D3-23F2-9E86-F8C9EFA5E7CC}"/>
              </a:ext>
            </a:extLst>
          </p:cNvPr>
          <p:cNvSpPr>
            <a:spLocks noGrp="1"/>
          </p:cNvSpPr>
          <p:nvPr>
            <p:ph type="title"/>
          </p:nvPr>
        </p:nvSpPr>
        <p:spPr/>
        <p:txBody>
          <a:bodyPr>
            <a:normAutofit/>
          </a:bodyPr>
          <a:lstStyle/>
          <a:p>
            <a:pPr algn="l"/>
            <a:r>
              <a:rPr lang="en-US" sz="3200" dirty="0"/>
              <a:t>Contribution Example</a:t>
            </a:r>
            <a:endParaRPr lang="en-US" sz="3200" b="1" dirty="0"/>
          </a:p>
        </p:txBody>
      </p:sp>
      <p:sp>
        <p:nvSpPr>
          <p:cNvPr id="3" name="Content Placeholder 2">
            <a:extLst>
              <a:ext uri="{FF2B5EF4-FFF2-40B4-BE49-F238E27FC236}">
                <a16:creationId xmlns:a16="http://schemas.microsoft.com/office/drawing/2014/main" id="{0F94086E-D3D9-7EF4-1049-4349BF590CD2}"/>
              </a:ext>
            </a:extLst>
          </p:cNvPr>
          <p:cNvSpPr>
            <a:spLocks noGrp="1"/>
          </p:cNvSpPr>
          <p:nvPr>
            <p:ph idx="1"/>
          </p:nvPr>
        </p:nvSpPr>
        <p:spPr>
          <a:xfrm>
            <a:off x="457200" y="1312069"/>
            <a:ext cx="8229600" cy="4983321"/>
          </a:xfrm>
        </p:spPr>
        <p:txBody>
          <a:bodyPr>
            <a:normAutofit/>
          </a:bodyPr>
          <a:lstStyle/>
          <a:p>
            <a:pPr marL="0" indent="0">
              <a:lnSpc>
                <a:spcPct val="200000"/>
              </a:lnSpc>
              <a:buNone/>
            </a:pPr>
            <a:r>
              <a:rPr lang="en-US" sz="2800" dirty="0"/>
              <a:t>Catch-up contribution: $1,500</a:t>
            </a:r>
          </a:p>
          <a:p>
            <a:pPr marL="0" indent="0">
              <a:lnSpc>
                <a:spcPct val="200000"/>
              </a:lnSpc>
              <a:buNone/>
            </a:pPr>
            <a:r>
              <a:rPr lang="en-US" sz="2800" dirty="0"/>
              <a:t>Number of paychecks: 12</a:t>
            </a:r>
          </a:p>
          <a:p>
            <a:pPr marL="0" indent="0">
              <a:lnSpc>
                <a:spcPct val="200000"/>
              </a:lnSpc>
              <a:buNone/>
            </a:pPr>
            <a:r>
              <a:rPr lang="en-US" sz="2800" dirty="0"/>
              <a:t>Monthly Secure Act Roth 403(b) SRA: $125</a:t>
            </a:r>
            <a:endParaRPr lang="en-US" sz="2000" dirty="0"/>
          </a:p>
          <a:p>
            <a:pPr marL="0" indent="0">
              <a:buNone/>
            </a:pPr>
            <a:endParaRPr lang="en-US" sz="2000" dirty="0"/>
          </a:p>
        </p:txBody>
      </p:sp>
      <p:sp>
        <p:nvSpPr>
          <p:cNvPr id="4" name="Slide Number Placeholder 3">
            <a:extLst>
              <a:ext uri="{FF2B5EF4-FFF2-40B4-BE49-F238E27FC236}">
                <a16:creationId xmlns:a16="http://schemas.microsoft.com/office/drawing/2014/main" id="{53052F06-E927-9CAD-E78E-3AB2995030CC}"/>
              </a:ext>
            </a:extLst>
          </p:cNvPr>
          <p:cNvSpPr>
            <a:spLocks noGrp="1"/>
          </p:cNvSpPr>
          <p:nvPr>
            <p:ph type="sldNum" sz="quarter" idx="12"/>
          </p:nvPr>
        </p:nvSpPr>
        <p:spPr/>
        <p:txBody>
          <a:bodyPr/>
          <a:lstStyle/>
          <a:p>
            <a:fld id="{8F70A505-82C7-DF49-8AED-DCB7ED54510D}" type="slidenum">
              <a:rPr lang="en-US" smtClean="0"/>
              <a:t>43</a:t>
            </a:fld>
            <a:endParaRPr lang="en-US" dirty="0"/>
          </a:p>
        </p:txBody>
      </p:sp>
      <p:pic>
        <p:nvPicPr>
          <p:cNvPr id="14" name="Audio 13" descr="Icon of a gray speaker with three sound waves emanating from the right side, indicating audio.">
            <a:hlinkClick r:id="" action="ppaction://media"/>
            <a:extLst>
              <a:ext uri="{FF2B5EF4-FFF2-40B4-BE49-F238E27FC236}">
                <a16:creationId xmlns:a16="http://schemas.microsoft.com/office/drawing/2014/main" id="{4DE2B5E9-C618-04CC-082D-1F675267C6D1}"/>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9BC2619C-4673-FE41-859F-86C4AD7D4F11}"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710251571"/>
      </p:ext>
    </p:extLst>
  </p:cSld>
  <p:clrMapOvr>
    <a:masterClrMapping/>
  </p:clrMapOvr>
  <mc:AlternateContent xmlns:mc="http://schemas.openxmlformats.org/markup-compatibility/2006" xmlns:p14="http://schemas.microsoft.com/office/powerpoint/2010/main">
    <mc:Choice Requires="p14">
      <p:transition spd="slow" p14:dur="2000" advTm="22395"/>
    </mc:Choice>
    <mc:Fallback xmlns="">
      <p:transition spd="slow" advTm="22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9C6EF-CABE-B888-7C7D-029175CD11C1}"/>
              </a:ext>
            </a:extLst>
          </p:cNvPr>
          <p:cNvSpPr>
            <a:spLocks noGrp="1"/>
          </p:cNvSpPr>
          <p:nvPr>
            <p:ph type="title"/>
          </p:nvPr>
        </p:nvSpPr>
        <p:spPr/>
        <p:txBody>
          <a:bodyPr/>
          <a:lstStyle/>
          <a:p>
            <a:pPr algn="l"/>
            <a:r>
              <a:rPr lang="en-US" dirty="0"/>
              <a:t>Contribution Panel</a:t>
            </a:r>
          </a:p>
        </p:txBody>
      </p:sp>
      <p:sp>
        <p:nvSpPr>
          <p:cNvPr id="3" name="Content Placeholder 2">
            <a:extLst>
              <a:ext uri="{FF2B5EF4-FFF2-40B4-BE49-F238E27FC236}">
                <a16:creationId xmlns:a16="http://schemas.microsoft.com/office/drawing/2014/main" id="{8C5FB088-DE38-E1FD-0E76-72E36B222649}"/>
              </a:ext>
            </a:extLst>
          </p:cNvPr>
          <p:cNvSpPr>
            <a:spLocks noGrp="1"/>
          </p:cNvSpPr>
          <p:nvPr>
            <p:ph idx="1"/>
          </p:nvPr>
        </p:nvSpPr>
        <p:spPr/>
        <p:txBody>
          <a:bodyPr/>
          <a:lstStyle/>
          <a:p>
            <a:pPr marL="0" indent="0">
              <a:buNone/>
            </a:pPr>
            <a:r>
              <a:rPr lang="en-US" dirty="0"/>
              <a:t>Contribution calculator panel will show how much you may contribute to each plan:</a:t>
            </a:r>
          </a:p>
          <a:p>
            <a:pPr marL="0" indent="0">
              <a:buNone/>
            </a:pPr>
            <a:endParaRPr lang="en-US" dirty="0"/>
          </a:p>
          <a:p>
            <a:r>
              <a:rPr lang="en-US" dirty="0"/>
              <a:t>5% Basic</a:t>
            </a:r>
          </a:p>
          <a:p>
            <a:pPr>
              <a:spcBef>
                <a:spcPts val="1800"/>
              </a:spcBef>
            </a:pPr>
            <a:r>
              <a:rPr lang="en-US" dirty="0"/>
              <a:t>403(b) SRA</a:t>
            </a:r>
          </a:p>
          <a:p>
            <a:pPr>
              <a:spcBef>
                <a:spcPts val="1800"/>
              </a:spcBef>
            </a:pPr>
            <a:r>
              <a:rPr lang="en-US" dirty="0"/>
              <a:t>New Secure Act Roth 403(b) SRA </a:t>
            </a:r>
          </a:p>
          <a:p>
            <a:pPr>
              <a:spcBef>
                <a:spcPts val="1800"/>
              </a:spcBef>
            </a:pPr>
            <a:r>
              <a:rPr lang="en-US" dirty="0"/>
              <a:t>New Secure Act Roth 457(b)</a:t>
            </a:r>
          </a:p>
        </p:txBody>
      </p:sp>
      <p:sp>
        <p:nvSpPr>
          <p:cNvPr id="4" name="Slide Number Placeholder 3">
            <a:extLst>
              <a:ext uri="{FF2B5EF4-FFF2-40B4-BE49-F238E27FC236}">
                <a16:creationId xmlns:a16="http://schemas.microsoft.com/office/drawing/2014/main" id="{D7A45E31-737B-0E5A-37D1-81B52C9AB71B}"/>
              </a:ext>
            </a:extLst>
          </p:cNvPr>
          <p:cNvSpPr>
            <a:spLocks noGrp="1"/>
          </p:cNvSpPr>
          <p:nvPr>
            <p:ph type="sldNum" sz="quarter" idx="12"/>
          </p:nvPr>
        </p:nvSpPr>
        <p:spPr/>
        <p:txBody>
          <a:bodyPr/>
          <a:lstStyle/>
          <a:p>
            <a:fld id="{8F70A505-82C7-DF49-8AED-DCB7ED54510D}" type="slidenum">
              <a:rPr lang="en-US" smtClean="0"/>
              <a:t>44</a:t>
            </a:fld>
            <a:endParaRPr lang="en-US" dirty="0"/>
          </a:p>
        </p:txBody>
      </p:sp>
      <p:pic>
        <p:nvPicPr>
          <p:cNvPr id="8" name="Audio 7" descr="Icon of a gray speaker with three sound waves emanating from the right side, indicating audio.">
            <a:hlinkClick r:id="" action="ppaction://media"/>
            <a:extLst>
              <a:ext uri="{FF2B5EF4-FFF2-40B4-BE49-F238E27FC236}">
                <a16:creationId xmlns:a16="http://schemas.microsoft.com/office/drawing/2014/main" id="{1FC519D6-4F54-8FB1-1774-B520F3892E03}"/>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7FBCAE7D-7531-D246-82C5-2DD10506DF93}"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47177953"/>
      </p:ext>
    </p:extLst>
  </p:cSld>
  <p:clrMapOvr>
    <a:masterClrMapping/>
  </p:clrMapOvr>
  <mc:AlternateContent xmlns:mc="http://schemas.openxmlformats.org/markup-compatibility/2006" xmlns:p14="http://schemas.microsoft.com/office/powerpoint/2010/main">
    <mc:Choice Requires="p14">
      <p:transition spd="slow" p14:dur="2000" advTm="21937"/>
    </mc:Choice>
    <mc:Fallback xmlns="">
      <p:transition spd="slow" advTm="21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C27FD70-5997-4526-5FE8-206F9C01ADB5}"/>
              </a:ext>
            </a:extLst>
          </p:cNvPr>
          <p:cNvSpPr>
            <a:spLocks noGrp="1"/>
          </p:cNvSpPr>
          <p:nvPr>
            <p:ph type="title"/>
          </p:nvPr>
        </p:nvSpPr>
        <p:spPr>
          <a:xfrm>
            <a:off x="457200" y="274638"/>
            <a:ext cx="8229600" cy="715962"/>
          </a:xfrm>
        </p:spPr>
        <p:txBody>
          <a:bodyPr>
            <a:noAutofit/>
          </a:bodyPr>
          <a:lstStyle/>
          <a:p>
            <a:r>
              <a:rPr lang="en-US" sz="2400" b="1" dirty="0"/>
              <a:t>Employee Self Service &gt; Benefits &gt; Calculate Ret. Contribution </a:t>
            </a:r>
          </a:p>
        </p:txBody>
      </p:sp>
      <p:pic>
        <p:nvPicPr>
          <p:cNvPr id="6" name="Content Placeholder 5" descr="Screenshot of Benefits Self-Service page in Wolverine Access. Tiles shown are Consent Form 1095, View Form 1095, Benefits Summary, Benefits Enrollment, Calculate Retirement Contribution, and Dependent/Beneficiary. ">
            <a:extLst>
              <a:ext uri="{FF2B5EF4-FFF2-40B4-BE49-F238E27FC236}">
                <a16:creationId xmlns:a16="http://schemas.microsoft.com/office/drawing/2014/main" id="{BC75D20C-214A-4ED4-12E0-0A00FD079321}"/>
              </a:ext>
            </a:extLst>
          </p:cNvPr>
          <p:cNvPicPr>
            <a:picLocks noGrp="1" noChangeAspect="1"/>
          </p:cNvPicPr>
          <p:nvPr>
            <p:ph idx="1"/>
          </p:nvPr>
        </p:nvPicPr>
        <p:blipFill>
          <a:blip r:embed="rId5"/>
          <a:stretch>
            <a:fillRect/>
          </a:stretch>
        </p:blipFill>
        <p:spPr>
          <a:xfrm>
            <a:off x="530961" y="1166019"/>
            <a:ext cx="8082078" cy="4525963"/>
          </a:xfrm>
          <a:noFill/>
        </p:spPr>
      </p:pic>
      <p:sp>
        <p:nvSpPr>
          <p:cNvPr id="4" name="Slide Number Placeholder 3">
            <a:extLst>
              <a:ext uri="{FF2B5EF4-FFF2-40B4-BE49-F238E27FC236}">
                <a16:creationId xmlns:a16="http://schemas.microsoft.com/office/drawing/2014/main" id="{F8D7AA0E-0821-4E96-E2AF-74992F3A9A74}"/>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8F70A505-82C7-DF49-8AED-DCB7ED54510D}" type="slidenum">
              <a:rPr lang="en-US" smtClean="0"/>
              <a:pPr>
                <a:spcAft>
                  <a:spcPts val="600"/>
                </a:spcAft>
              </a:pPr>
              <a:t>45</a:t>
            </a:fld>
            <a:endParaRPr lang="en-US"/>
          </a:p>
        </p:txBody>
      </p:sp>
      <p:pic>
        <p:nvPicPr>
          <p:cNvPr id="28" name="Audio 27" descr="Icon of a gray speaker with three sound waves emanating from the right side, indicating audio.">
            <a:hlinkClick r:id="" action="ppaction://media"/>
            <a:extLst>
              <a:ext uri="{FF2B5EF4-FFF2-40B4-BE49-F238E27FC236}">
                <a16:creationId xmlns:a16="http://schemas.microsoft.com/office/drawing/2014/main" id="{544FF1B9-F7E2-B63C-9C7D-06F2A9870639}"/>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3BF0E977-9704-804F-932E-51EFE48FF9C4}" label="" lang="en-us" r:embed="rId6"/>
                        </p173:trackLst>
                      </p173:tracksInfo>
                    </p:ext>
                  </p14:extLst>
                </p14:media>
              </p:ext>
            </p:extLst>
          </p:nvPr>
        </p:nvPicPr>
        <p:blipFill>
          <a:blip r:embed="rId7"/>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242701922"/>
      </p:ext>
    </p:extLst>
  </p:cSld>
  <p:clrMapOvr>
    <a:masterClrMapping/>
  </p:clrMapOvr>
  <mc:AlternateContent xmlns:mc="http://schemas.openxmlformats.org/markup-compatibility/2006" xmlns:p14="http://schemas.microsoft.com/office/powerpoint/2010/main">
    <mc:Choice Requires="p14">
      <p:transition spd="slow" p14:dur="2000" advTm="27996"/>
    </mc:Choice>
    <mc:Fallback xmlns="">
      <p:transition spd="slow" advTm="27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6C49B1E-D53E-EEE4-DF7A-0270EE7A9ABC}"/>
              </a:ext>
            </a:extLst>
          </p:cNvPr>
          <p:cNvSpPr>
            <a:spLocks noGrp="1"/>
          </p:cNvSpPr>
          <p:nvPr>
            <p:ph type="title"/>
          </p:nvPr>
        </p:nvSpPr>
        <p:spPr>
          <a:xfrm>
            <a:off x="457200" y="274638"/>
            <a:ext cx="8229600" cy="715962"/>
          </a:xfrm>
        </p:spPr>
        <p:txBody>
          <a:bodyPr anchor="ctr">
            <a:normAutofit/>
          </a:bodyPr>
          <a:lstStyle/>
          <a:p>
            <a:r>
              <a:rPr lang="en-US" sz="2800" b="1" dirty="0"/>
              <a:t>Panel Shows All Three Limits</a:t>
            </a:r>
          </a:p>
        </p:txBody>
      </p:sp>
      <p:pic>
        <p:nvPicPr>
          <p:cNvPr id="8" name="Content Placeholder 7" descr="Screenshot of Calculate Reirement Contribution page in Wolverine Access. Text for Your Per Pay SRA Limit is highlighted. Text for Your Per Pay Secure Act SRA Limit is highlighted. ">
            <a:extLst>
              <a:ext uri="{FF2B5EF4-FFF2-40B4-BE49-F238E27FC236}">
                <a16:creationId xmlns:a16="http://schemas.microsoft.com/office/drawing/2014/main" id="{3363C4D7-88A8-8CD1-FAD4-CF79A713E9E1}"/>
              </a:ext>
            </a:extLst>
          </p:cNvPr>
          <p:cNvPicPr>
            <a:picLocks noGrp="1" noChangeAspect="1"/>
          </p:cNvPicPr>
          <p:nvPr>
            <p:ph idx="1"/>
          </p:nvPr>
        </p:nvPicPr>
        <p:blipFill>
          <a:blip r:embed="rId5"/>
          <a:stretch>
            <a:fillRect/>
          </a:stretch>
        </p:blipFill>
        <p:spPr>
          <a:xfrm>
            <a:off x="2804173" y="1177449"/>
            <a:ext cx="3749027" cy="4799101"/>
          </a:xfrm>
          <a:prstGeom prst="rect">
            <a:avLst/>
          </a:prstGeom>
          <a:noFill/>
        </p:spPr>
      </p:pic>
      <p:sp>
        <p:nvSpPr>
          <p:cNvPr id="4" name="Slide Number Placeholder 3">
            <a:extLst>
              <a:ext uri="{FF2B5EF4-FFF2-40B4-BE49-F238E27FC236}">
                <a16:creationId xmlns:a16="http://schemas.microsoft.com/office/drawing/2014/main" id="{4A8AF349-FD6F-37CE-9D91-4882A36FD03F}"/>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8F70A505-82C7-DF49-8AED-DCB7ED54510D}" type="slidenum">
              <a:rPr lang="en-US" smtClean="0"/>
              <a:pPr>
                <a:spcAft>
                  <a:spcPts val="600"/>
                </a:spcAft>
              </a:pPr>
              <a:t>46</a:t>
            </a:fld>
            <a:endParaRPr lang="en-US"/>
          </a:p>
        </p:txBody>
      </p:sp>
      <p:pic>
        <p:nvPicPr>
          <p:cNvPr id="18" name="Audio 17" descr="Icon of a gray speaker with three sound waves emanating from the right side, indicating audio.">
            <a:hlinkClick r:id="" action="ppaction://media"/>
            <a:extLst>
              <a:ext uri="{FF2B5EF4-FFF2-40B4-BE49-F238E27FC236}">
                <a16:creationId xmlns:a16="http://schemas.microsoft.com/office/drawing/2014/main" id="{A1515569-E2A9-D0E5-D1FE-1B0A12A99B65}"/>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BE348F54-13CB-5F4F-9845-6055030F4586}" label="" lang="en-us" r:embed="rId6"/>
                        </p173:trackLst>
                      </p173:tracksInfo>
                    </p:ext>
                  </p14:extLst>
                </p14:media>
              </p:ext>
            </p:extLst>
          </p:nvPr>
        </p:nvPicPr>
        <p:blipFill>
          <a:blip r:embed="rId7"/>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133232489"/>
      </p:ext>
    </p:extLst>
  </p:cSld>
  <p:clrMapOvr>
    <a:masterClrMapping/>
  </p:clrMapOvr>
  <mc:AlternateContent xmlns:mc="http://schemas.openxmlformats.org/markup-compatibility/2006" xmlns:p14="http://schemas.microsoft.com/office/powerpoint/2010/main">
    <mc:Choice Requires="p14">
      <p:transition spd="slow" p14:dur="2000" advTm="46322"/>
    </mc:Choice>
    <mc:Fallback xmlns="">
      <p:transition spd="slow" advTm="46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9CA2E-0C67-A0D4-5152-48C4FDEF1C68}"/>
              </a:ext>
            </a:extLst>
          </p:cNvPr>
          <p:cNvSpPr>
            <a:spLocks noGrp="1"/>
          </p:cNvSpPr>
          <p:nvPr>
            <p:ph type="title"/>
          </p:nvPr>
        </p:nvSpPr>
        <p:spPr>
          <a:xfrm>
            <a:off x="457200" y="274638"/>
            <a:ext cx="8229600" cy="715962"/>
          </a:xfrm>
        </p:spPr>
        <p:txBody>
          <a:bodyPr anchor="ctr">
            <a:normAutofit/>
          </a:bodyPr>
          <a:lstStyle/>
          <a:p>
            <a:r>
              <a:rPr lang="en-US" sz="2800" b="1" dirty="0"/>
              <a:t>Basic Plan Limit</a:t>
            </a:r>
          </a:p>
        </p:txBody>
      </p:sp>
      <p:pic>
        <p:nvPicPr>
          <p:cNvPr id="7" name="Content Placeholder 6" descr="Screenshot of the University of Michigan basic retirement plan limit. ">
            <a:extLst>
              <a:ext uri="{FF2B5EF4-FFF2-40B4-BE49-F238E27FC236}">
                <a16:creationId xmlns:a16="http://schemas.microsoft.com/office/drawing/2014/main" id="{952D323F-481B-4FB6-2E5D-F73FD060957A}"/>
              </a:ext>
            </a:extLst>
          </p:cNvPr>
          <p:cNvPicPr>
            <a:picLocks noGrp="1" noChangeAspect="1"/>
          </p:cNvPicPr>
          <p:nvPr>
            <p:ph idx="1"/>
          </p:nvPr>
        </p:nvPicPr>
        <p:blipFill>
          <a:blip r:embed="rId5"/>
          <a:stretch>
            <a:fillRect/>
          </a:stretch>
        </p:blipFill>
        <p:spPr>
          <a:xfrm>
            <a:off x="457200" y="2348866"/>
            <a:ext cx="8229600" cy="2160268"/>
          </a:xfrm>
          <a:prstGeom prst="rect">
            <a:avLst/>
          </a:prstGeom>
          <a:noFill/>
        </p:spPr>
      </p:pic>
      <p:sp>
        <p:nvSpPr>
          <p:cNvPr id="4" name="Slide Number Placeholder 3">
            <a:extLst>
              <a:ext uri="{FF2B5EF4-FFF2-40B4-BE49-F238E27FC236}">
                <a16:creationId xmlns:a16="http://schemas.microsoft.com/office/drawing/2014/main" id="{5D88828C-BE06-8A68-FEF2-863A969F33F7}"/>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8F70A505-82C7-DF49-8AED-DCB7ED54510D}" type="slidenum">
              <a:rPr lang="en-US" smtClean="0"/>
              <a:pPr>
                <a:spcAft>
                  <a:spcPts val="600"/>
                </a:spcAft>
              </a:pPr>
              <a:t>47</a:t>
            </a:fld>
            <a:endParaRPr lang="en-US"/>
          </a:p>
        </p:txBody>
      </p:sp>
      <p:pic>
        <p:nvPicPr>
          <p:cNvPr id="9" name="Audio 8" descr="Icon of a gray speaker with three sound waves emanating from the right side, indicating audio.">
            <a:hlinkClick r:id="" action="ppaction://media"/>
            <a:extLst>
              <a:ext uri="{FF2B5EF4-FFF2-40B4-BE49-F238E27FC236}">
                <a16:creationId xmlns:a16="http://schemas.microsoft.com/office/drawing/2014/main" id="{1F0A95D9-D2F6-1FA5-02B5-07CAD93239AF}"/>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4C2D1A9F-8474-9346-B3C9-8B2EE49A58C6}" label="" lang="en-us" r:embed="rId6"/>
                        </p173:trackLst>
                      </p173:tracksInfo>
                    </p:ext>
                  </p14:extLst>
                </p14:media>
              </p:ext>
            </p:extLst>
          </p:nvPr>
        </p:nvPicPr>
        <p:blipFill>
          <a:blip r:embed="rId7"/>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325331598"/>
      </p:ext>
    </p:extLst>
  </p:cSld>
  <p:clrMapOvr>
    <a:masterClrMapping/>
  </p:clrMapOvr>
  <mc:AlternateContent xmlns:mc="http://schemas.openxmlformats.org/markup-compatibility/2006" xmlns:p14="http://schemas.microsoft.com/office/powerpoint/2010/main">
    <mc:Choice Requires="p14">
      <p:transition spd="slow" p14:dur="2000" advTm="9273"/>
    </mc:Choice>
    <mc:Fallback xmlns="">
      <p:transition spd="slow" advTm="9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038BC9C-D48A-BC60-3C4E-BB62E8E0F994}"/>
              </a:ext>
            </a:extLst>
          </p:cNvPr>
          <p:cNvSpPr>
            <a:spLocks noGrp="1"/>
          </p:cNvSpPr>
          <p:nvPr>
            <p:ph type="title"/>
          </p:nvPr>
        </p:nvSpPr>
        <p:spPr>
          <a:xfrm>
            <a:off x="457200" y="274638"/>
            <a:ext cx="8229600" cy="715962"/>
          </a:xfrm>
        </p:spPr>
        <p:txBody>
          <a:bodyPr anchor="ctr">
            <a:normAutofit/>
          </a:bodyPr>
          <a:lstStyle/>
          <a:p>
            <a:r>
              <a:rPr lang="en-US" sz="2800" b="1" dirty="0"/>
              <a:t>403(b) SRA Limit</a:t>
            </a:r>
          </a:p>
        </p:txBody>
      </p:sp>
      <p:pic>
        <p:nvPicPr>
          <p:cNvPr id="6" name="Content Placeholder 5" descr="Screenshot of the 403(b) SRA Annual Limit. Text for Your Per Pay SRA Limit is highlighted. ">
            <a:extLst>
              <a:ext uri="{FF2B5EF4-FFF2-40B4-BE49-F238E27FC236}">
                <a16:creationId xmlns:a16="http://schemas.microsoft.com/office/drawing/2014/main" id="{4D993484-D36B-B160-D44A-69B3510B7CD8}"/>
              </a:ext>
            </a:extLst>
          </p:cNvPr>
          <p:cNvPicPr>
            <a:picLocks noGrp="1" noChangeAspect="1"/>
          </p:cNvPicPr>
          <p:nvPr>
            <p:ph idx="1"/>
          </p:nvPr>
        </p:nvPicPr>
        <p:blipFill>
          <a:blip r:embed="rId5"/>
          <a:stretch>
            <a:fillRect/>
          </a:stretch>
        </p:blipFill>
        <p:spPr>
          <a:xfrm>
            <a:off x="1022224" y="1268889"/>
            <a:ext cx="7099552" cy="4525963"/>
          </a:xfrm>
          <a:prstGeom prst="rect">
            <a:avLst/>
          </a:prstGeom>
          <a:noFill/>
        </p:spPr>
      </p:pic>
      <p:sp>
        <p:nvSpPr>
          <p:cNvPr id="4" name="Slide Number Placeholder 3">
            <a:extLst>
              <a:ext uri="{FF2B5EF4-FFF2-40B4-BE49-F238E27FC236}">
                <a16:creationId xmlns:a16="http://schemas.microsoft.com/office/drawing/2014/main" id="{7DE6ADDA-0DAE-8BBF-6E22-C0096D086A31}"/>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8F70A505-82C7-DF49-8AED-DCB7ED54510D}" type="slidenum">
              <a:rPr lang="en-US" smtClean="0"/>
              <a:pPr>
                <a:spcAft>
                  <a:spcPts val="600"/>
                </a:spcAft>
              </a:pPr>
              <a:t>48</a:t>
            </a:fld>
            <a:endParaRPr lang="en-US"/>
          </a:p>
        </p:txBody>
      </p:sp>
      <p:pic>
        <p:nvPicPr>
          <p:cNvPr id="13" name="Audio 12" descr="Icon of a gray speaker with three sound waves emanating from the right side, indicating audio.">
            <a:hlinkClick r:id="" action="ppaction://media"/>
            <a:extLst>
              <a:ext uri="{FF2B5EF4-FFF2-40B4-BE49-F238E27FC236}">
                <a16:creationId xmlns:a16="http://schemas.microsoft.com/office/drawing/2014/main" id="{6894EB32-842F-6E21-A48C-ABE0011BACDA}"/>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815EA15C-F70C-E84F-8C4A-5530247FDC59}" label="" lang="en-us" r:embed="rId6"/>
                        </p173:trackLst>
                      </p173:tracksInfo>
                    </p:ext>
                  </p14:extLst>
                </p14:media>
              </p:ext>
            </p:extLst>
          </p:nvPr>
        </p:nvPicPr>
        <p:blipFill>
          <a:blip r:embed="rId7"/>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875053899"/>
      </p:ext>
    </p:extLst>
  </p:cSld>
  <p:clrMapOvr>
    <a:masterClrMapping/>
  </p:clrMapOvr>
  <mc:AlternateContent xmlns:mc="http://schemas.openxmlformats.org/markup-compatibility/2006" xmlns:p14="http://schemas.microsoft.com/office/powerpoint/2010/main">
    <mc:Choice Requires="p14">
      <p:transition spd="slow" p14:dur="2000" advTm="21467"/>
    </mc:Choice>
    <mc:Fallback xmlns="">
      <p:transition spd="slow" advTm="21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6FBC044-FB68-8861-6E7B-2A7ADEDFEBE5}"/>
              </a:ext>
            </a:extLst>
          </p:cNvPr>
          <p:cNvSpPr>
            <a:spLocks noGrp="1"/>
          </p:cNvSpPr>
          <p:nvPr>
            <p:ph type="title"/>
          </p:nvPr>
        </p:nvSpPr>
        <p:spPr>
          <a:xfrm>
            <a:off x="457200" y="274638"/>
            <a:ext cx="8229600" cy="715962"/>
          </a:xfrm>
        </p:spPr>
        <p:txBody>
          <a:bodyPr anchor="ctr">
            <a:normAutofit/>
          </a:bodyPr>
          <a:lstStyle/>
          <a:p>
            <a:r>
              <a:rPr lang="en-US" sz="2800" b="1" dirty="0"/>
              <a:t>Secure Act Roth 403(b) SRA Limit</a:t>
            </a:r>
          </a:p>
        </p:txBody>
      </p:sp>
      <p:pic>
        <p:nvPicPr>
          <p:cNvPr id="7" name="Content Placeholder 6" descr="Screenshot of Secure Act SRA Catch-up Limit. Text for Your Per Pay Secure Act SRA Limit is highlighted.">
            <a:extLst>
              <a:ext uri="{FF2B5EF4-FFF2-40B4-BE49-F238E27FC236}">
                <a16:creationId xmlns:a16="http://schemas.microsoft.com/office/drawing/2014/main" id="{174567CC-4041-FD9C-BD53-7C13BEA02DC1}"/>
              </a:ext>
            </a:extLst>
          </p:cNvPr>
          <p:cNvPicPr>
            <a:picLocks noGrp="1" noChangeAspect="1"/>
          </p:cNvPicPr>
          <p:nvPr>
            <p:ph idx="1"/>
          </p:nvPr>
        </p:nvPicPr>
        <p:blipFill>
          <a:blip r:embed="rId5"/>
          <a:stretch>
            <a:fillRect/>
          </a:stretch>
        </p:blipFill>
        <p:spPr>
          <a:xfrm>
            <a:off x="457200" y="1803654"/>
            <a:ext cx="8229600" cy="3250692"/>
          </a:xfrm>
          <a:prstGeom prst="rect">
            <a:avLst/>
          </a:prstGeom>
          <a:noFill/>
        </p:spPr>
      </p:pic>
      <p:sp>
        <p:nvSpPr>
          <p:cNvPr id="4" name="Slide Number Placeholder 3">
            <a:extLst>
              <a:ext uri="{FF2B5EF4-FFF2-40B4-BE49-F238E27FC236}">
                <a16:creationId xmlns:a16="http://schemas.microsoft.com/office/drawing/2014/main" id="{1E6C1CF0-B4BB-19AA-207D-80C9A0319E3F}"/>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8F70A505-82C7-DF49-8AED-DCB7ED54510D}" type="slidenum">
              <a:rPr lang="en-US" smtClean="0"/>
              <a:pPr>
                <a:spcAft>
                  <a:spcPts val="600"/>
                </a:spcAft>
              </a:pPr>
              <a:t>49</a:t>
            </a:fld>
            <a:endParaRPr lang="en-US"/>
          </a:p>
        </p:txBody>
      </p:sp>
      <p:pic>
        <p:nvPicPr>
          <p:cNvPr id="38" name="Audio 37" descr="Icon of a gray speaker with three sound waves emanating from the right side, indicating audio.">
            <a:hlinkClick r:id="" action="ppaction://media"/>
            <a:extLst>
              <a:ext uri="{FF2B5EF4-FFF2-40B4-BE49-F238E27FC236}">
                <a16:creationId xmlns:a16="http://schemas.microsoft.com/office/drawing/2014/main" id="{87595705-3212-80C5-AE59-E10A84FDB716}"/>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A8CA9B3B-CBC8-094B-9E66-178C247AA448}" label="" lang="en-us" r:embed="rId6"/>
                        </p173:trackLst>
                      </p173:tracksInfo>
                    </p:ext>
                  </p14:extLst>
                </p14:media>
              </p:ext>
            </p:extLst>
          </p:nvPr>
        </p:nvPicPr>
        <p:blipFill>
          <a:blip r:embed="rId7"/>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531055604"/>
      </p:ext>
    </p:extLst>
  </p:cSld>
  <p:clrMapOvr>
    <a:masterClrMapping/>
  </p:clrMapOvr>
  <mc:AlternateContent xmlns:mc="http://schemas.openxmlformats.org/markup-compatibility/2006" xmlns:p14="http://schemas.microsoft.com/office/powerpoint/2010/main">
    <mc:Choice Requires="p14">
      <p:transition spd="slow" p14:dur="2000" advTm="35050"/>
    </mc:Choice>
    <mc:Fallback xmlns="">
      <p:transition spd="slow" advTm="35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2D6B1-3C08-00CD-BDFD-912C95C5AAAE}"/>
              </a:ext>
            </a:extLst>
          </p:cNvPr>
          <p:cNvSpPr>
            <a:spLocks noGrp="1"/>
          </p:cNvSpPr>
          <p:nvPr>
            <p:ph type="title"/>
          </p:nvPr>
        </p:nvSpPr>
        <p:spPr/>
        <p:txBody>
          <a:bodyPr/>
          <a:lstStyle/>
          <a:p>
            <a:pPr algn="l"/>
            <a:r>
              <a:rPr lang="en-US" dirty="0"/>
              <a:t>Questions</a:t>
            </a:r>
          </a:p>
        </p:txBody>
      </p:sp>
      <p:sp>
        <p:nvSpPr>
          <p:cNvPr id="3" name="Content Placeholder 2">
            <a:extLst>
              <a:ext uri="{FF2B5EF4-FFF2-40B4-BE49-F238E27FC236}">
                <a16:creationId xmlns:a16="http://schemas.microsoft.com/office/drawing/2014/main" id="{6D7557A6-B01C-C8B8-CADA-3DA0059F72B5}"/>
              </a:ext>
            </a:extLst>
          </p:cNvPr>
          <p:cNvSpPr>
            <a:spLocks noGrp="1"/>
          </p:cNvSpPr>
          <p:nvPr>
            <p:ph idx="1"/>
          </p:nvPr>
        </p:nvSpPr>
        <p:spPr/>
        <p:txBody>
          <a:bodyPr/>
          <a:lstStyle/>
          <a:p>
            <a:pPr marL="0" indent="0">
              <a:buNone/>
            </a:pPr>
            <a:endParaRPr lang="en-US" dirty="0"/>
          </a:p>
          <a:p>
            <a:pPr marL="0" indent="0">
              <a:buNone/>
            </a:pPr>
            <a:endParaRPr lang="en-US" dirty="0"/>
          </a:p>
          <a:p>
            <a:pPr marL="0" indent="0" algn="ctr">
              <a:buNone/>
            </a:pPr>
            <a:r>
              <a:rPr lang="en-US" sz="4400" b="1" i="1" dirty="0"/>
              <a:t>Burning Questions</a:t>
            </a:r>
          </a:p>
        </p:txBody>
      </p:sp>
      <p:sp>
        <p:nvSpPr>
          <p:cNvPr id="4" name="Slide Number Placeholder 3">
            <a:extLst>
              <a:ext uri="{FF2B5EF4-FFF2-40B4-BE49-F238E27FC236}">
                <a16:creationId xmlns:a16="http://schemas.microsoft.com/office/drawing/2014/main" id="{30842BC6-9469-23ED-8726-A673AE86F184}"/>
              </a:ext>
            </a:extLst>
          </p:cNvPr>
          <p:cNvSpPr>
            <a:spLocks noGrp="1"/>
          </p:cNvSpPr>
          <p:nvPr>
            <p:ph type="sldNum" sz="quarter" idx="12"/>
          </p:nvPr>
        </p:nvSpPr>
        <p:spPr/>
        <p:txBody>
          <a:bodyPr/>
          <a:lstStyle/>
          <a:p>
            <a:fld id="{8F70A505-82C7-DF49-8AED-DCB7ED54510D}" type="slidenum">
              <a:rPr lang="en-US" smtClean="0"/>
              <a:t>5</a:t>
            </a:fld>
            <a:endParaRPr lang="en-US" dirty="0"/>
          </a:p>
        </p:txBody>
      </p:sp>
      <p:pic>
        <p:nvPicPr>
          <p:cNvPr id="8" name="Audio 7" descr="Speaker icon with three sound waves.">
            <a:hlinkClick r:id="" action="ppaction://media"/>
            <a:extLst>
              <a:ext uri="{FF2B5EF4-FFF2-40B4-BE49-F238E27FC236}">
                <a16:creationId xmlns:a16="http://schemas.microsoft.com/office/drawing/2014/main" id="{E086EB31-6BB9-8CDF-D1B4-6E477AB2728E}"/>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CEDD7AE0-D728-FE4F-9B1D-BD7A0A9C2DE1}"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955582473"/>
      </p:ext>
    </p:extLst>
  </p:cSld>
  <p:clrMapOvr>
    <a:masterClrMapping/>
  </p:clrMapOvr>
  <mc:AlternateContent xmlns:mc="http://schemas.openxmlformats.org/markup-compatibility/2006" xmlns:p14="http://schemas.microsoft.com/office/powerpoint/2010/main">
    <mc:Choice Requires="p14">
      <p:transition spd="slow" p14:dur="2000" advTm="8134"/>
    </mc:Choice>
    <mc:Fallback xmlns="">
      <p:transition spd="slow" advTm="8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FADC8-AE78-0B6B-501A-30E72939170E}"/>
              </a:ext>
            </a:extLst>
          </p:cNvPr>
          <p:cNvSpPr>
            <a:spLocks noGrp="1"/>
          </p:cNvSpPr>
          <p:nvPr>
            <p:ph type="title"/>
          </p:nvPr>
        </p:nvSpPr>
        <p:spPr/>
        <p:txBody>
          <a:bodyPr>
            <a:normAutofit/>
          </a:bodyPr>
          <a:lstStyle/>
          <a:p>
            <a:r>
              <a:rPr lang="en-US" sz="2800" b="1" dirty="0"/>
              <a:t>Option 2: Shift Your Pre-tax Contributions</a:t>
            </a:r>
            <a:endParaRPr lang="en-US" sz="2800" dirty="0"/>
          </a:p>
        </p:txBody>
      </p:sp>
      <p:sp>
        <p:nvSpPr>
          <p:cNvPr id="3" name="Content Placeholder 2">
            <a:extLst>
              <a:ext uri="{FF2B5EF4-FFF2-40B4-BE49-F238E27FC236}">
                <a16:creationId xmlns:a16="http://schemas.microsoft.com/office/drawing/2014/main" id="{4C028BCA-946D-80C9-363D-D148FFC43BF3}"/>
              </a:ext>
            </a:extLst>
          </p:cNvPr>
          <p:cNvSpPr>
            <a:spLocks noGrp="1"/>
          </p:cNvSpPr>
          <p:nvPr>
            <p:ph idx="1"/>
          </p:nvPr>
        </p:nvSpPr>
        <p:spPr/>
        <p:txBody>
          <a:bodyPr>
            <a:normAutofit/>
          </a:bodyPr>
          <a:lstStyle/>
          <a:p>
            <a:pPr marL="0" indent="0" algn="ctr">
              <a:lnSpc>
                <a:spcPct val="200000"/>
              </a:lnSpc>
              <a:spcBef>
                <a:spcPts val="0"/>
              </a:spcBef>
              <a:buNone/>
            </a:pPr>
            <a:r>
              <a:rPr lang="en-US" sz="3600" i="1" dirty="0"/>
              <a:t>You want to contribute </a:t>
            </a:r>
          </a:p>
          <a:p>
            <a:pPr marL="0" indent="0" algn="ctr">
              <a:lnSpc>
                <a:spcPct val="200000"/>
              </a:lnSpc>
              <a:spcBef>
                <a:spcPts val="0"/>
              </a:spcBef>
              <a:buNone/>
            </a:pPr>
            <a:r>
              <a:rPr lang="en-US" sz="3600" i="1" dirty="0"/>
              <a:t>more than $24,500 to the</a:t>
            </a:r>
          </a:p>
          <a:p>
            <a:pPr marL="0" indent="0" algn="ctr">
              <a:lnSpc>
                <a:spcPct val="200000"/>
              </a:lnSpc>
              <a:spcBef>
                <a:spcPts val="0"/>
              </a:spcBef>
              <a:buNone/>
            </a:pPr>
            <a:r>
              <a:rPr lang="en-US" sz="3600" i="1" dirty="0"/>
              <a:t>403(b) SRA and/or 457(b)</a:t>
            </a:r>
          </a:p>
        </p:txBody>
      </p:sp>
      <p:sp>
        <p:nvSpPr>
          <p:cNvPr id="4" name="Slide Number Placeholder 3">
            <a:extLst>
              <a:ext uri="{FF2B5EF4-FFF2-40B4-BE49-F238E27FC236}">
                <a16:creationId xmlns:a16="http://schemas.microsoft.com/office/drawing/2014/main" id="{3443FD5E-A6ED-2DCF-157E-F1A39C2D4C56}"/>
              </a:ext>
            </a:extLst>
          </p:cNvPr>
          <p:cNvSpPr>
            <a:spLocks noGrp="1"/>
          </p:cNvSpPr>
          <p:nvPr>
            <p:ph type="sldNum" sz="quarter" idx="12"/>
          </p:nvPr>
        </p:nvSpPr>
        <p:spPr/>
        <p:txBody>
          <a:bodyPr/>
          <a:lstStyle/>
          <a:p>
            <a:fld id="{8F70A505-82C7-DF49-8AED-DCB7ED54510D}" type="slidenum">
              <a:rPr lang="en-US" smtClean="0"/>
              <a:t>50</a:t>
            </a:fld>
            <a:endParaRPr lang="en-US" dirty="0"/>
          </a:p>
        </p:txBody>
      </p:sp>
      <p:pic>
        <p:nvPicPr>
          <p:cNvPr id="16" name="Audio 15" descr="Icon of a gray speaker with three sound waves emanating from the right side, indicating audio.">
            <a:hlinkClick r:id="" action="ppaction://media"/>
            <a:extLst>
              <a:ext uri="{FF2B5EF4-FFF2-40B4-BE49-F238E27FC236}">
                <a16:creationId xmlns:a16="http://schemas.microsoft.com/office/drawing/2014/main" id="{4FF65DCD-E90E-ED77-7E0B-C31DAA6A5E1E}"/>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BB6F638D-B0E6-7040-9DE6-77E7F36B6D2C}"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231279802"/>
      </p:ext>
    </p:extLst>
  </p:cSld>
  <p:clrMapOvr>
    <a:masterClrMapping/>
  </p:clrMapOvr>
  <mc:AlternateContent xmlns:mc="http://schemas.openxmlformats.org/markup-compatibility/2006" xmlns:p14="http://schemas.microsoft.com/office/powerpoint/2010/main">
    <mc:Choice Requires="p14">
      <p:transition spd="slow" p14:dur="2000" advTm="18946"/>
    </mc:Choice>
    <mc:Fallback xmlns="">
      <p:transition spd="slow" advTm="18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A9126-4E6C-BF36-5079-8FA237DCA41F}"/>
              </a:ext>
            </a:extLst>
          </p:cNvPr>
          <p:cNvSpPr>
            <a:spLocks noGrp="1"/>
          </p:cNvSpPr>
          <p:nvPr>
            <p:ph type="title"/>
          </p:nvPr>
        </p:nvSpPr>
        <p:spPr/>
        <p:txBody>
          <a:bodyPr/>
          <a:lstStyle/>
          <a:p>
            <a:pPr algn="l"/>
            <a:r>
              <a:rPr lang="en-US" dirty="0"/>
              <a:t>Pre-Tax, Not Roth</a:t>
            </a:r>
          </a:p>
        </p:txBody>
      </p:sp>
      <p:sp>
        <p:nvSpPr>
          <p:cNvPr id="3" name="Content Placeholder 2">
            <a:extLst>
              <a:ext uri="{FF2B5EF4-FFF2-40B4-BE49-F238E27FC236}">
                <a16:creationId xmlns:a16="http://schemas.microsoft.com/office/drawing/2014/main" id="{2C148432-56B1-CAA4-2367-A6475501CD64}"/>
              </a:ext>
            </a:extLst>
          </p:cNvPr>
          <p:cNvSpPr>
            <a:spLocks noGrp="1"/>
          </p:cNvSpPr>
          <p:nvPr>
            <p:ph idx="1"/>
          </p:nvPr>
        </p:nvSpPr>
        <p:spPr/>
        <p:txBody>
          <a:bodyPr/>
          <a:lstStyle/>
          <a:p>
            <a:pPr marL="0" indent="0" algn="ctr">
              <a:lnSpc>
                <a:spcPct val="200000"/>
              </a:lnSpc>
              <a:spcBef>
                <a:spcPts val="0"/>
              </a:spcBef>
              <a:buNone/>
            </a:pPr>
            <a:r>
              <a:rPr lang="en-US" sz="4400" b="1" i="1" dirty="0"/>
              <a:t>But as pre-tax </a:t>
            </a:r>
          </a:p>
          <a:p>
            <a:pPr marL="0" indent="0" algn="ctr">
              <a:lnSpc>
                <a:spcPct val="200000"/>
              </a:lnSpc>
              <a:spcBef>
                <a:spcPts val="0"/>
              </a:spcBef>
              <a:buNone/>
            </a:pPr>
            <a:r>
              <a:rPr lang="en-US" sz="4400" b="1" i="1" dirty="0"/>
              <a:t>not as Roth</a:t>
            </a:r>
          </a:p>
        </p:txBody>
      </p:sp>
      <p:sp>
        <p:nvSpPr>
          <p:cNvPr id="4" name="Slide Number Placeholder 3">
            <a:extLst>
              <a:ext uri="{FF2B5EF4-FFF2-40B4-BE49-F238E27FC236}">
                <a16:creationId xmlns:a16="http://schemas.microsoft.com/office/drawing/2014/main" id="{C4BA69CD-1095-0400-30E4-BCF5FD77C83E}"/>
              </a:ext>
            </a:extLst>
          </p:cNvPr>
          <p:cNvSpPr>
            <a:spLocks noGrp="1"/>
          </p:cNvSpPr>
          <p:nvPr>
            <p:ph type="sldNum" sz="quarter" idx="12"/>
          </p:nvPr>
        </p:nvSpPr>
        <p:spPr/>
        <p:txBody>
          <a:bodyPr/>
          <a:lstStyle/>
          <a:p>
            <a:fld id="{8F70A505-82C7-DF49-8AED-DCB7ED54510D}" type="slidenum">
              <a:rPr lang="en-US" smtClean="0"/>
              <a:t>51</a:t>
            </a:fld>
            <a:endParaRPr lang="en-US" dirty="0"/>
          </a:p>
        </p:txBody>
      </p:sp>
      <p:pic>
        <p:nvPicPr>
          <p:cNvPr id="26" name="Audio 25" descr="Icon of a gray speaker with three sound waves emanating from the right side, indicating audio.">
            <a:hlinkClick r:id="" action="ppaction://media"/>
            <a:extLst>
              <a:ext uri="{FF2B5EF4-FFF2-40B4-BE49-F238E27FC236}">
                <a16:creationId xmlns:a16="http://schemas.microsoft.com/office/drawing/2014/main" id="{E0EBA510-23F2-B45E-38F9-4959D38E5ED8}"/>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012D7D58-9D86-B540-B365-0EB57E2EDC01}"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097394039"/>
      </p:ext>
    </p:extLst>
  </p:cSld>
  <p:clrMapOvr>
    <a:masterClrMapping/>
  </p:clrMapOvr>
  <mc:AlternateContent xmlns:mc="http://schemas.openxmlformats.org/markup-compatibility/2006" xmlns:p14="http://schemas.microsoft.com/office/powerpoint/2010/main">
    <mc:Choice Requires="p14">
      <p:transition spd="slow" p14:dur="2000" advTm="12330"/>
    </mc:Choice>
    <mc:Fallback xmlns="">
      <p:transition spd="slow" advTm="12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DD653-38BD-B290-E7FE-E58A24F7BD86}"/>
              </a:ext>
            </a:extLst>
          </p:cNvPr>
          <p:cNvSpPr>
            <a:spLocks noGrp="1"/>
          </p:cNvSpPr>
          <p:nvPr>
            <p:ph type="title"/>
          </p:nvPr>
        </p:nvSpPr>
        <p:spPr/>
        <p:txBody>
          <a:bodyPr>
            <a:normAutofit/>
          </a:bodyPr>
          <a:lstStyle/>
          <a:p>
            <a:pPr algn="l"/>
            <a:r>
              <a:rPr lang="en-US" sz="2800" dirty="0">
                <a:solidFill>
                  <a:schemeClr val="bg1"/>
                </a:solidFill>
              </a:rPr>
              <a:t>.</a:t>
            </a:r>
            <a:r>
              <a:rPr lang="en-US" sz="2800" b="1" dirty="0"/>
              <a:t> Sidestep the Roth mandate</a:t>
            </a:r>
          </a:p>
        </p:txBody>
      </p:sp>
      <p:sp>
        <p:nvSpPr>
          <p:cNvPr id="3" name="Content Placeholder 2">
            <a:extLst>
              <a:ext uri="{FF2B5EF4-FFF2-40B4-BE49-F238E27FC236}">
                <a16:creationId xmlns:a16="http://schemas.microsoft.com/office/drawing/2014/main" id="{4A7E1138-B139-96B2-6EEE-95DA4A2BAB20}"/>
              </a:ext>
            </a:extLst>
          </p:cNvPr>
          <p:cNvSpPr>
            <a:spLocks noGrp="1"/>
          </p:cNvSpPr>
          <p:nvPr>
            <p:ph idx="1"/>
          </p:nvPr>
        </p:nvSpPr>
        <p:spPr/>
        <p:txBody>
          <a:bodyPr>
            <a:normAutofit/>
          </a:bodyPr>
          <a:lstStyle/>
          <a:p>
            <a:pPr marL="0" indent="0" algn="ctr">
              <a:lnSpc>
                <a:spcPct val="150000"/>
              </a:lnSpc>
              <a:spcBef>
                <a:spcPts val="0"/>
              </a:spcBef>
              <a:buNone/>
            </a:pPr>
            <a:endParaRPr lang="en-US" dirty="0"/>
          </a:p>
          <a:p>
            <a:pPr marL="0" indent="0" algn="ctr">
              <a:lnSpc>
                <a:spcPct val="150000"/>
              </a:lnSpc>
              <a:buNone/>
            </a:pPr>
            <a:r>
              <a:rPr lang="en-US" dirty="0"/>
              <a:t>Reallocate your pre-tax contributions</a:t>
            </a:r>
          </a:p>
          <a:p>
            <a:pPr marL="0" indent="0" algn="ctr">
              <a:lnSpc>
                <a:spcPct val="150000"/>
              </a:lnSpc>
              <a:buNone/>
            </a:pPr>
            <a:r>
              <a:rPr lang="en-US" dirty="0"/>
              <a:t>between the 403(b) SRA and 457(b) </a:t>
            </a:r>
          </a:p>
          <a:p>
            <a:pPr marL="0" indent="0" algn="ctr">
              <a:lnSpc>
                <a:spcPct val="150000"/>
              </a:lnSpc>
              <a:buNone/>
            </a:pPr>
            <a:r>
              <a:rPr lang="en-US" dirty="0"/>
              <a:t>so that each does not exceed $24,500</a:t>
            </a:r>
          </a:p>
        </p:txBody>
      </p:sp>
      <p:sp>
        <p:nvSpPr>
          <p:cNvPr id="4" name="Slide Number Placeholder 3">
            <a:extLst>
              <a:ext uri="{FF2B5EF4-FFF2-40B4-BE49-F238E27FC236}">
                <a16:creationId xmlns:a16="http://schemas.microsoft.com/office/drawing/2014/main" id="{4CCE692A-84B7-7E5A-23BF-3680B04EECD5}"/>
              </a:ext>
            </a:extLst>
          </p:cNvPr>
          <p:cNvSpPr>
            <a:spLocks noGrp="1"/>
          </p:cNvSpPr>
          <p:nvPr>
            <p:ph type="sldNum" sz="quarter" idx="12"/>
          </p:nvPr>
        </p:nvSpPr>
        <p:spPr/>
        <p:txBody>
          <a:bodyPr/>
          <a:lstStyle/>
          <a:p>
            <a:fld id="{8F70A505-82C7-DF49-8AED-DCB7ED54510D}" type="slidenum">
              <a:rPr lang="en-US" smtClean="0"/>
              <a:t>52</a:t>
            </a:fld>
            <a:endParaRPr lang="en-US" dirty="0"/>
          </a:p>
        </p:txBody>
      </p:sp>
      <p:pic>
        <p:nvPicPr>
          <p:cNvPr id="18" name="Audio 17" descr="Icon of a gray speaker with three sound waves emanating from the right side, indicating audio.">
            <a:hlinkClick r:id="" action="ppaction://media"/>
            <a:extLst>
              <a:ext uri="{FF2B5EF4-FFF2-40B4-BE49-F238E27FC236}">
                <a16:creationId xmlns:a16="http://schemas.microsoft.com/office/drawing/2014/main" id="{E476F173-E3CD-7D5A-33D0-564EBDF74999}"/>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E3536858-044D-D440-BFF7-35C959C186D4}"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283752280"/>
      </p:ext>
    </p:extLst>
  </p:cSld>
  <p:clrMapOvr>
    <a:masterClrMapping/>
  </p:clrMapOvr>
  <mc:AlternateContent xmlns:mc="http://schemas.openxmlformats.org/markup-compatibility/2006" xmlns:p14="http://schemas.microsoft.com/office/powerpoint/2010/main">
    <mc:Choice Requires="p14">
      <p:transition spd="slow" p14:dur="2000" advTm="31911"/>
    </mc:Choice>
    <mc:Fallback xmlns="">
      <p:transition spd="slow" advTm="31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85D880-F453-125A-C529-B3EC19A597B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DB0145-6CA9-8933-7E3D-78215A74E19A}"/>
              </a:ext>
            </a:extLst>
          </p:cNvPr>
          <p:cNvSpPr>
            <a:spLocks noGrp="1"/>
          </p:cNvSpPr>
          <p:nvPr>
            <p:ph type="title" idx="4294967295"/>
          </p:nvPr>
        </p:nvSpPr>
        <p:spPr>
          <a:xfrm>
            <a:off x="6457950" y="6356350"/>
            <a:ext cx="2057400" cy="365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F70A505-82C7-DF49-8AED-DCB7ED54510D}"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53</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6" name="Audio 5" descr="Icon of a gray speaker with three sound waves emanating from the right side, indicating audio.">
            <a:hlinkClick r:id="" action="ppaction://media"/>
            <a:extLst>
              <a:ext uri="{FF2B5EF4-FFF2-40B4-BE49-F238E27FC236}">
                <a16:creationId xmlns:a16="http://schemas.microsoft.com/office/drawing/2014/main" id="{633B2D9B-0B31-E4E7-CE23-750631070931}"/>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73A3431C-F1FC-0646-BE41-0E6B8D72EA4B}" label="" lang="en-us" r:embed="rId5"/>
                        </p173:trackLst>
                      </p173:tracksInfo>
                    </p:ext>
                  </p14:extLst>
                </p14:media>
              </p:ext>
            </p:extLst>
          </p:nvPr>
        </p:nvPicPr>
        <p:blipFill>
          <a:blip r:embed="rId6"/>
          <a:srcRect l="-203125" t="-203125" r="-203125" b="-203125"/>
          <a:stretch>
            <a:fillRect/>
          </a:stretch>
        </p:blipFill>
        <p:spPr>
          <a:xfrm>
            <a:off x="7004304" y="5246370"/>
            <a:ext cx="2057400" cy="1529334"/>
          </a:xfrm>
          <a:prstGeom prst="ellipse">
            <a:avLst/>
          </a:prstGeom>
        </p:spPr>
      </p:pic>
      <p:graphicFrame>
        <p:nvGraphicFramePr>
          <p:cNvPr id="3" name="Table 2">
            <a:extLst>
              <a:ext uri="{FF2B5EF4-FFF2-40B4-BE49-F238E27FC236}">
                <a16:creationId xmlns:a16="http://schemas.microsoft.com/office/drawing/2014/main" id="{724496FA-35EB-C909-52ED-D6B6B407108F}"/>
              </a:ext>
            </a:extLst>
          </p:cNvPr>
          <p:cNvGraphicFramePr>
            <a:graphicFrameLocks noGrp="1"/>
          </p:cNvGraphicFramePr>
          <p:nvPr>
            <p:extLst>
              <p:ext uri="{D42A27DB-BD31-4B8C-83A1-F6EECF244321}">
                <p14:modId xmlns:p14="http://schemas.microsoft.com/office/powerpoint/2010/main" val="424240514"/>
              </p:ext>
            </p:extLst>
          </p:nvPr>
        </p:nvGraphicFramePr>
        <p:xfrm>
          <a:off x="181736" y="629926"/>
          <a:ext cx="8780527" cy="5171434"/>
        </p:xfrm>
        <a:graphic>
          <a:graphicData uri="http://schemas.openxmlformats.org/drawingml/2006/table">
            <a:tbl>
              <a:tblPr firstRow="1" bandRow="1">
                <a:tableStyleId>{5C22544A-7EE6-4342-B048-85BDC9FD1C3A}</a:tableStyleId>
              </a:tblPr>
              <a:tblGrid>
                <a:gridCol w="1021059">
                  <a:extLst>
                    <a:ext uri="{9D8B030D-6E8A-4147-A177-3AD203B41FA5}">
                      <a16:colId xmlns:a16="http://schemas.microsoft.com/office/drawing/2014/main" val="3193769878"/>
                    </a:ext>
                  </a:extLst>
                </a:gridCol>
                <a:gridCol w="1893431">
                  <a:extLst>
                    <a:ext uri="{9D8B030D-6E8A-4147-A177-3AD203B41FA5}">
                      <a16:colId xmlns:a16="http://schemas.microsoft.com/office/drawing/2014/main" val="1740737145"/>
                    </a:ext>
                  </a:extLst>
                </a:gridCol>
                <a:gridCol w="1789188">
                  <a:extLst>
                    <a:ext uri="{9D8B030D-6E8A-4147-A177-3AD203B41FA5}">
                      <a16:colId xmlns:a16="http://schemas.microsoft.com/office/drawing/2014/main" val="3556206802"/>
                    </a:ext>
                  </a:extLst>
                </a:gridCol>
                <a:gridCol w="2320744">
                  <a:extLst>
                    <a:ext uri="{9D8B030D-6E8A-4147-A177-3AD203B41FA5}">
                      <a16:colId xmlns:a16="http://schemas.microsoft.com/office/drawing/2014/main" val="460243328"/>
                    </a:ext>
                  </a:extLst>
                </a:gridCol>
                <a:gridCol w="1756105">
                  <a:extLst>
                    <a:ext uri="{9D8B030D-6E8A-4147-A177-3AD203B41FA5}">
                      <a16:colId xmlns:a16="http://schemas.microsoft.com/office/drawing/2014/main" val="81314983"/>
                    </a:ext>
                  </a:extLst>
                </a:gridCol>
              </a:tblGrid>
              <a:tr h="1369622">
                <a:tc>
                  <a:txBody>
                    <a:bodyPr/>
                    <a:lstStyle/>
                    <a:p>
                      <a:r>
                        <a:rPr lang="en-US" sz="1500" b="0" baseline="0" dirty="0"/>
                        <a:t>Status</a:t>
                      </a:r>
                    </a:p>
                  </a:txBody>
                  <a:tcPr>
                    <a:solidFill>
                      <a:srgbClr val="15284F"/>
                    </a:solidFill>
                  </a:tcPr>
                </a:tc>
                <a:tc>
                  <a:txBody>
                    <a:bodyPr/>
                    <a:lstStyle/>
                    <a:p>
                      <a:r>
                        <a:rPr lang="en-US" sz="1500" b="0" baseline="0" dirty="0"/>
                        <a:t>You Contribute only to 403(b) SRA</a:t>
                      </a:r>
                    </a:p>
                  </a:txBody>
                  <a:tcPr>
                    <a:solidFill>
                      <a:srgbClr val="15284F"/>
                    </a:solidFill>
                  </a:tcPr>
                </a:tc>
                <a:tc>
                  <a:txBody>
                    <a:bodyPr/>
                    <a:lstStyle/>
                    <a:p>
                      <a:r>
                        <a:rPr lang="en-US" sz="1500" b="0" baseline="0" dirty="0"/>
                        <a:t>You Contribute Only to 457(b)</a:t>
                      </a:r>
                    </a:p>
                  </a:txBody>
                  <a:tcPr>
                    <a:solidFill>
                      <a:srgbClr val="15284F"/>
                    </a:solidFill>
                  </a:tcPr>
                </a:tc>
                <a:tc>
                  <a:txBody>
                    <a:bodyPr/>
                    <a:lstStyle/>
                    <a:p>
                      <a:r>
                        <a:rPr lang="en-US" sz="1500" b="0" baseline="0" dirty="0"/>
                        <a:t>You Contribute to the 403(b) SRA and 457(b) But You Contribute Less Than $24,500 to One of Them</a:t>
                      </a:r>
                    </a:p>
                  </a:txBody>
                  <a:tcPr>
                    <a:solidFill>
                      <a:srgbClr val="15284F"/>
                    </a:solidFill>
                  </a:tcPr>
                </a:tc>
                <a:tc>
                  <a:txBody>
                    <a:bodyPr/>
                    <a:lstStyle/>
                    <a:p>
                      <a:r>
                        <a:rPr lang="en-US" sz="1500" b="0" baseline="0" dirty="0"/>
                        <a:t>You Contribute Over $24,500 to the 403(b) SRA and 457(b)</a:t>
                      </a:r>
                    </a:p>
                  </a:txBody>
                  <a:tcPr>
                    <a:solidFill>
                      <a:srgbClr val="15284F"/>
                    </a:solidFill>
                  </a:tcPr>
                </a:tc>
                <a:extLst>
                  <a:ext uri="{0D108BD9-81ED-4DB2-BD59-A6C34878D82A}">
                    <a16:rowId xmlns:a16="http://schemas.microsoft.com/office/drawing/2014/main" val="3295965780"/>
                  </a:ext>
                </a:extLst>
              </a:tr>
              <a:tr h="995977">
                <a:tc>
                  <a:txBody>
                    <a:bodyPr/>
                    <a:lstStyle/>
                    <a:p>
                      <a:r>
                        <a:rPr lang="en-US" sz="1400" baseline="0" dirty="0"/>
                        <a:t>Option</a:t>
                      </a:r>
                    </a:p>
                  </a:txBody>
                  <a:tcPr/>
                </a:tc>
                <a:tc>
                  <a:txBody>
                    <a:bodyPr/>
                    <a:lstStyle/>
                    <a:p>
                      <a:r>
                        <a:rPr lang="en-US" sz="1400" baseline="0" dirty="0"/>
                        <a:t>Consider adding the pre-tax 457(b)</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aseline="0" dirty="0"/>
                        <a:t>Consider adding the pre-tax 403(b) SRA</a:t>
                      </a:r>
                    </a:p>
                  </a:txBody>
                  <a:tcPr/>
                </a:tc>
                <a:tc>
                  <a:txBody>
                    <a:bodyPr/>
                    <a:lstStyle/>
                    <a:p>
                      <a:r>
                        <a:rPr lang="en-US" sz="1400" baseline="0" dirty="0"/>
                        <a:t>Consider increasing the pre-tax contribution to the plan you contribute less than $24,500 to</a:t>
                      </a:r>
                    </a:p>
                  </a:txBody>
                  <a:tcPr/>
                </a:tc>
                <a:tc>
                  <a:txBody>
                    <a:bodyPr/>
                    <a:lstStyle/>
                    <a:p>
                      <a:r>
                        <a:rPr lang="en-US" sz="1400" baseline="0" dirty="0"/>
                        <a:t>Consider adding the SECURE 2.0 Act Roth contributions</a:t>
                      </a:r>
                    </a:p>
                  </a:txBody>
                  <a:tcPr/>
                </a:tc>
                <a:extLst>
                  <a:ext uri="{0D108BD9-81ED-4DB2-BD59-A6C34878D82A}">
                    <a16:rowId xmlns:a16="http://schemas.microsoft.com/office/drawing/2014/main" val="4210296952"/>
                  </a:ext>
                </a:extLst>
              </a:tr>
              <a:tr h="1580145">
                <a:tc>
                  <a:txBody>
                    <a:bodyPr/>
                    <a:lstStyle/>
                    <a:p>
                      <a:r>
                        <a:rPr lang="en-US" sz="1400" baseline="0" dirty="0"/>
                        <a:t>Why</a:t>
                      </a:r>
                    </a:p>
                  </a:txBody>
                  <a:tcPr/>
                </a:tc>
                <a:tc>
                  <a:txBody>
                    <a:bodyPr/>
                    <a:lstStyle/>
                    <a:p>
                      <a:r>
                        <a:rPr lang="en-US" sz="1400" baseline="0" dirty="0"/>
                        <a:t>This redirects age 50 Roth catch-up contributions in the 403(b) SRA to the 457(b) as pre-tax</a:t>
                      </a:r>
                    </a:p>
                  </a:txBody>
                  <a:tcPr/>
                </a:tc>
                <a:tc>
                  <a:txBody>
                    <a:bodyPr/>
                    <a:lstStyle/>
                    <a:p>
                      <a:r>
                        <a:rPr lang="en-US" sz="1400" baseline="0" dirty="0"/>
                        <a:t>This redirects age 50 Roth catch-up contributions in the 457(b) to the 403(b) SRA as pre-tax</a:t>
                      </a:r>
                    </a:p>
                  </a:txBody>
                  <a:tcPr/>
                </a:tc>
                <a:tc>
                  <a:txBody>
                    <a:bodyPr/>
                    <a:lstStyle/>
                    <a:p>
                      <a:r>
                        <a:rPr lang="en-US" sz="1400" baseline="0" dirty="0"/>
                        <a:t>This redirects age 50 Roth catch-up contributions across the 457(b) and 403(b) SRA</a:t>
                      </a:r>
                    </a:p>
                  </a:txBody>
                  <a:tcPr/>
                </a:tc>
                <a:tc>
                  <a:txBody>
                    <a:bodyPr/>
                    <a:lstStyle/>
                    <a:p>
                      <a:r>
                        <a:rPr lang="en-US" sz="1400" baseline="0" dirty="0"/>
                        <a:t>Since you contribute more than $24,500 to both plans, there is no room left to make pre-tax contributions to either one</a:t>
                      </a:r>
                    </a:p>
                  </a:txBody>
                  <a:tcPr/>
                </a:tc>
                <a:extLst>
                  <a:ext uri="{0D108BD9-81ED-4DB2-BD59-A6C34878D82A}">
                    <a16:rowId xmlns:a16="http://schemas.microsoft.com/office/drawing/2014/main" val="3830170896"/>
                  </a:ext>
                </a:extLst>
              </a:tr>
              <a:tr h="1220875">
                <a:tc>
                  <a:txBody>
                    <a:bodyPr/>
                    <a:lstStyle/>
                    <a:p>
                      <a:r>
                        <a:rPr lang="en-US" sz="1400" baseline="0" dirty="0"/>
                        <a:t>Outcome</a:t>
                      </a:r>
                    </a:p>
                  </a:txBody>
                  <a:tcPr/>
                </a:tc>
                <a:tc>
                  <a:txBody>
                    <a:bodyPr/>
                    <a:lstStyle/>
                    <a:p>
                      <a:r>
                        <a:rPr lang="en-US" sz="1400" baseline="0" dirty="0"/>
                        <a:t>Allows you to make pre-tax contributions in the 457(b) and sidestep the Roth mandate</a:t>
                      </a:r>
                    </a:p>
                  </a:txBody>
                  <a:tcPr/>
                </a:tc>
                <a:tc>
                  <a:txBody>
                    <a:bodyPr/>
                    <a:lstStyle/>
                    <a:p>
                      <a:r>
                        <a:rPr lang="en-US" sz="1400" baseline="0" dirty="0"/>
                        <a:t>Allows you to make pre-tax contributions in the 403(b) SRA and sidestep the Roth mandate</a:t>
                      </a:r>
                    </a:p>
                  </a:txBody>
                  <a:tcPr/>
                </a:tc>
                <a:tc>
                  <a:txBody>
                    <a:bodyPr/>
                    <a:lstStyle/>
                    <a:p>
                      <a:r>
                        <a:rPr lang="en-US" sz="1400" baseline="0" dirty="0"/>
                        <a:t>Allows you to continue making pre-tax contributions and sidestep the Roth mandate</a:t>
                      </a:r>
                    </a:p>
                  </a:txBody>
                  <a:tcPr/>
                </a:tc>
                <a:tc>
                  <a:txBody>
                    <a:bodyPr/>
                    <a:lstStyle/>
                    <a:p>
                      <a:r>
                        <a:rPr lang="en-US" sz="1400" baseline="0" dirty="0"/>
                        <a:t>Allows you to continue making contributions but they must be Roth</a:t>
                      </a:r>
                    </a:p>
                  </a:txBody>
                  <a:tcPr/>
                </a:tc>
                <a:extLst>
                  <a:ext uri="{0D108BD9-81ED-4DB2-BD59-A6C34878D82A}">
                    <a16:rowId xmlns:a16="http://schemas.microsoft.com/office/drawing/2014/main" val="3611536764"/>
                  </a:ext>
                </a:extLst>
              </a:tr>
            </a:tbl>
          </a:graphicData>
        </a:graphic>
      </p:graphicFrame>
    </p:spTree>
    <p:extLst>
      <p:ext uri="{BB962C8B-B14F-4D97-AF65-F5344CB8AC3E}">
        <p14:creationId xmlns:p14="http://schemas.microsoft.com/office/powerpoint/2010/main" val="2970048049"/>
      </p:ext>
    </p:extLst>
  </p:cSld>
  <p:clrMapOvr>
    <a:masterClrMapping/>
  </p:clrMapOvr>
  <mc:AlternateContent xmlns:mc="http://schemas.openxmlformats.org/markup-compatibility/2006" xmlns:p14="http://schemas.microsoft.com/office/powerpoint/2010/main">
    <mc:Choice Requires="p14">
      <p:transition spd="slow" p14:dur="2000" advTm="28346"/>
    </mc:Choice>
    <mc:Fallback xmlns="">
      <p:transition spd="slow" advTm="28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07303-BF60-D1F3-D905-3D97A0742028}"/>
              </a:ext>
            </a:extLst>
          </p:cNvPr>
          <p:cNvSpPr>
            <a:spLocks noGrp="1"/>
          </p:cNvSpPr>
          <p:nvPr>
            <p:ph type="title"/>
          </p:nvPr>
        </p:nvSpPr>
        <p:spPr/>
        <p:txBody>
          <a:bodyPr/>
          <a:lstStyle/>
          <a:p>
            <a:pPr algn="l"/>
            <a:r>
              <a:rPr lang="en-US" i="1" dirty="0">
                <a:solidFill>
                  <a:schemeClr val="bg1"/>
                </a:solidFill>
              </a:rPr>
              <a:t>.</a:t>
            </a:r>
            <a:r>
              <a:rPr lang="en-US" i="1" dirty="0"/>
              <a:t> </a:t>
            </a:r>
            <a:r>
              <a:rPr lang="en-US" dirty="0"/>
              <a:t>If you don’t contribute to both accounts</a:t>
            </a:r>
          </a:p>
        </p:txBody>
      </p:sp>
      <p:sp>
        <p:nvSpPr>
          <p:cNvPr id="3" name="Content Placeholder 2">
            <a:extLst>
              <a:ext uri="{FF2B5EF4-FFF2-40B4-BE49-F238E27FC236}">
                <a16:creationId xmlns:a16="http://schemas.microsoft.com/office/drawing/2014/main" id="{1AA0C5A7-224D-5DBF-41DC-856D578C16B4}"/>
              </a:ext>
            </a:extLst>
          </p:cNvPr>
          <p:cNvSpPr>
            <a:spLocks noGrp="1"/>
          </p:cNvSpPr>
          <p:nvPr>
            <p:ph idx="1"/>
          </p:nvPr>
        </p:nvSpPr>
        <p:spPr/>
        <p:txBody>
          <a:bodyPr/>
          <a:lstStyle/>
          <a:p>
            <a:pPr marL="0" indent="0" algn="ctr">
              <a:lnSpc>
                <a:spcPct val="200000"/>
              </a:lnSpc>
              <a:spcBef>
                <a:spcPts val="0"/>
              </a:spcBef>
              <a:buNone/>
            </a:pPr>
            <a:r>
              <a:rPr lang="en-US" sz="3600" i="1" dirty="0"/>
              <a:t>If you don’t contribute to both </a:t>
            </a:r>
            <a:br>
              <a:rPr lang="en-US" sz="3600" i="1" dirty="0"/>
            </a:br>
            <a:r>
              <a:rPr lang="en-US" sz="3600" i="1" dirty="0"/>
              <a:t>the 403(b) SRA and the 457(b)</a:t>
            </a:r>
          </a:p>
        </p:txBody>
      </p:sp>
      <p:sp>
        <p:nvSpPr>
          <p:cNvPr id="4" name="Slide Number Placeholder 3">
            <a:extLst>
              <a:ext uri="{FF2B5EF4-FFF2-40B4-BE49-F238E27FC236}">
                <a16:creationId xmlns:a16="http://schemas.microsoft.com/office/drawing/2014/main" id="{30F4935C-2739-6CF0-3843-27B8EA80520B}"/>
              </a:ext>
            </a:extLst>
          </p:cNvPr>
          <p:cNvSpPr>
            <a:spLocks noGrp="1"/>
          </p:cNvSpPr>
          <p:nvPr>
            <p:ph type="sldNum" sz="quarter" idx="12"/>
          </p:nvPr>
        </p:nvSpPr>
        <p:spPr/>
        <p:txBody>
          <a:bodyPr/>
          <a:lstStyle/>
          <a:p>
            <a:fld id="{8F70A505-82C7-DF49-8AED-DCB7ED54510D}" type="slidenum">
              <a:rPr lang="en-US" smtClean="0"/>
              <a:t>54</a:t>
            </a:fld>
            <a:endParaRPr lang="en-US" dirty="0"/>
          </a:p>
        </p:txBody>
      </p:sp>
      <p:pic>
        <p:nvPicPr>
          <p:cNvPr id="18" name="Audio 17" descr="Icon of a gray speaker with three sound waves emanating from the right side, indicating audio.">
            <a:hlinkClick r:id="" action="ppaction://media"/>
            <a:extLst>
              <a:ext uri="{FF2B5EF4-FFF2-40B4-BE49-F238E27FC236}">
                <a16:creationId xmlns:a16="http://schemas.microsoft.com/office/drawing/2014/main" id="{A61DB1A0-AD32-7434-712A-C44EB498D1AF}"/>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E69C1DA8-BB59-8945-8F2B-B695F0486A4E}"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039333393"/>
      </p:ext>
    </p:extLst>
  </p:cSld>
  <p:clrMapOvr>
    <a:masterClrMapping/>
  </p:clrMapOvr>
  <mc:AlternateContent xmlns:mc="http://schemas.openxmlformats.org/markup-compatibility/2006" xmlns:p14="http://schemas.microsoft.com/office/powerpoint/2010/main">
    <mc:Choice Requires="p14">
      <p:transition spd="slow" p14:dur="2000" advTm="13753"/>
    </mc:Choice>
    <mc:Fallback xmlns="">
      <p:transition spd="slow" advTm="13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4A510-0E4E-4359-017F-396C04328E52}"/>
              </a:ext>
            </a:extLst>
          </p:cNvPr>
          <p:cNvSpPr>
            <a:spLocks noGrp="1"/>
          </p:cNvSpPr>
          <p:nvPr>
            <p:ph type="title"/>
          </p:nvPr>
        </p:nvSpPr>
        <p:spPr/>
        <p:txBody>
          <a:bodyPr/>
          <a:lstStyle/>
          <a:p>
            <a:pPr algn="l"/>
            <a:r>
              <a:rPr lang="en-US" dirty="0"/>
              <a:t>How to sidestep the Roth mandate</a:t>
            </a:r>
          </a:p>
        </p:txBody>
      </p:sp>
      <p:sp>
        <p:nvSpPr>
          <p:cNvPr id="3" name="Content Placeholder 2">
            <a:extLst>
              <a:ext uri="{FF2B5EF4-FFF2-40B4-BE49-F238E27FC236}">
                <a16:creationId xmlns:a16="http://schemas.microsoft.com/office/drawing/2014/main" id="{37D2637D-68EC-0D8D-A4F1-6C81160275A0}"/>
              </a:ext>
            </a:extLst>
          </p:cNvPr>
          <p:cNvSpPr>
            <a:spLocks noGrp="1"/>
          </p:cNvSpPr>
          <p:nvPr>
            <p:ph idx="1"/>
          </p:nvPr>
        </p:nvSpPr>
        <p:spPr/>
        <p:txBody>
          <a:bodyPr>
            <a:normAutofit/>
          </a:bodyPr>
          <a:lstStyle/>
          <a:p>
            <a:pPr marL="0" indent="0" algn="ctr">
              <a:lnSpc>
                <a:spcPct val="200000"/>
              </a:lnSpc>
              <a:spcBef>
                <a:spcPts val="0"/>
              </a:spcBef>
              <a:buNone/>
            </a:pPr>
            <a:r>
              <a:rPr lang="en-US" sz="3600" dirty="0"/>
              <a:t>Add the one you don’t have</a:t>
            </a:r>
          </a:p>
          <a:p>
            <a:pPr marL="0" indent="0" algn="ctr">
              <a:lnSpc>
                <a:spcPct val="200000"/>
              </a:lnSpc>
              <a:spcBef>
                <a:spcPts val="0"/>
              </a:spcBef>
              <a:buNone/>
            </a:pPr>
            <a:r>
              <a:rPr lang="en-US" sz="3600" dirty="0"/>
              <a:t>to continue pre-tax contributions </a:t>
            </a:r>
          </a:p>
          <a:p>
            <a:pPr marL="0" indent="0" algn="ctr">
              <a:lnSpc>
                <a:spcPct val="200000"/>
              </a:lnSpc>
              <a:spcBef>
                <a:spcPts val="0"/>
              </a:spcBef>
              <a:buNone/>
            </a:pPr>
            <a:r>
              <a:rPr lang="en-US" sz="3600" dirty="0"/>
              <a:t>and sidestep the Roth mandate</a:t>
            </a:r>
          </a:p>
        </p:txBody>
      </p:sp>
      <p:sp>
        <p:nvSpPr>
          <p:cNvPr id="4" name="Slide Number Placeholder 3">
            <a:extLst>
              <a:ext uri="{FF2B5EF4-FFF2-40B4-BE49-F238E27FC236}">
                <a16:creationId xmlns:a16="http://schemas.microsoft.com/office/drawing/2014/main" id="{7CD281B5-57F0-B68C-0B65-220060A99082}"/>
              </a:ext>
            </a:extLst>
          </p:cNvPr>
          <p:cNvSpPr>
            <a:spLocks noGrp="1"/>
          </p:cNvSpPr>
          <p:nvPr>
            <p:ph type="sldNum" sz="quarter" idx="12"/>
          </p:nvPr>
        </p:nvSpPr>
        <p:spPr/>
        <p:txBody>
          <a:bodyPr/>
          <a:lstStyle/>
          <a:p>
            <a:fld id="{8F70A505-82C7-DF49-8AED-DCB7ED54510D}" type="slidenum">
              <a:rPr lang="en-US" smtClean="0"/>
              <a:t>55</a:t>
            </a:fld>
            <a:endParaRPr lang="en-US" dirty="0"/>
          </a:p>
        </p:txBody>
      </p:sp>
      <p:pic>
        <p:nvPicPr>
          <p:cNvPr id="8" name="Audio 7" descr="Icon of a gray speaker with three sound waves emanating from the right side, indicating audio.">
            <a:hlinkClick r:id="" action="ppaction://media"/>
            <a:extLst>
              <a:ext uri="{FF2B5EF4-FFF2-40B4-BE49-F238E27FC236}">
                <a16:creationId xmlns:a16="http://schemas.microsoft.com/office/drawing/2014/main" id="{FEBF1130-B6B0-87E5-C937-E3EE32D8E60E}"/>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0563A439-DC68-C243-B929-13FCE08C1D69}"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24190534"/>
      </p:ext>
    </p:extLst>
  </p:cSld>
  <p:clrMapOvr>
    <a:masterClrMapping/>
  </p:clrMapOvr>
  <mc:AlternateContent xmlns:mc="http://schemas.openxmlformats.org/markup-compatibility/2006" xmlns:p14="http://schemas.microsoft.com/office/powerpoint/2010/main">
    <mc:Choice Requires="p14">
      <p:transition spd="slow" p14:dur="2000" advTm="11129"/>
    </mc:Choice>
    <mc:Fallback xmlns="">
      <p:transition spd="slow" advTm="11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1D8BB-556C-D6DC-0822-BDA3819F274E}"/>
              </a:ext>
            </a:extLst>
          </p:cNvPr>
          <p:cNvSpPr>
            <a:spLocks noGrp="1"/>
          </p:cNvSpPr>
          <p:nvPr>
            <p:ph type="title"/>
          </p:nvPr>
        </p:nvSpPr>
        <p:spPr/>
        <p:txBody>
          <a:bodyPr/>
          <a:lstStyle/>
          <a:p>
            <a:pPr algn="l"/>
            <a:r>
              <a:rPr lang="en-US" dirty="0"/>
              <a:t>Contributions</a:t>
            </a:r>
          </a:p>
        </p:txBody>
      </p:sp>
      <p:sp>
        <p:nvSpPr>
          <p:cNvPr id="3" name="Content Placeholder 2">
            <a:extLst>
              <a:ext uri="{FF2B5EF4-FFF2-40B4-BE49-F238E27FC236}">
                <a16:creationId xmlns:a16="http://schemas.microsoft.com/office/drawing/2014/main" id="{D72F4A1F-B22D-795D-5DB2-770D4FDDD23F}"/>
              </a:ext>
            </a:extLst>
          </p:cNvPr>
          <p:cNvSpPr>
            <a:spLocks noGrp="1"/>
          </p:cNvSpPr>
          <p:nvPr>
            <p:ph idx="1"/>
          </p:nvPr>
        </p:nvSpPr>
        <p:spPr/>
        <p:txBody>
          <a:bodyPr>
            <a:normAutofit/>
          </a:bodyPr>
          <a:lstStyle/>
          <a:p>
            <a:pPr marL="0" indent="0" algn="ctr">
              <a:lnSpc>
                <a:spcPct val="200000"/>
              </a:lnSpc>
              <a:buNone/>
            </a:pPr>
            <a:r>
              <a:rPr lang="en-US" dirty="0"/>
              <a:t>If you only contribute to the 403(b) SRA…</a:t>
            </a:r>
          </a:p>
          <a:p>
            <a:pPr marL="0" indent="0" algn="ctr">
              <a:lnSpc>
                <a:spcPct val="200000"/>
              </a:lnSpc>
              <a:buNone/>
            </a:pPr>
            <a:r>
              <a:rPr lang="en-US" dirty="0"/>
              <a:t>…add the 457(b)</a:t>
            </a:r>
          </a:p>
        </p:txBody>
      </p:sp>
      <p:sp>
        <p:nvSpPr>
          <p:cNvPr id="4" name="Slide Number Placeholder 3">
            <a:extLst>
              <a:ext uri="{FF2B5EF4-FFF2-40B4-BE49-F238E27FC236}">
                <a16:creationId xmlns:a16="http://schemas.microsoft.com/office/drawing/2014/main" id="{5DADFDB9-0FAA-F3D5-2D9F-5291A73961F1}"/>
              </a:ext>
            </a:extLst>
          </p:cNvPr>
          <p:cNvSpPr>
            <a:spLocks noGrp="1"/>
          </p:cNvSpPr>
          <p:nvPr>
            <p:ph type="sldNum" sz="quarter" idx="12"/>
          </p:nvPr>
        </p:nvSpPr>
        <p:spPr/>
        <p:txBody>
          <a:bodyPr/>
          <a:lstStyle/>
          <a:p>
            <a:fld id="{8F70A505-82C7-DF49-8AED-DCB7ED54510D}" type="slidenum">
              <a:rPr lang="en-US" smtClean="0"/>
              <a:t>56</a:t>
            </a:fld>
            <a:endParaRPr lang="en-US" dirty="0"/>
          </a:p>
        </p:txBody>
      </p:sp>
      <p:pic>
        <p:nvPicPr>
          <p:cNvPr id="9" name="Audio 8" descr="Icon of a gray speaker with three sound waves emanating from the right side, indicating audio.">
            <a:hlinkClick r:id="" action="ppaction://media"/>
            <a:extLst>
              <a:ext uri="{FF2B5EF4-FFF2-40B4-BE49-F238E27FC236}">
                <a16:creationId xmlns:a16="http://schemas.microsoft.com/office/drawing/2014/main" id="{A87908C9-72C0-1A27-756F-FD3F504FC491}"/>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41480328-2AA4-B048-B5FC-BA49AB3BB321}"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404698891"/>
      </p:ext>
    </p:extLst>
  </p:cSld>
  <p:clrMapOvr>
    <a:masterClrMapping/>
  </p:clrMapOvr>
  <mc:AlternateContent xmlns:mc="http://schemas.openxmlformats.org/markup-compatibility/2006" xmlns:p14="http://schemas.microsoft.com/office/powerpoint/2010/main">
    <mc:Choice Requires="p14">
      <p:transition spd="slow" p14:dur="2000" advTm="9341"/>
    </mc:Choice>
    <mc:Fallback xmlns="">
      <p:transition spd="slow" advTm="9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34460-4C68-991D-DB9C-9752684924C9}"/>
              </a:ext>
            </a:extLst>
          </p:cNvPr>
          <p:cNvSpPr>
            <a:spLocks noGrp="1"/>
          </p:cNvSpPr>
          <p:nvPr>
            <p:ph type="title"/>
          </p:nvPr>
        </p:nvSpPr>
        <p:spPr/>
        <p:txBody>
          <a:bodyPr/>
          <a:lstStyle/>
          <a:p>
            <a:pPr algn="l"/>
            <a:r>
              <a:rPr lang="en-US" dirty="0"/>
              <a:t>.Continue Making Pre-Tax Deferrals</a:t>
            </a:r>
          </a:p>
        </p:txBody>
      </p:sp>
      <p:sp>
        <p:nvSpPr>
          <p:cNvPr id="3" name="Content Placeholder 2">
            <a:extLst>
              <a:ext uri="{FF2B5EF4-FFF2-40B4-BE49-F238E27FC236}">
                <a16:creationId xmlns:a16="http://schemas.microsoft.com/office/drawing/2014/main" id="{87F1D2CC-DE31-9190-CE42-1A30354F035D}"/>
              </a:ext>
            </a:extLst>
          </p:cNvPr>
          <p:cNvSpPr>
            <a:spLocks noGrp="1"/>
          </p:cNvSpPr>
          <p:nvPr>
            <p:ph idx="1"/>
          </p:nvPr>
        </p:nvSpPr>
        <p:spPr/>
        <p:txBody>
          <a:bodyPr>
            <a:normAutofit/>
          </a:bodyPr>
          <a:lstStyle/>
          <a:p>
            <a:pPr marL="0" indent="0" algn="ctr">
              <a:lnSpc>
                <a:spcPct val="150000"/>
              </a:lnSpc>
              <a:buNone/>
            </a:pPr>
            <a:r>
              <a:rPr lang="en-US" dirty="0"/>
              <a:t>Redirect your pre-tax age 50 catch-up contributions that now have to be </a:t>
            </a:r>
          </a:p>
          <a:p>
            <a:pPr marL="0" indent="0" algn="ctr">
              <a:lnSpc>
                <a:spcPct val="150000"/>
              </a:lnSpc>
              <a:buNone/>
            </a:pPr>
            <a:r>
              <a:rPr lang="en-US" dirty="0"/>
              <a:t>Roth in the 403(b) SRA </a:t>
            </a:r>
          </a:p>
          <a:p>
            <a:pPr marL="0" indent="0" algn="ctr">
              <a:lnSpc>
                <a:spcPct val="150000"/>
              </a:lnSpc>
              <a:buNone/>
            </a:pPr>
            <a:r>
              <a:rPr lang="en-US" dirty="0"/>
              <a:t>to the 457(b) so you can </a:t>
            </a:r>
          </a:p>
          <a:p>
            <a:pPr marL="0" indent="0" algn="ctr">
              <a:lnSpc>
                <a:spcPct val="150000"/>
              </a:lnSpc>
              <a:buNone/>
            </a:pPr>
            <a:r>
              <a:rPr lang="en-US" dirty="0"/>
              <a:t>continue making pre-tax deferrals</a:t>
            </a:r>
          </a:p>
        </p:txBody>
      </p:sp>
      <p:sp>
        <p:nvSpPr>
          <p:cNvPr id="4" name="Slide Number Placeholder 3">
            <a:extLst>
              <a:ext uri="{FF2B5EF4-FFF2-40B4-BE49-F238E27FC236}">
                <a16:creationId xmlns:a16="http://schemas.microsoft.com/office/drawing/2014/main" id="{CA4F551B-F630-1123-4998-7EEB1F454A92}"/>
              </a:ext>
            </a:extLst>
          </p:cNvPr>
          <p:cNvSpPr>
            <a:spLocks noGrp="1"/>
          </p:cNvSpPr>
          <p:nvPr>
            <p:ph type="sldNum" sz="quarter" idx="12"/>
          </p:nvPr>
        </p:nvSpPr>
        <p:spPr/>
        <p:txBody>
          <a:bodyPr/>
          <a:lstStyle/>
          <a:p>
            <a:fld id="{8F70A505-82C7-DF49-8AED-DCB7ED54510D}" type="slidenum">
              <a:rPr lang="en-US" smtClean="0"/>
              <a:t>57</a:t>
            </a:fld>
            <a:endParaRPr lang="en-US" dirty="0"/>
          </a:p>
        </p:txBody>
      </p:sp>
      <p:pic>
        <p:nvPicPr>
          <p:cNvPr id="8" name="Audio 7" descr="Icon of a gray speaker with three sound waves emanating from the right side, indicating audio.">
            <a:hlinkClick r:id="" action="ppaction://media"/>
            <a:extLst>
              <a:ext uri="{FF2B5EF4-FFF2-40B4-BE49-F238E27FC236}">
                <a16:creationId xmlns:a16="http://schemas.microsoft.com/office/drawing/2014/main" id="{FF2FE4FA-646F-A8E1-9432-5E6810FA7162}"/>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77D77E9B-55D5-0649-B087-C14890EA0450}"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510057322"/>
      </p:ext>
    </p:extLst>
  </p:cSld>
  <p:clrMapOvr>
    <a:masterClrMapping/>
  </p:clrMapOvr>
  <mc:AlternateContent xmlns:mc="http://schemas.openxmlformats.org/markup-compatibility/2006" xmlns:p14="http://schemas.microsoft.com/office/powerpoint/2010/main">
    <mc:Choice Requires="p14">
      <p:transition spd="slow" p14:dur="2000" advTm="23592"/>
    </mc:Choice>
    <mc:Fallback xmlns="">
      <p:transition spd="slow" advTm="23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4557AE41-3534-952A-4336-412DE1C6B3FA}"/>
              </a:ext>
            </a:extLst>
          </p:cNvPr>
          <p:cNvSpPr>
            <a:spLocks noGrp="1"/>
          </p:cNvSpPr>
          <p:nvPr>
            <p:ph type="title"/>
          </p:nvPr>
        </p:nvSpPr>
        <p:spPr>
          <a:xfrm>
            <a:off x="457200" y="274638"/>
            <a:ext cx="8229600" cy="715962"/>
          </a:xfrm>
        </p:spPr>
        <p:txBody>
          <a:bodyPr anchor="ctr">
            <a:normAutofit/>
          </a:bodyPr>
          <a:lstStyle/>
          <a:p>
            <a:r>
              <a:rPr lang="en-US" sz="2800" b="1" dirty="0"/>
              <a:t>Add 457(b) to Continue Pre-tax</a:t>
            </a:r>
          </a:p>
        </p:txBody>
      </p:sp>
      <p:pic>
        <p:nvPicPr>
          <p:cNvPr id="7" name="Content Placeholder 6" descr="Diagram showing the 403(b) SRA pre-tax plan plus adding the 457(b) pre-tax plan.">
            <a:extLst>
              <a:ext uri="{FF2B5EF4-FFF2-40B4-BE49-F238E27FC236}">
                <a16:creationId xmlns:a16="http://schemas.microsoft.com/office/drawing/2014/main" id="{59C29CC0-6063-235D-664F-FE96F20A63DF}"/>
              </a:ext>
            </a:extLst>
          </p:cNvPr>
          <p:cNvPicPr>
            <a:picLocks noGrp="1" noChangeAspect="1"/>
          </p:cNvPicPr>
          <p:nvPr>
            <p:ph idx="1"/>
          </p:nvPr>
        </p:nvPicPr>
        <p:blipFill>
          <a:blip r:embed="rId5"/>
          <a:stretch>
            <a:fillRect/>
          </a:stretch>
        </p:blipFill>
        <p:spPr>
          <a:xfrm>
            <a:off x="965655" y="1360329"/>
            <a:ext cx="7212690" cy="4525963"/>
          </a:xfrm>
          <a:prstGeom prst="rect">
            <a:avLst/>
          </a:prstGeom>
          <a:noFill/>
        </p:spPr>
      </p:pic>
      <p:sp>
        <p:nvSpPr>
          <p:cNvPr id="4" name="Slide Number Placeholder 3">
            <a:extLst>
              <a:ext uri="{FF2B5EF4-FFF2-40B4-BE49-F238E27FC236}">
                <a16:creationId xmlns:a16="http://schemas.microsoft.com/office/drawing/2014/main" id="{57AB54F5-E26C-D57B-53B1-AD6E75BD9700}"/>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8F70A505-82C7-DF49-8AED-DCB7ED54510D}" type="slidenum">
              <a:rPr lang="en-US" smtClean="0"/>
              <a:pPr>
                <a:spcAft>
                  <a:spcPts val="600"/>
                </a:spcAft>
              </a:pPr>
              <a:t>58</a:t>
            </a:fld>
            <a:endParaRPr lang="en-US"/>
          </a:p>
        </p:txBody>
      </p:sp>
      <p:pic>
        <p:nvPicPr>
          <p:cNvPr id="12" name="Audio 11" descr="Icon of a gray speaker with three sound waves emanating from the right side, indicating audio.">
            <a:hlinkClick r:id="" action="ppaction://media"/>
            <a:extLst>
              <a:ext uri="{FF2B5EF4-FFF2-40B4-BE49-F238E27FC236}">
                <a16:creationId xmlns:a16="http://schemas.microsoft.com/office/drawing/2014/main" id="{9A647335-A337-E454-2BA6-0512F841668E}"/>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930FE188-317B-8E47-BC84-4D474E1F0E7D}" label="" lang="en-us" r:embed="rId6"/>
                        </p173:trackLst>
                      </p173:tracksInfo>
                    </p:ext>
                  </p14:extLst>
                </p14:media>
              </p:ext>
            </p:extLst>
          </p:nvPr>
        </p:nvPicPr>
        <p:blipFill>
          <a:blip r:embed="rId7"/>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754782489"/>
      </p:ext>
    </p:extLst>
  </p:cSld>
  <p:clrMapOvr>
    <a:masterClrMapping/>
  </p:clrMapOvr>
  <mc:AlternateContent xmlns:mc="http://schemas.openxmlformats.org/markup-compatibility/2006" xmlns:p14="http://schemas.microsoft.com/office/powerpoint/2010/main">
    <mc:Choice Requires="p14">
      <p:transition spd="slow" p14:dur="2000" advTm="42934"/>
    </mc:Choice>
    <mc:Fallback xmlns="">
      <p:transition spd="slow" advTm="42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D3B93-ACBD-3FE9-8B83-7777A76451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C49BD9-F2D8-121F-F4BB-FC5B79D5585D}"/>
              </a:ext>
            </a:extLst>
          </p:cNvPr>
          <p:cNvSpPr>
            <a:spLocks noGrp="1"/>
          </p:cNvSpPr>
          <p:nvPr>
            <p:ph type="title"/>
          </p:nvPr>
        </p:nvSpPr>
        <p:spPr/>
        <p:txBody>
          <a:bodyPr/>
          <a:lstStyle/>
          <a:p>
            <a:pPr algn="l"/>
            <a:r>
              <a:rPr lang="en-US" dirty="0">
                <a:solidFill>
                  <a:schemeClr val="bg1"/>
                </a:solidFill>
              </a:rPr>
              <a:t>.</a:t>
            </a:r>
            <a:r>
              <a:rPr lang="en-US" dirty="0"/>
              <a:t>Contributing</a:t>
            </a:r>
          </a:p>
        </p:txBody>
      </p:sp>
      <p:sp>
        <p:nvSpPr>
          <p:cNvPr id="3" name="Content Placeholder 2">
            <a:extLst>
              <a:ext uri="{FF2B5EF4-FFF2-40B4-BE49-F238E27FC236}">
                <a16:creationId xmlns:a16="http://schemas.microsoft.com/office/drawing/2014/main" id="{E0E88818-9558-3497-0757-DF81E5338F19}"/>
              </a:ext>
            </a:extLst>
          </p:cNvPr>
          <p:cNvSpPr>
            <a:spLocks noGrp="1"/>
          </p:cNvSpPr>
          <p:nvPr>
            <p:ph idx="1"/>
          </p:nvPr>
        </p:nvSpPr>
        <p:spPr/>
        <p:txBody>
          <a:bodyPr>
            <a:normAutofit/>
          </a:bodyPr>
          <a:lstStyle/>
          <a:p>
            <a:pPr marL="0" indent="0" algn="ctr">
              <a:lnSpc>
                <a:spcPct val="200000"/>
              </a:lnSpc>
              <a:buNone/>
            </a:pPr>
            <a:r>
              <a:rPr lang="en-US" dirty="0"/>
              <a:t>If you only contribute to the 457(b)…</a:t>
            </a:r>
          </a:p>
          <a:p>
            <a:pPr marL="0" indent="0" algn="ctr">
              <a:lnSpc>
                <a:spcPct val="200000"/>
              </a:lnSpc>
              <a:buNone/>
            </a:pPr>
            <a:r>
              <a:rPr lang="en-US" dirty="0"/>
              <a:t>…add the 403(b) SRA</a:t>
            </a:r>
          </a:p>
        </p:txBody>
      </p:sp>
      <p:sp>
        <p:nvSpPr>
          <p:cNvPr id="4" name="Slide Number Placeholder 3">
            <a:extLst>
              <a:ext uri="{FF2B5EF4-FFF2-40B4-BE49-F238E27FC236}">
                <a16:creationId xmlns:a16="http://schemas.microsoft.com/office/drawing/2014/main" id="{555AC718-75B2-708C-D2BE-3E90B99FC4F0}"/>
              </a:ext>
            </a:extLst>
          </p:cNvPr>
          <p:cNvSpPr>
            <a:spLocks noGrp="1"/>
          </p:cNvSpPr>
          <p:nvPr>
            <p:ph type="sldNum" sz="quarter" idx="12"/>
          </p:nvPr>
        </p:nvSpPr>
        <p:spPr/>
        <p:txBody>
          <a:bodyPr/>
          <a:lstStyle/>
          <a:p>
            <a:fld id="{8F70A505-82C7-DF49-8AED-DCB7ED54510D}" type="slidenum">
              <a:rPr lang="en-US" smtClean="0"/>
              <a:t>59</a:t>
            </a:fld>
            <a:endParaRPr lang="en-US" dirty="0"/>
          </a:p>
        </p:txBody>
      </p:sp>
      <p:pic>
        <p:nvPicPr>
          <p:cNvPr id="8" name="Audio 7" descr="Icon of a gray speaker with three sound waves emanating from the right side, indicating audio.">
            <a:hlinkClick r:id="" action="ppaction://media"/>
            <a:extLst>
              <a:ext uri="{FF2B5EF4-FFF2-40B4-BE49-F238E27FC236}">
                <a16:creationId xmlns:a16="http://schemas.microsoft.com/office/drawing/2014/main" id="{D1EBE123-DEAB-A599-69BB-29FA54D995E4}"/>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B0F5AA09-0527-C34C-84A0-E8F03CD9CC78}"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879712190"/>
      </p:ext>
    </p:extLst>
  </p:cSld>
  <p:clrMapOvr>
    <a:masterClrMapping/>
  </p:clrMapOvr>
  <mc:AlternateContent xmlns:mc="http://schemas.openxmlformats.org/markup-compatibility/2006" xmlns:p14="http://schemas.microsoft.com/office/powerpoint/2010/main">
    <mc:Choice Requires="p14">
      <p:transition spd="slow" p14:dur="2000" advTm="8652"/>
    </mc:Choice>
    <mc:Fallback xmlns="">
      <p:transition spd="slow" advTm="8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99F37-7FC9-BD44-2958-24B1A136478F}"/>
              </a:ext>
            </a:extLst>
          </p:cNvPr>
          <p:cNvSpPr>
            <a:spLocks noGrp="1"/>
          </p:cNvSpPr>
          <p:nvPr>
            <p:ph type="title"/>
          </p:nvPr>
        </p:nvSpPr>
        <p:spPr/>
        <p:txBody>
          <a:bodyPr/>
          <a:lstStyle/>
          <a:p>
            <a:pPr algn="l"/>
            <a:r>
              <a:rPr lang="en-US" dirty="0"/>
              <a:t>Who The Roth Mandate Affects</a:t>
            </a:r>
          </a:p>
        </p:txBody>
      </p:sp>
      <p:sp>
        <p:nvSpPr>
          <p:cNvPr id="3" name="Content Placeholder 2">
            <a:extLst>
              <a:ext uri="{FF2B5EF4-FFF2-40B4-BE49-F238E27FC236}">
                <a16:creationId xmlns:a16="http://schemas.microsoft.com/office/drawing/2014/main" id="{9C550198-124D-A3AD-6D0E-623E64E3A127}"/>
              </a:ext>
            </a:extLst>
          </p:cNvPr>
          <p:cNvSpPr>
            <a:spLocks noGrp="1"/>
          </p:cNvSpPr>
          <p:nvPr>
            <p:ph idx="1"/>
          </p:nvPr>
        </p:nvSpPr>
        <p:spPr/>
        <p:txBody>
          <a:bodyPr>
            <a:normAutofit/>
          </a:bodyPr>
          <a:lstStyle/>
          <a:p>
            <a:pPr marL="0" indent="0" algn="ctr">
              <a:lnSpc>
                <a:spcPct val="200000"/>
              </a:lnSpc>
              <a:spcBef>
                <a:spcPts val="600"/>
              </a:spcBef>
              <a:buNone/>
            </a:pPr>
            <a:r>
              <a:rPr lang="en-US" sz="4400" b="1" dirty="0"/>
              <a:t>Does the Secure 2.0 Act </a:t>
            </a:r>
          </a:p>
          <a:p>
            <a:pPr marL="0" indent="0" algn="ctr">
              <a:lnSpc>
                <a:spcPct val="200000"/>
              </a:lnSpc>
              <a:spcBef>
                <a:spcPts val="600"/>
              </a:spcBef>
              <a:buNone/>
            </a:pPr>
            <a:r>
              <a:rPr lang="en-US" sz="4400" b="1" dirty="0"/>
              <a:t>Roth Mandate Affect You?</a:t>
            </a:r>
          </a:p>
        </p:txBody>
      </p:sp>
      <p:sp>
        <p:nvSpPr>
          <p:cNvPr id="4" name="Slide Number Placeholder 3">
            <a:extLst>
              <a:ext uri="{FF2B5EF4-FFF2-40B4-BE49-F238E27FC236}">
                <a16:creationId xmlns:a16="http://schemas.microsoft.com/office/drawing/2014/main" id="{FF5F7427-B840-D270-2FEC-B9FCCC25E5F8}"/>
              </a:ext>
            </a:extLst>
          </p:cNvPr>
          <p:cNvSpPr>
            <a:spLocks noGrp="1"/>
          </p:cNvSpPr>
          <p:nvPr>
            <p:ph type="sldNum" sz="quarter" idx="12"/>
          </p:nvPr>
        </p:nvSpPr>
        <p:spPr/>
        <p:txBody>
          <a:bodyPr/>
          <a:lstStyle/>
          <a:p>
            <a:fld id="{8F70A505-82C7-DF49-8AED-DCB7ED54510D}" type="slidenum">
              <a:rPr lang="en-US" smtClean="0"/>
              <a:t>6</a:t>
            </a:fld>
            <a:endParaRPr lang="en-US" dirty="0"/>
          </a:p>
        </p:txBody>
      </p:sp>
      <p:pic>
        <p:nvPicPr>
          <p:cNvPr id="7" name="Audio 6" descr="Speaker icon with three sound waves.">
            <a:hlinkClick r:id="" action="ppaction://media"/>
            <a:extLst>
              <a:ext uri="{FF2B5EF4-FFF2-40B4-BE49-F238E27FC236}">
                <a16:creationId xmlns:a16="http://schemas.microsoft.com/office/drawing/2014/main" id="{31AAB481-0BAF-34F1-737B-DA6CBE112E9D}"/>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43636FE6-8016-8045-9D67-6CD6D0BA8D88}"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882324222"/>
      </p:ext>
    </p:extLst>
  </p:cSld>
  <p:clrMapOvr>
    <a:masterClrMapping/>
  </p:clrMapOvr>
  <mc:AlternateContent xmlns:mc="http://schemas.openxmlformats.org/markup-compatibility/2006" xmlns:p14="http://schemas.microsoft.com/office/powerpoint/2010/main">
    <mc:Choice Requires="p14">
      <p:transition spd="slow" p14:dur="2000" advTm="7047"/>
    </mc:Choice>
    <mc:Fallback xmlns="">
      <p:transition spd="slow" advTm="7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E958B-8DA8-3671-5B7D-49A27F8792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57FB0E-16AA-9FC2-B1B8-7C87C6EC26FD}"/>
              </a:ext>
            </a:extLst>
          </p:cNvPr>
          <p:cNvSpPr>
            <a:spLocks noGrp="1"/>
          </p:cNvSpPr>
          <p:nvPr>
            <p:ph type="title"/>
          </p:nvPr>
        </p:nvSpPr>
        <p:spPr/>
        <p:txBody>
          <a:bodyPr/>
          <a:lstStyle/>
          <a:p>
            <a:pPr algn="l"/>
            <a:r>
              <a:rPr lang="en-US" dirty="0">
                <a:solidFill>
                  <a:schemeClr val="bg1"/>
                </a:solidFill>
              </a:rPr>
              <a:t>.</a:t>
            </a:r>
            <a:r>
              <a:rPr lang="en-US" dirty="0"/>
              <a:t>Pre-Tax Deferrals</a:t>
            </a:r>
          </a:p>
        </p:txBody>
      </p:sp>
      <p:sp>
        <p:nvSpPr>
          <p:cNvPr id="3" name="Content Placeholder 2">
            <a:extLst>
              <a:ext uri="{FF2B5EF4-FFF2-40B4-BE49-F238E27FC236}">
                <a16:creationId xmlns:a16="http://schemas.microsoft.com/office/drawing/2014/main" id="{1F0AA575-5A3D-826E-61A6-D19FD972D911}"/>
              </a:ext>
            </a:extLst>
          </p:cNvPr>
          <p:cNvSpPr>
            <a:spLocks noGrp="1"/>
          </p:cNvSpPr>
          <p:nvPr>
            <p:ph idx="1"/>
          </p:nvPr>
        </p:nvSpPr>
        <p:spPr/>
        <p:txBody>
          <a:bodyPr>
            <a:normAutofit/>
          </a:bodyPr>
          <a:lstStyle/>
          <a:p>
            <a:pPr marL="0" indent="0" algn="ctr">
              <a:lnSpc>
                <a:spcPct val="150000"/>
              </a:lnSpc>
              <a:buNone/>
            </a:pPr>
            <a:r>
              <a:rPr lang="en-US" dirty="0"/>
              <a:t>Redirect your pre-tax age 50 catch-up contributions that now have to be </a:t>
            </a:r>
          </a:p>
          <a:p>
            <a:pPr marL="0" indent="0" algn="ctr">
              <a:lnSpc>
                <a:spcPct val="150000"/>
              </a:lnSpc>
              <a:buNone/>
            </a:pPr>
            <a:r>
              <a:rPr lang="en-US" dirty="0"/>
              <a:t>Roth in the 457(b) </a:t>
            </a:r>
          </a:p>
          <a:p>
            <a:pPr marL="0" indent="0" algn="ctr">
              <a:lnSpc>
                <a:spcPct val="150000"/>
              </a:lnSpc>
              <a:buNone/>
            </a:pPr>
            <a:r>
              <a:rPr lang="en-US" dirty="0"/>
              <a:t>to the 403(b) SRA so you can </a:t>
            </a:r>
          </a:p>
          <a:p>
            <a:pPr marL="0" indent="0" algn="ctr">
              <a:lnSpc>
                <a:spcPct val="150000"/>
              </a:lnSpc>
              <a:buNone/>
            </a:pPr>
            <a:r>
              <a:rPr lang="en-US" dirty="0"/>
              <a:t>continue making pre-tax deferrals</a:t>
            </a:r>
          </a:p>
        </p:txBody>
      </p:sp>
      <p:sp>
        <p:nvSpPr>
          <p:cNvPr id="4" name="Slide Number Placeholder 3">
            <a:extLst>
              <a:ext uri="{FF2B5EF4-FFF2-40B4-BE49-F238E27FC236}">
                <a16:creationId xmlns:a16="http://schemas.microsoft.com/office/drawing/2014/main" id="{8FFC8B5B-C077-8046-08F1-D20F2B6368C3}"/>
              </a:ext>
            </a:extLst>
          </p:cNvPr>
          <p:cNvSpPr>
            <a:spLocks noGrp="1"/>
          </p:cNvSpPr>
          <p:nvPr>
            <p:ph type="sldNum" sz="quarter" idx="12"/>
          </p:nvPr>
        </p:nvSpPr>
        <p:spPr/>
        <p:txBody>
          <a:bodyPr/>
          <a:lstStyle/>
          <a:p>
            <a:fld id="{8F70A505-82C7-DF49-8AED-DCB7ED54510D}" type="slidenum">
              <a:rPr lang="en-US" smtClean="0"/>
              <a:t>60</a:t>
            </a:fld>
            <a:endParaRPr lang="en-US" dirty="0"/>
          </a:p>
        </p:txBody>
      </p:sp>
      <p:pic>
        <p:nvPicPr>
          <p:cNvPr id="8" name="Audio 7" descr="Icon of a gray speaker with three sound waves emanating from the right side, indicating audio.">
            <a:hlinkClick r:id="" action="ppaction://media"/>
            <a:extLst>
              <a:ext uri="{FF2B5EF4-FFF2-40B4-BE49-F238E27FC236}">
                <a16:creationId xmlns:a16="http://schemas.microsoft.com/office/drawing/2014/main" id="{B7B64A22-6B1E-7BFF-63E2-58567D52E792}"/>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ECF799A6-3D19-5541-8D05-5A0D74B8CF0E}"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553076682"/>
      </p:ext>
    </p:extLst>
  </p:cSld>
  <p:clrMapOvr>
    <a:masterClrMapping/>
  </p:clrMapOvr>
  <mc:AlternateContent xmlns:mc="http://schemas.openxmlformats.org/markup-compatibility/2006" xmlns:p14="http://schemas.microsoft.com/office/powerpoint/2010/main">
    <mc:Choice Requires="p14">
      <p:transition spd="slow" p14:dur="2000" advTm="25556"/>
    </mc:Choice>
    <mc:Fallback xmlns="">
      <p:transition spd="slow" advTm="25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81C22-F444-8EF3-3D5A-AE3CF50A7C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6ADA3D-F411-13A7-11F7-FF7FD527E59C}"/>
              </a:ext>
            </a:extLst>
          </p:cNvPr>
          <p:cNvSpPr>
            <a:spLocks noGrp="1"/>
          </p:cNvSpPr>
          <p:nvPr>
            <p:ph type="title"/>
          </p:nvPr>
        </p:nvSpPr>
        <p:spPr/>
        <p:txBody>
          <a:bodyPr/>
          <a:lstStyle/>
          <a:p>
            <a:pPr algn="l"/>
            <a:r>
              <a:rPr lang="en-US" dirty="0"/>
              <a:t>Less Than $24,500 </a:t>
            </a:r>
          </a:p>
        </p:txBody>
      </p:sp>
      <p:sp>
        <p:nvSpPr>
          <p:cNvPr id="3" name="Content Placeholder 2">
            <a:extLst>
              <a:ext uri="{FF2B5EF4-FFF2-40B4-BE49-F238E27FC236}">
                <a16:creationId xmlns:a16="http://schemas.microsoft.com/office/drawing/2014/main" id="{B72EE1EF-E1BE-6FFA-5CA3-6216A44DFCCB}"/>
              </a:ext>
            </a:extLst>
          </p:cNvPr>
          <p:cNvSpPr>
            <a:spLocks noGrp="1"/>
          </p:cNvSpPr>
          <p:nvPr>
            <p:ph idx="1"/>
          </p:nvPr>
        </p:nvSpPr>
        <p:spPr/>
        <p:txBody>
          <a:bodyPr>
            <a:normAutofit/>
          </a:bodyPr>
          <a:lstStyle/>
          <a:p>
            <a:pPr marL="0" indent="0" algn="ctr">
              <a:lnSpc>
                <a:spcPct val="200000"/>
              </a:lnSpc>
              <a:buNone/>
            </a:pPr>
            <a:r>
              <a:rPr lang="en-US" dirty="0"/>
              <a:t>If you contribute to both the </a:t>
            </a:r>
          </a:p>
          <a:p>
            <a:pPr marL="0" indent="0" algn="ctr">
              <a:lnSpc>
                <a:spcPct val="200000"/>
              </a:lnSpc>
              <a:buNone/>
            </a:pPr>
            <a:r>
              <a:rPr lang="en-US" dirty="0"/>
              <a:t>457(b) and 403(b) SRA…</a:t>
            </a:r>
          </a:p>
          <a:p>
            <a:pPr marL="0" indent="0" algn="ctr">
              <a:lnSpc>
                <a:spcPct val="200000"/>
              </a:lnSpc>
              <a:buNone/>
            </a:pPr>
            <a:endParaRPr lang="en-US" dirty="0"/>
          </a:p>
          <a:p>
            <a:pPr marL="0" indent="0" algn="ctr">
              <a:lnSpc>
                <a:spcPct val="200000"/>
              </a:lnSpc>
              <a:buNone/>
            </a:pPr>
            <a:r>
              <a:rPr lang="en-US" dirty="0"/>
              <a:t>…but less than $24,500 to one of them</a:t>
            </a:r>
          </a:p>
        </p:txBody>
      </p:sp>
      <p:sp>
        <p:nvSpPr>
          <p:cNvPr id="4" name="Slide Number Placeholder 3">
            <a:extLst>
              <a:ext uri="{FF2B5EF4-FFF2-40B4-BE49-F238E27FC236}">
                <a16:creationId xmlns:a16="http://schemas.microsoft.com/office/drawing/2014/main" id="{CCED66EB-3B56-6EBC-0437-C75754872AD2}"/>
              </a:ext>
            </a:extLst>
          </p:cNvPr>
          <p:cNvSpPr>
            <a:spLocks noGrp="1"/>
          </p:cNvSpPr>
          <p:nvPr>
            <p:ph type="sldNum" sz="quarter" idx="12"/>
          </p:nvPr>
        </p:nvSpPr>
        <p:spPr/>
        <p:txBody>
          <a:bodyPr/>
          <a:lstStyle/>
          <a:p>
            <a:fld id="{8F70A505-82C7-DF49-8AED-DCB7ED54510D}" type="slidenum">
              <a:rPr lang="en-US" smtClean="0"/>
              <a:t>61</a:t>
            </a:fld>
            <a:endParaRPr lang="en-US" dirty="0"/>
          </a:p>
        </p:txBody>
      </p:sp>
      <p:pic>
        <p:nvPicPr>
          <p:cNvPr id="8" name="Audio 7" descr="Icon of a gray speaker with three sound waves emanating from the right side, indicating audio.">
            <a:hlinkClick r:id="" action="ppaction://media"/>
            <a:extLst>
              <a:ext uri="{FF2B5EF4-FFF2-40B4-BE49-F238E27FC236}">
                <a16:creationId xmlns:a16="http://schemas.microsoft.com/office/drawing/2014/main" id="{D173510F-C4B8-FA23-6B13-AAFF294DB061}"/>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D729F62B-F49A-354D-93EE-3C1851FD5ED9}"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034539163"/>
      </p:ext>
    </p:extLst>
  </p:cSld>
  <p:clrMapOvr>
    <a:masterClrMapping/>
  </p:clrMapOvr>
  <mc:AlternateContent xmlns:mc="http://schemas.openxmlformats.org/markup-compatibility/2006" xmlns:p14="http://schemas.microsoft.com/office/powerpoint/2010/main">
    <mc:Choice Requires="p14">
      <p:transition spd="slow" p14:dur="2000" advTm="13705"/>
    </mc:Choice>
    <mc:Fallback xmlns="">
      <p:transition spd="slow" advTm="13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32C1B-8D76-6C62-563A-3A13481E75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6BEF99-6B19-9005-E5CC-C8D9900D1DE0}"/>
              </a:ext>
            </a:extLst>
          </p:cNvPr>
          <p:cNvSpPr>
            <a:spLocks noGrp="1"/>
          </p:cNvSpPr>
          <p:nvPr>
            <p:ph type="title"/>
          </p:nvPr>
        </p:nvSpPr>
        <p:spPr/>
        <p:txBody>
          <a:bodyPr/>
          <a:lstStyle/>
          <a:p>
            <a:pPr algn="l"/>
            <a:r>
              <a:rPr lang="en-US" dirty="0"/>
              <a:t>Increase Pre-Tax Deferrals</a:t>
            </a:r>
          </a:p>
        </p:txBody>
      </p:sp>
      <p:sp>
        <p:nvSpPr>
          <p:cNvPr id="3" name="Content Placeholder 2">
            <a:extLst>
              <a:ext uri="{FF2B5EF4-FFF2-40B4-BE49-F238E27FC236}">
                <a16:creationId xmlns:a16="http://schemas.microsoft.com/office/drawing/2014/main" id="{9EECAFA0-D13B-F68E-AC39-BCFA3DFE82F8}"/>
              </a:ext>
            </a:extLst>
          </p:cNvPr>
          <p:cNvSpPr>
            <a:spLocks noGrp="1"/>
          </p:cNvSpPr>
          <p:nvPr>
            <p:ph idx="1"/>
          </p:nvPr>
        </p:nvSpPr>
        <p:spPr/>
        <p:txBody>
          <a:bodyPr>
            <a:normAutofit/>
          </a:bodyPr>
          <a:lstStyle/>
          <a:p>
            <a:pPr marL="0" lvl="0" indent="0" algn="ctr">
              <a:lnSpc>
                <a:spcPct val="150000"/>
              </a:lnSpc>
              <a:buNone/>
            </a:pPr>
            <a:r>
              <a:rPr lang="en-US" dirty="0"/>
              <a:t>Consider increasing </a:t>
            </a:r>
          </a:p>
          <a:p>
            <a:pPr marL="0" lvl="0" indent="0" algn="ctr">
              <a:lnSpc>
                <a:spcPct val="150000"/>
              </a:lnSpc>
              <a:buNone/>
            </a:pPr>
            <a:r>
              <a:rPr lang="en-US" dirty="0"/>
              <a:t>the pre-tax deferrals </a:t>
            </a:r>
          </a:p>
          <a:p>
            <a:pPr marL="0" lvl="0" indent="0" algn="ctr">
              <a:lnSpc>
                <a:spcPct val="150000"/>
              </a:lnSpc>
              <a:buNone/>
            </a:pPr>
            <a:r>
              <a:rPr lang="en-US" dirty="0"/>
              <a:t>to the plan you contribute </a:t>
            </a:r>
          </a:p>
          <a:p>
            <a:pPr marL="0" lvl="0" indent="0" algn="ctr">
              <a:lnSpc>
                <a:spcPct val="150000"/>
              </a:lnSpc>
              <a:buNone/>
            </a:pPr>
            <a:r>
              <a:rPr lang="en-US" dirty="0"/>
              <a:t>less than $24,500</a:t>
            </a:r>
          </a:p>
          <a:p>
            <a:pPr marL="0" lvl="0" indent="0" algn="ctr">
              <a:buNone/>
            </a:pPr>
            <a:endParaRPr lang="en-US" sz="2800" dirty="0"/>
          </a:p>
          <a:p>
            <a:pPr marL="0" lvl="0" indent="0" algn="ctr">
              <a:buNone/>
            </a:pPr>
            <a:endParaRPr lang="en-US" sz="2800" dirty="0"/>
          </a:p>
        </p:txBody>
      </p:sp>
      <p:sp>
        <p:nvSpPr>
          <p:cNvPr id="4" name="Slide Number Placeholder 3">
            <a:extLst>
              <a:ext uri="{FF2B5EF4-FFF2-40B4-BE49-F238E27FC236}">
                <a16:creationId xmlns:a16="http://schemas.microsoft.com/office/drawing/2014/main" id="{EB36B46B-0843-4D96-7AF3-EB62B37DC736}"/>
              </a:ext>
            </a:extLst>
          </p:cNvPr>
          <p:cNvSpPr>
            <a:spLocks noGrp="1"/>
          </p:cNvSpPr>
          <p:nvPr>
            <p:ph type="sldNum" sz="quarter" idx="12"/>
          </p:nvPr>
        </p:nvSpPr>
        <p:spPr/>
        <p:txBody>
          <a:bodyPr/>
          <a:lstStyle/>
          <a:p>
            <a:fld id="{8F70A505-82C7-DF49-8AED-DCB7ED54510D}" type="slidenum">
              <a:rPr lang="en-US" smtClean="0"/>
              <a:t>62</a:t>
            </a:fld>
            <a:endParaRPr lang="en-US" dirty="0"/>
          </a:p>
        </p:txBody>
      </p:sp>
      <p:pic>
        <p:nvPicPr>
          <p:cNvPr id="8" name="Audio 7" descr="Icon of a gray speaker with three sound waves emanating from the right side, indicating audio.">
            <a:hlinkClick r:id="" action="ppaction://media"/>
            <a:extLst>
              <a:ext uri="{FF2B5EF4-FFF2-40B4-BE49-F238E27FC236}">
                <a16:creationId xmlns:a16="http://schemas.microsoft.com/office/drawing/2014/main" id="{0541FB45-A03D-280E-9474-8F1E8E729C73}"/>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421C8297-B501-9744-BCC6-3B0E95EAF33E}"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324289932"/>
      </p:ext>
    </p:extLst>
  </p:cSld>
  <p:clrMapOvr>
    <a:masterClrMapping/>
  </p:clrMapOvr>
  <mc:AlternateContent xmlns:mc="http://schemas.openxmlformats.org/markup-compatibility/2006" xmlns:p14="http://schemas.microsoft.com/office/powerpoint/2010/main">
    <mc:Choice Requires="p14">
      <p:transition spd="slow" p14:dur="2000" advTm="9646"/>
    </mc:Choice>
    <mc:Fallback xmlns="">
      <p:transition spd="slow" advTm="9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18503-FAAA-1AEB-74A2-D86A9220C0C1}"/>
              </a:ext>
            </a:extLst>
          </p:cNvPr>
          <p:cNvSpPr>
            <a:spLocks noGrp="1"/>
          </p:cNvSpPr>
          <p:nvPr>
            <p:ph type="title"/>
          </p:nvPr>
        </p:nvSpPr>
        <p:spPr/>
        <p:txBody>
          <a:bodyPr>
            <a:normAutofit/>
          </a:bodyPr>
          <a:lstStyle/>
          <a:p>
            <a:r>
              <a:rPr lang="en-US" sz="3200" b="1" dirty="0"/>
              <a:t>For this approach to work</a:t>
            </a:r>
          </a:p>
        </p:txBody>
      </p:sp>
      <p:sp>
        <p:nvSpPr>
          <p:cNvPr id="3" name="Content Placeholder 2">
            <a:extLst>
              <a:ext uri="{FF2B5EF4-FFF2-40B4-BE49-F238E27FC236}">
                <a16:creationId xmlns:a16="http://schemas.microsoft.com/office/drawing/2014/main" id="{C3E13227-6E1F-9439-86CF-E7126562B69C}"/>
              </a:ext>
            </a:extLst>
          </p:cNvPr>
          <p:cNvSpPr>
            <a:spLocks noGrp="1"/>
          </p:cNvSpPr>
          <p:nvPr>
            <p:ph idx="1"/>
          </p:nvPr>
        </p:nvSpPr>
        <p:spPr/>
        <p:txBody>
          <a:bodyPr>
            <a:normAutofit/>
          </a:bodyPr>
          <a:lstStyle/>
          <a:p>
            <a:pPr marL="514350" indent="-514350">
              <a:lnSpc>
                <a:spcPct val="150000"/>
              </a:lnSpc>
              <a:buFont typeface="+mj-lt"/>
              <a:buAutoNum type="arabicPeriod"/>
            </a:pPr>
            <a:r>
              <a:rPr lang="en-US" dirty="0"/>
              <a:t>The pre-tax age 50 contributions you redirect</a:t>
            </a:r>
          </a:p>
          <a:p>
            <a:pPr marL="0" indent="0">
              <a:lnSpc>
                <a:spcPct val="150000"/>
              </a:lnSpc>
              <a:spcBef>
                <a:spcPts val="1800"/>
              </a:spcBef>
              <a:spcAft>
                <a:spcPts val="1800"/>
              </a:spcAft>
              <a:buNone/>
            </a:pPr>
            <a:r>
              <a:rPr lang="en-US" dirty="0"/>
              <a:t>Plus</a:t>
            </a:r>
          </a:p>
          <a:p>
            <a:pPr marL="514350" indent="-514350">
              <a:lnSpc>
                <a:spcPct val="150000"/>
              </a:lnSpc>
              <a:buFont typeface="+mj-lt"/>
              <a:buAutoNum type="arabicPeriod" startAt="2"/>
            </a:pPr>
            <a:r>
              <a:rPr lang="en-US" dirty="0"/>
              <a:t>The contributions you already make to the receiving plan must total no more than $24,500</a:t>
            </a:r>
          </a:p>
        </p:txBody>
      </p:sp>
      <p:sp>
        <p:nvSpPr>
          <p:cNvPr id="4" name="Slide Number Placeholder 3">
            <a:extLst>
              <a:ext uri="{FF2B5EF4-FFF2-40B4-BE49-F238E27FC236}">
                <a16:creationId xmlns:a16="http://schemas.microsoft.com/office/drawing/2014/main" id="{4F3CDAEE-76C7-8D1B-1FE0-58E4DD85D3D4}"/>
              </a:ext>
            </a:extLst>
          </p:cNvPr>
          <p:cNvSpPr>
            <a:spLocks noGrp="1"/>
          </p:cNvSpPr>
          <p:nvPr>
            <p:ph type="sldNum" sz="quarter" idx="12"/>
          </p:nvPr>
        </p:nvSpPr>
        <p:spPr/>
        <p:txBody>
          <a:bodyPr/>
          <a:lstStyle/>
          <a:p>
            <a:fld id="{8F70A505-82C7-DF49-8AED-DCB7ED54510D}" type="slidenum">
              <a:rPr lang="en-US" smtClean="0"/>
              <a:t>63</a:t>
            </a:fld>
            <a:endParaRPr lang="en-US" dirty="0"/>
          </a:p>
        </p:txBody>
      </p:sp>
      <p:pic>
        <p:nvPicPr>
          <p:cNvPr id="9" name="Audio 8" descr="Icon of a gray speaker with three sound waves emanating from the right side, indicating audio.">
            <a:hlinkClick r:id="" action="ppaction://media"/>
            <a:extLst>
              <a:ext uri="{FF2B5EF4-FFF2-40B4-BE49-F238E27FC236}">
                <a16:creationId xmlns:a16="http://schemas.microsoft.com/office/drawing/2014/main" id="{AE73BD73-CAFF-A3F5-3504-BD148B44169F}"/>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75E0F57D-4E2C-D448-9587-E04479A628E2}"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17610031"/>
      </p:ext>
    </p:extLst>
  </p:cSld>
  <p:clrMapOvr>
    <a:masterClrMapping/>
  </p:clrMapOvr>
  <mc:AlternateContent xmlns:mc="http://schemas.openxmlformats.org/markup-compatibility/2006" xmlns:p14="http://schemas.microsoft.com/office/powerpoint/2010/main">
    <mc:Choice Requires="p14">
      <p:transition spd="slow" p14:dur="2000" advTm="12874"/>
    </mc:Choice>
    <mc:Fallback xmlns="">
      <p:transition spd="slow" advTm="12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9BD19-D044-7E10-00A9-DFC458287D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133866-CB83-8ED5-DD8C-CCACE8F58A05}"/>
              </a:ext>
            </a:extLst>
          </p:cNvPr>
          <p:cNvSpPr>
            <a:spLocks noGrp="1"/>
          </p:cNvSpPr>
          <p:nvPr>
            <p:ph type="title"/>
          </p:nvPr>
        </p:nvSpPr>
        <p:spPr/>
        <p:txBody>
          <a:bodyPr/>
          <a:lstStyle/>
          <a:p>
            <a:pPr algn="l"/>
            <a:r>
              <a:rPr lang="en-US" dirty="0"/>
              <a:t>Contribute More Than $24,500 </a:t>
            </a:r>
          </a:p>
        </p:txBody>
      </p:sp>
      <p:sp>
        <p:nvSpPr>
          <p:cNvPr id="3" name="Content Placeholder 2">
            <a:extLst>
              <a:ext uri="{FF2B5EF4-FFF2-40B4-BE49-F238E27FC236}">
                <a16:creationId xmlns:a16="http://schemas.microsoft.com/office/drawing/2014/main" id="{7DEFA1A5-FFBA-110F-D284-AE78949983F8}"/>
              </a:ext>
            </a:extLst>
          </p:cNvPr>
          <p:cNvSpPr>
            <a:spLocks noGrp="1"/>
          </p:cNvSpPr>
          <p:nvPr>
            <p:ph idx="1"/>
          </p:nvPr>
        </p:nvSpPr>
        <p:spPr/>
        <p:txBody>
          <a:bodyPr>
            <a:normAutofit/>
          </a:bodyPr>
          <a:lstStyle/>
          <a:p>
            <a:pPr marL="0" indent="0" algn="ctr">
              <a:lnSpc>
                <a:spcPct val="200000"/>
              </a:lnSpc>
              <a:buNone/>
            </a:pPr>
            <a:r>
              <a:rPr lang="en-US" dirty="0"/>
              <a:t>If you contribute more than $24,500 </a:t>
            </a:r>
          </a:p>
          <a:p>
            <a:pPr marL="0" indent="0" algn="ctr">
              <a:lnSpc>
                <a:spcPct val="200000"/>
              </a:lnSpc>
              <a:buNone/>
            </a:pPr>
            <a:r>
              <a:rPr lang="en-US" dirty="0"/>
              <a:t>to both the </a:t>
            </a:r>
          </a:p>
          <a:p>
            <a:pPr marL="0" indent="0" algn="ctr">
              <a:lnSpc>
                <a:spcPct val="200000"/>
              </a:lnSpc>
              <a:buNone/>
            </a:pPr>
            <a:r>
              <a:rPr lang="en-US" dirty="0"/>
              <a:t>457(b) and the 403(b) SRA…</a:t>
            </a:r>
          </a:p>
        </p:txBody>
      </p:sp>
      <p:sp>
        <p:nvSpPr>
          <p:cNvPr id="4" name="Slide Number Placeholder 3">
            <a:extLst>
              <a:ext uri="{FF2B5EF4-FFF2-40B4-BE49-F238E27FC236}">
                <a16:creationId xmlns:a16="http://schemas.microsoft.com/office/drawing/2014/main" id="{BA0CB249-0B92-5590-1F23-04FAE0205C4E}"/>
              </a:ext>
            </a:extLst>
          </p:cNvPr>
          <p:cNvSpPr>
            <a:spLocks noGrp="1"/>
          </p:cNvSpPr>
          <p:nvPr>
            <p:ph type="sldNum" sz="quarter" idx="12"/>
          </p:nvPr>
        </p:nvSpPr>
        <p:spPr/>
        <p:txBody>
          <a:bodyPr/>
          <a:lstStyle/>
          <a:p>
            <a:fld id="{8F70A505-82C7-DF49-8AED-DCB7ED54510D}" type="slidenum">
              <a:rPr lang="en-US" smtClean="0"/>
              <a:t>64</a:t>
            </a:fld>
            <a:endParaRPr lang="en-US" dirty="0"/>
          </a:p>
        </p:txBody>
      </p:sp>
      <p:pic>
        <p:nvPicPr>
          <p:cNvPr id="8" name="Audio 7" descr="Icon of a gray speaker with three sound waves emanating from the right side, indicating audio.">
            <a:hlinkClick r:id="" action="ppaction://media"/>
            <a:extLst>
              <a:ext uri="{FF2B5EF4-FFF2-40B4-BE49-F238E27FC236}">
                <a16:creationId xmlns:a16="http://schemas.microsoft.com/office/drawing/2014/main" id="{FF4E4AA8-47C1-DEF9-463B-C53D15A969F7}"/>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E52197FD-3BAD-EF48-92E8-18C6AD74EAAE}"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575101713"/>
      </p:ext>
    </p:extLst>
  </p:cSld>
  <p:clrMapOvr>
    <a:masterClrMapping/>
  </p:clrMapOvr>
  <mc:AlternateContent xmlns:mc="http://schemas.openxmlformats.org/markup-compatibility/2006" xmlns:p14="http://schemas.microsoft.com/office/powerpoint/2010/main">
    <mc:Choice Requires="p14">
      <p:transition spd="slow" p14:dur="2000" advTm="9943"/>
    </mc:Choice>
    <mc:Fallback xmlns="">
      <p:transition spd="slow" advTm="9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E92EF-9B4C-7CA7-4677-F2756FFBDC8E}"/>
              </a:ext>
            </a:extLst>
          </p:cNvPr>
          <p:cNvSpPr>
            <a:spLocks noGrp="1"/>
          </p:cNvSpPr>
          <p:nvPr>
            <p:ph type="title"/>
          </p:nvPr>
        </p:nvSpPr>
        <p:spPr/>
        <p:txBody>
          <a:bodyPr/>
          <a:lstStyle/>
          <a:p>
            <a:pPr algn="l"/>
            <a:r>
              <a:rPr lang="en-US" dirty="0"/>
              <a:t>No Room for Pre-Tax Deferrals</a:t>
            </a:r>
          </a:p>
        </p:txBody>
      </p:sp>
      <p:sp>
        <p:nvSpPr>
          <p:cNvPr id="3" name="Content Placeholder 2">
            <a:extLst>
              <a:ext uri="{FF2B5EF4-FFF2-40B4-BE49-F238E27FC236}">
                <a16:creationId xmlns:a16="http://schemas.microsoft.com/office/drawing/2014/main" id="{9A2C500B-C127-EFC3-46D6-B96D728F50F2}"/>
              </a:ext>
            </a:extLst>
          </p:cNvPr>
          <p:cNvSpPr>
            <a:spLocks noGrp="1"/>
          </p:cNvSpPr>
          <p:nvPr>
            <p:ph idx="1"/>
          </p:nvPr>
        </p:nvSpPr>
        <p:spPr/>
        <p:txBody>
          <a:bodyPr/>
          <a:lstStyle/>
          <a:p>
            <a:pPr marL="0" indent="0" algn="ctr">
              <a:lnSpc>
                <a:spcPct val="150000"/>
              </a:lnSpc>
              <a:buNone/>
            </a:pPr>
            <a:r>
              <a:rPr lang="en-US" dirty="0"/>
              <a:t>Since you contribute more than </a:t>
            </a:r>
          </a:p>
          <a:p>
            <a:pPr marL="0" indent="0" algn="ctr">
              <a:lnSpc>
                <a:spcPct val="150000"/>
              </a:lnSpc>
              <a:buNone/>
            </a:pPr>
            <a:r>
              <a:rPr lang="en-US" dirty="0"/>
              <a:t>$24,500 to both plans</a:t>
            </a:r>
          </a:p>
          <a:p>
            <a:pPr marL="0" indent="0" algn="ctr">
              <a:lnSpc>
                <a:spcPct val="150000"/>
              </a:lnSpc>
              <a:buNone/>
            </a:pPr>
            <a:r>
              <a:rPr lang="en-US" dirty="0"/>
              <a:t>there is no room left to make </a:t>
            </a:r>
          </a:p>
          <a:p>
            <a:pPr marL="0" indent="0" algn="ctr">
              <a:lnSpc>
                <a:spcPct val="150000"/>
              </a:lnSpc>
              <a:buNone/>
            </a:pPr>
            <a:r>
              <a:rPr lang="en-US" dirty="0"/>
              <a:t>pre-tax deferrals to either one</a:t>
            </a:r>
          </a:p>
        </p:txBody>
      </p:sp>
      <p:sp>
        <p:nvSpPr>
          <p:cNvPr id="4" name="Slide Number Placeholder 3">
            <a:extLst>
              <a:ext uri="{FF2B5EF4-FFF2-40B4-BE49-F238E27FC236}">
                <a16:creationId xmlns:a16="http://schemas.microsoft.com/office/drawing/2014/main" id="{8E8D153F-8A8F-D842-082E-02A24684505E}"/>
              </a:ext>
            </a:extLst>
          </p:cNvPr>
          <p:cNvSpPr>
            <a:spLocks noGrp="1"/>
          </p:cNvSpPr>
          <p:nvPr>
            <p:ph type="sldNum" sz="quarter" idx="12"/>
          </p:nvPr>
        </p:nvSpPr>
        <p:spPr/>
        <p:txBody>
          <a:bodyPr/>
          <a:lstStyle/>
          <a:p>
            <a:fld id="{8F70A505-82C7-DF49-8AED-DCB7ED54510D}" type="slidenum">
              <a:rPr lang="en-US" smtClean="0"/>
              <a:t>65</a:t>
            </a:fld>
            <a:endParaRPr lang="en-US" dirty="0"/>
          </a:p>
        </p:txBody>
      </p:sp>
      <p:pic>
        <p:nvPicPr>
          <p:cNvPr id="8" name="Audio 7" descr="Icon of a gray speaker with three sound waves emanating from the right side, indicating audio.">
            <a:hlinkClick r:id="" action="ppaction://media"/>
            <a:extLst>
              <a:ext uri="{FF2B5EF4-FFF2-40B4-BE49-F238E27FC236}">
                <a16:creationId xmlns:a16="http://schemas.microsoft.com/office/drawing/2014/main" id="{B204E8B1-9C8A-8C52-9884-6B1886F75B6A}"/>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A5A09287-1195-A24D-8A38-5BC12BAEC93E}"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839443878"/>
      </p:ext>
    </p:extLst>
  </p:cSld>
  <p:clrMapOvr>
    <a:masterClrMapping/>
  </p:clrMapOvr>
  <mc:AlternateContent xmlns:mc="http://schemas.openxmlformats.org/markup-compatibility/2006" xmlns:p14="http://schemas.microsoft.com/office/powerpoint/2010/main">
    <mc:Choice Requires="p14">
      <p:transition spd="slow" p14:dur="2000" advTm="20918"/>
    </mc:Choice>
    <mc:Fallback xmlns="">
      <p:transition spd="slow" advTm="20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EC215-6FA5-B9E8-8637-DF72E32B895E}"/>
              </a:ext>
            </a:extLst>
          </p:cNvPr>
          <p:cNvSpPr>
            <a:spLocks noGrp="1"/>
          </p:cNvSpPr>
          <p:nvPr>
            <p:ph type="title"/>
          </p:nvPr>
        </p:nvSpPr>
        <p:spPr/>
        <p:txBody>
          <a:bodyPr/>
          <a:lstStyle/>
          <a:p>
            <a:pPr algn="l"/>
            <a:r>
              <a:rPr lang="en-US" dirty="0"/>
              <a:t>Next</a:t>
            </a:r>
          </a:p>
        </p:txBody>
      </p:sp>
      <p:sp>
        <p:nvSpPr>
          <p:cNvPr id="3" name="Content Placeholder 2">
            <a:extLst>
              <a:ext uri="{FF2B5EF4-FFF2-40B4-BE49-F238E27FC236}">
                <a16:creationId xmlns:a16="http://schemas.microsoft.com/office/drawing/2014/main" id="{6463D2A3-D0B4-E115-1C93-3ACA30F21180}"/>
              </a:ext>
            </a:extLst>
          </p:cNvPr>
          <p:cNvSpPr>
            <a:spLocks noGrp="1"/>
          </p:cNvSpPr>
          <p:nvPr>
            <p:ph idx="1"/>
          </p:nvPr>
        </p:nvSpPr>
        <p:spPr/>
        <p:txBody>
          <a:bodyPr/>
          <a:lstStyle/>
          <a:p>
            <a:pPr marL="0" indent="0">
              <a:buNone/>
            </a:pPr>
            <a:endParaRPr lang="en-US" dirty="0"/>
          </a:p>
          <a:p>
            <a:pPr marL="0" indent="0">
              <a:buNone/>
            </a:pPr>
            <a:endParaRPr lang="en-US" dirty="0"/>
          </a:p>
          <a:p>
            <a:pPr marL="0" indent="0" algn="ctr">
              <a:buNone/>
            </a:pPr>
            <a:r>
              <a:rPr lang="en-US" sz="4800" b="1" dirty="0"/>
              <a:t>What’s Next</a:t>
            </a:r>
          </a:p>
        </p:txBody>
      </p:sp>
      <p:sp>
        <p:nvSpPr>
          <p:cNvPr id="4" name="Slide Number Placeholder 3">
            <a:extLst>
              <a:ext uri="{FF2B5EF4-FFF2-40B4-BE49-F238E27FC236}">
                <a16:creationId xmlns:a16="http://schemas.microsoft.com/office/drawing/2014/main" id="{B785417D-0D83-F55E-528C-D8C14AA48704}"/>
              </a:ext>
            </a:extLst>
          </p:cNvPr>
          <p:cNvSpPr>
            <a:spLocks noGrp="1"/>
          </p:cNvSpPr>
          <p:nvPr>
            <p:ph type="sldNum" sz="quarter" idx="12"/>
          </p:nvPr>
        </p:nvSpPr>
        <p:spPr/>
        <p:txBody>
          <a:bodyPr/>
          <a:lstStyle/>
          <a:p>
            <a:fld id="{8F70A505-82C7-DF49-8AED-DCB7ED54510D}" type="slidenum">
              <a:rPr lang="en-US" smtClean="0"/>
              <a:t>66</a:t>
            </a:fld>
            <a:endParaRPr lang="en-US" dirty="0"/>
          </a:p>
        </p:txBody>
      </p:sp>
      <p:pic>
        <p:nvPicPr>
          <p:cNvPr id="10" name="Audio 9" descr="Icon of a gray speaker with three sound waves emanating from the right side, indicating audio.">
            <a:hlinkClick r:id="" action="ppaction://media"/>
            <a:extLst>
              <a:ext uri="{FF2B5EF4-FFF2-40B4-BE49-F238E27FC236}">
                <a16:creationId xmlns:a16="http://schemas.microsoft.com/office/drawing/2014/main" id="{BAEB7CCD-2847-431F-2465-4469CC9A48F5}"/>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63DABCEB-2DE2-1045-8FE2-152D60500C9A}"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86087281"/>
      </p:ext>
    </p:extLst>
  </p:cSld>
  <p:clrMapOvr>
    <a:masterClrMapping/>
  </p:clrMapOvr>
  <mc:AlternateContent xmlns:mc="http://schemas.openxmlformats.org/markup-compatibility/2006" xmlns:p14="http://schemas.microsoft.com/office/powerpoint/2010/main">
    <mc:Choice Requires="p14">
      <p:transition spd="slow" p14:dur="2000" advTm="4056"/>
    </mc:Choice>
    <mc:Fallback xmlns="">
      <p:transition spd="slow" advTm="4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31621-C149-F40A-DA12-A6AC7462D0FE}"/>
              </a:ext>
            </a:extLst>
          </p:cNvPr>
          <p:cNvSpPr>
            <a:spLocks noGrp="1"/>
          </p:cNvSpPr>
          <p:nvPr>
            <p:ph type="title"/>
          </p:nvPr>
        </p:nvSpPr>
        <p:spPr/>
        <p:txBody>
          <a:bodyPr>
            <a:normAutofit/>
          </a:bodyPr>
          <a:lstStyle/>
          <a:p>
            <a:pPr algn="l"/>
            <a:r>
              <a:rPr lang="en-US" dirty="0">
                <a:solidFill>
                  <a:schemeClr val="bg1"/>
                </a:solidFill>
              </a:rPr>
              <a:t>.</a:t>
            </a:r>
            <a:r>
              <a:rPr lang="en-US" b="1" dirty="0"/>
              <a:t> Mid-December 2025</a:t>
            </a:r>
            <a:endParaRPr lang="en-US" dirty="0"/>
          </a:p>
        </p:txBody>
      </p:sp>
      <p:sp>
        <p:nvSpPr>
          <p:cNvPr id="3" name="Content Placeholder 2">
            <a:extLst>
              <a:ext uri="{FF2B5EF4-FFF2-40B4-BE49-F238E27FC236}">
                <a16:creationId xmlns:a16="http://schemas.microsoft.com/office/drawing/2014/main" id="{9372A7CB-118C-16C2-359D-EFFD4A5E4354}"/>
              </a:ext>
            </a:extLst>
          </p:cNvPr>
          <p:cNvSpPr>
            <a:spLocks noGrp="1"/>
          </p:cNvSpPr>
          <p:nvPr>
            <p:ph idx="1"/>
          </p:nvPr>
        </p:nvSpPr>
        <p:spPr/>
        <p:txBody>
          <a:bodyPr/>
          <a:lstStyle/>
          <a:p>
            <a:pPr marL="0" indent="0" algn="ctr">
              <a:buNone/>
            </a:pPr>
            <a:endParaRPr lang="en-US" sz="2800" dirty="0"/>
          </a:p>
          <a:p>
            <a:pPr marL="0" indent="0" algn="ctr">
              <a:lnSpc>
                <a:spcPct val="150000"/>
              </a:lnSpc>
              <a:buNone/>
            </a:pPr>
            <a:r>
              <a:rPr lang="en-US" i="1" dirty="0"/>
              <a:t>You will receive an email if you are subject</a:t>
            </a:r>
            <a:br>
              <a:rPr lang="en-US" i="1" dirty="0"/>
            </a:br>
            <a:r>
              <a:rPr lang="en-US" i="1" dirty="0"/>
              <a:t>to the Roth mandate for 2026</a:t>
            </a:r>
          </a:p>
          <a:p>
            <a:endParaRPr lang="en-US" dirty="0"/>
          </a:p>
        </p:txBody>
      </p:sp>
      <p:sp>
        <p:nvSpPr>
          <p:cNvPr id="4" name="Slide Number Placeholder 3">
            <a:extLst>
              <a:ext uri="{FF2B5EF4-FFF2-40B4-BE49-F238E27FC236}">
                <a16:creationId xmlns:a16="http://schemas.microsoft.com/office/drawing/2014/main" id="{46069DC7-B40C-8052-F538-57DC1606565D}"/>
              </a:ext>
            </a:extLst>
          </p:cNvPr>
          <p:cNvSpPr>
            <a:spLocks noGrp="1"/>
          </p:cNvSpPr>
          <p:nvPr>
            <p:ph type="sldNum" sz="quarter" idx="12"/>
          </p:nvPr>
        </p:nvSpPr>
        <p:spPr/>
        <p:txBody>
          <a:bodyPr/>
          <a:lstStyle/>
          <a:p>
            <a:fld id="{8F70A505-82C7-DF49-8AED-DCB7ED54510D}" type="slidenum">
              <a:rPr lang="en-US" smtClean="0"/>
              <a:t>67</a:t>
            </a:fld>
            <a:endParaRPr lang="en-US" dirty="0"/>
          </a:p>
        </p:txBody>
      </p:sp>
      <p:pic>
        <p:nvPicPr>
          <p:cNvPr id="7" name="Audio 6" descr="Icon of a gray speaker with three sound waves emanating from the right side, indicating audio.">
            <a:hlinkClick r:id="" action="ppaction://media"/>
            <a:extLst>
              <a:ext uri="{FF2B5EF4-FFF2-40B4-BE49-F238E27FC236}">
                <a16:creationId xmlns:a16="http://schemas.microsoft.com/office/drawing/2014/main" id="{D78A123F-11C1-F555-C6BE-062EE6C6A77D}"/>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CE8A297F-A5B2-DD42-AE8D-10EE6204B03E}"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39807423"/>
      </p:ext>
    </p:extLst>
  </p:cSld>
  <p:clrMapOvr>
    <a:masterClrMapping/>
  </p:clrMapOvr>
  <mc:AlternateContent xmlns:mc="http://schemas.openxmlformats.org/markup-compatibility/2006" xmlns:p14="http://schemas.microsoft.com/office/powerpoint/2010/main">
    <mc:Choice Requires="p14">
      <p:transition spd="slow" p14:dur="2000" advTm="7759"/>
    </mc:Choice>
    <mc:Fallback xmlns="">
      <p:transition spd="slow" advTm="7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7821C-CCF7-E721-8A6E-197DC454CD62}"/>
              </a:ext>
            </a:extLst>
          </p:cNvPr>
          <p:cNvSpPr>
            <a:spLocks noGrp="1"/>
          </p:cNvSpPr>
          <p:nvPr>
            <p:ph type="title"/>
          </p:nvPr>
        </p:nvSpPr>
        <p:spPr/>
        <p:txBody>
          <a:bodyPr>
            <a:normAutofit/>
          </a:bodyPr>
          <a:lstStyle/>
          <a:p>
            <a:r>
              <a:rPr lang="en-US" sz="2800" b="1" dirty="0"/>
              <a:t>Date Range to Reallocate Pre-tax</a:t>
            </a:r>
          </a:p>
        </p:txBody>
      </p:sp>
      <p:sp>
        <p:nvSpPr>
          <p:cNvPr id="3" name="Content Placeholder 2" descr="Diagram showing monthly paid and bimonthly paid employees to reallocate pre-tax.">
            <a:extLst>
              <a:ext uri="{FF2B5EF4-FFF2-40B4-BE49-F238E27FC236}">
                <a16:creationId xmlns:a16="http://schemas.microsoft.com/office/drawing/2014/main" id="{DE490849-31F7-74EB-8549-F5572992ABE4}"/>
              </a:ext>
            </a:extLst>
          </p:cNvPr>
          <p:cNvSpPr>
            <a:spLocks noGrp="1"/>
          </p:cNvSpPr>
          <p:nvPr>
            <p:ph idx="1"/>
          </p:nvPr>
        </p:nvSpPr>
        <p:spPr/>
        <p:txBody>
          <a:bodyPr>
            <a:normAutofit/>
          </a:bodyPr>
          <a:lstStyle/>
          <a:p>
            <a:pPr marL="0" indent="0">
              <a:buNone/>
            </a:pPr>
            <a:endParaRPr lang="en-US" dirty="0"/>
          </a:p>
          <a:p>
            <a:pPr marL="0" indent="0">
              <a:buNone/>
            </a:pPr>
            <a:endParaRPr lang="en-US" dirty="0"/>
          </a:p>
        </p:txBody>
      </p:sp>
      <p:pic>
        <p:nvPicPr>
          <p:cNvPr id="14" name="Picture 13" descr="Examples of monthly paid and biweekly paid date range to make pre-tax elections. ">
            <a:extLst>
              <a:ext uri="{FF2B5EF4-FFF2-40B4-BE49-F238E27FC236}">
                <a16:creationId xmlns:a16="http://schemas.microsoft.com/office/drawing/2014/main" id="{A9716764-613C-064A-EC1F-9EB7DE755DA6}"/>
              </a:ext>
            </a:extLst>
          </p:cNvPr>
          <p:cNvPicPr>
            <a:picLocks noChangeAspect="1"/>
          </p:cNvPicPr>
          <p:nvPr/>
        </p:nvPicPr>
        <p:blipFill>
          <a:blip r:embed="rId5"/>
          <a:stretch>
            <a:fillRect/>
          </a:stretch>
        </p:blipFill>
        <p:spPr>
          <a:xfrm>
            <a:off x="457201" y="1646584"/>
            <a:ext cx="8331454" cy="3794095"/>
          </a:xfrm>
          <a:prstGeom prst="rect">
            <a:avLst/>
          </a:prstGeom>
        </p:spPr>
      </p:pic>
      <p:sp>
        <p:nvSpPr>
          <p:cNvPr id="4" name="Slide Number Placeholder 3">
            <a:extLst>
              <a:ext uri="{FF2B5EF4-FFF2-40B4-BE49-F238E27FC236}">
                <a16:creationId xmlns:a16="http://schemas.microsoft.com/office/drawing/2014/main" id="{2DC61592-F063-5637-E73C-234CA0242475}"/>
              </a:ext>
            </a:extLst>
          </p:cNvPr>
          <p:cNvSpPr>
            <a:spLocks noGrp="1"/>
          </p:cNvSpPr>
          <p:nvPr>
            <p:ph type="sldNum" sz="quarter" idx="12"/>
          </p:nvPr>
        </p:nvSpPr>
        <p:spPr/>
        <p:txBody>
          <a:bodyPr/>
          <a:lstStyle/>
          <a:p>
            <a:fld id="{8F70A505-82C7-DF49-8AED-DCB7ED54510D}" type="slidenum">
              <a:rPr lang="en-US" smtClean="0"/>
              <a:t>68</a:t>
            </a:fld>
            <a:endParaRPr lang="en-US" dirty="0"/>
          </a:p>
        </p:txBody>
      </p:sp>
      <p:pic>
        <p:nvPicPr>
          <p:cNvPr id="20" name="Audio 19" descr="Icon of a gray speaker with three sound waves emanating from the right side, indicating audio.">
            <a:hlinkClick r:id="" action="ppaction://media"/>
            <a:extLst>
              <a:ext uri="{FF2B5EF4-FFF2-40B4-BE49-F238E27FC236}">
                <a16:creationId xmlns:a16="http://schemas.microsoft.com/office/drawing/2014/main" id="{72286841-5F4F-2BE6-12EE-ACC9857BEE15}"/>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AA6AD5FD-843D-BA4B-BBFE-A979FE7ACDD8}" label="" lang="en-us" r:embed="rId6"/>
                        </p173:trackLst>
                      </p173:tracksInfo>
                    </p:ext>
                  </p14:extLst>
                </p14:media>
              </p:ext>
            </p:extLst>
          </p:nvPr>
        </p:nvPicPr>
        <p:blipFill>
          <a:blip r:embed="rId7"/>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25919810"/>
      </p:ext>
    </p:extLst>
  </p:cSld>
  <p:clrMapOvr>
    <a:masterClrMapping/>
  </p:clrMapOvr>
  <mc:AlternateContent xmlns:mc="http://schemas.openxmlformats.org/markup-compatibility/2006" xmlns:p14="http://schemas.microsoft.com/office/powerpoint/2010/main">
    <mc:Choice Requires="p14">
      <p:transition spd="slow" p14:dur="2000" advTm="56076"/>
    </mc:Choice>
    <mc:Fallback xmlns="">
      <p:transition spd="slow" advTm="56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43E79-22FF-ACA2-0E87-144D0BB2EA43}"/>
              </a:ext>
            </a:extLst>
          </p:cNvPr>
          <p:cNvSpPr>
            <a:spLocks noGrp="1"/>
          </p:cNvSpPr>
          <p:nvPr>
            <p:ph type="title"/>
          </p:nvPr>
        </p:nvSpPr>
        <p:spPr>
          <a:xfrm>
            <a:off x="457200" y="274638"/>
            <a:ext cx="8229600" cy="715962"/>
          </a:xfrm>
        </p:spPr>
        <p:txBody>
          <a:bodyPr anchor="ctr">
            <a:normAutofit/>
          </a:bodyPr>
          <a:lstStyle/>
          <a:p>
            <a:r>
              <a:rPr lang="en-US" sz="2800" b="1" dirty="0"/>
              <a:t>Date Range to Add Secure Act Roth Contributions</a:t>
            </a:r>
          </a:p>
        </p:txBody>
      </p:sp>
      <p:pic>
        <p:nvPicPr>
          <p:cNvPr id="10" name="Content Placeholder 9" descr="Diagram of monthly and bimonthly paid employees and date range to add Secure Act Roth contributions. ">
            <a:extLst>
              <a:ext uri="{FF2B5EF4-FFF2-40B4-BE49-F238E27FC236}">
                <a16:creationId xmlns:a16="http://schemas.microsoft.com/office/drawing/2014/main" id="{CAE54EB6-DDD9-26A3-7E03-E243307558A0}"/>
              </a:ext>
            </a:extLst>
          </p:cNvPr>
          <p:cNvPicPr>
            <a:picLocks noGrp="1" noChangeAspect="1"/>
          </p:cNvPicPr>
          <p:nvPr>
            <p:ph idx="1"/>
          </p:nvPr>
        </p:nvPicPr>
        <p:blipFill>
          <a:blip r:embed="rId5"/>
          <a:stretch>
            <a:fillRect/>
          </a:stretch>
        </p:blipFill>
        <p:spPr>
          <a:xfrm>
            <a:off x="377190" y="1703784"/>
            <a:ext cx="8401050" cy="3381423"/>
          </a:xfrm>
          <a:prstGeom prst="rect">
            <a:avLst/>
          </a:prstGeom>
          <a:noFill/>
        </p:spPr>
      </p:pic>
      <p:sp>
        <p:nvSpPr>
          <p:cNvPr id="4" name="Slide Number Placeholder 3">
            <a:extLst>
              <a:ext uri="{FF2B5EF4-FFF2-40B4-BE49-F238E27FC236}">
                <a16:creationId xmlns:a16="http://schemas.microsoft.com/office/drawing/2014/main" id="{F6FFEA7B-EECF-EBE7-FA92-30666E370CA7}"/>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8F70A505-82C7-DF49-8AED-DCB7ED54510D}" type="slidenum">
              <a:rPr lang="en-US" smtClean="0"/>
              <a:pPr>
                <a:spcAft>
                  <a:spcPts val="600"/>
                </a:spcAft>
              </a:pPr>
              <a:t>69</a:t>
            </a:fld>
            <a:endParaRPr lang="en-US"/>
          </a:p>
        </p:txBody>
      </p:sp>
      <p:pic>
        <p:nvPicPr>
          <p:cNvPr id="18" name="Audio 17" descr="Icon of a gray speaker with three sound waves emanating from the right side, indicating audio.">
            <a:hlinkClick r:id="" action="ppaction://media"/>
            <a:extLst>
              <a:ext uri="{FF2B5EF4-FFF2-40B4-BE49-F238E27FC236}">
                <a16:creationId xmlns:a16="http://schemas.microsoft.com/office/drawing/2014/main" id="{81C28959-F66A-0880-1D0A-126A84F68A56}"/>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1CDAAB7E-4AD0-4B4D-A0E5-4C61DAB2A5EA}" label="" lang="en-us" r:embed="rId6"/>
                        </p173:trackLst>
                      </p173:tracksInfo>
                    </p:ext>
                  </p14:extLst>
                </p14:media>
              </p:ext>
            </p:extLst>
          </p:nvPr>
        </p:nvPicPr>
        <p:blipFill>
          <a:blip r:embed="rId7"/>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24193850"/>
      </p:ext>
    </p:extLst>
  </p:cSld>
  <p:clrMapOvr>
    <a:masterClrMapping/>
  </p:clrMapOvr>
  <mc:AlternateContent xmlns:mc="http://schemas.openxmlformats.org/markup-compatibility/2006" xmlns:p14="http://schemas.microsoft.com/office/powerpoint/2010/main">
    <mc:Choice Requires="p14">
      <p:transition spd="slow" p14:dur="2000" advTm="46837"/>
    </mc:Choice>
    <mc:Fallback xmlns="">
      <p:transition spd="slow" advTm="46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F323E-8961-6EB8-608F-217FD4A492AE}"/>
              </a:ext>
            </a:extLst>
          </p:cNvPr>
          <p:cNvSpPr>
            <a:spLocks noGrp="1"/>
          </p:cNvSpPr>
          <p:nvPr>
            <p:ph type="title"/>
          </p:nvPr>
        </p:nvSpPr>
        <p:spPr/>
        <p:txBody>
          <a:bodyPr/>
          <a:lstStyle/>
          <a:p>
            <a:pPr algn="l"/>
            <a:r>
              <a:rPr lang="en-US" dirty="0"/>
              <a:t>Who the Roth Mandate Affects cont.</a:t>
            </a:r>
          </a:p>
        </p:txBody>
      </p:sp>
      <p:sp>
        <p:nvSpPr>
          <p:cNvPr id="3" name="Content Placeholder 2">
            <a:extLst>
              <a:ext uri="{FF2B5EF4-FFF2-40B4-BE49-F238E27FC236}">
                <a16:creationId xmlns:a16="http://schemas.microsoft.com/office/drawing/2014/main" id="{C11CFD70-9A2E-8400-DD7A-9D384D83B823}"/>
              </a:ext>
            </a:extLst>
          </p:cNvPr>
          <p:cNvSpPr>
            <a:spLocks noGrp="1"/>
          </p:cNvSpPr>
          <p:nvPr>
            <p:ph idx="1"/>
          </p:nvPr>
        </p:nvSpPr>
        <p:spPr/>
        <p:txBody>
          <a:bodyPr/>
          <a:lstStyle/>
          <a:p>
            <a:pPr marL="514350" indent="-514350">
              <a:buFont typeface="+mj-lt"/>
              <a:buAutoNum type="arabicPeriod"/>
            </a:pPr>
            <a:r>
              <a:rPr lang="en-US" dirty="0"/>
              <a:t>Are you age 50 or older?</a:t>
            </a:r>
          </a:p>
          <a:p>
            <a:pPr marL="514350" indent="-514350">
              <a:buFont typeface="+mj-lt"/>
              <a:buAutoNum type="arabicPeriod"/>
            </a:pPr>
            <a:endParaRPr lang="en-US" dirty="0"/>
          </a:p>
          <a:p>
            <a:pPr marL="514350" indent="-514350">
              <a:buFont typeface="+mj-lt"/>
              <a:buAutoNum type="arabicPeriod"/>
            </a:pPr>
            <a:r>
              <a:rPr lang="en-US" dirty="0"/>
              <a:t>Do you have more than $150,000 in Social Security FICA tax wages for 2025?</a:t>
            </a:r>
          </a:p>
          <a:p>
            <a:pPr marL="514350" indent="-514350">
              <a:buFont typeface="+mj-lt"/>
              <a:buAutoNum type="arabicPeriod"/>
            </a:pPr>
            <a:endParaRPr lang="en-US" dirty="0"/>
          </a:p>
          <a:p>
            <a:pPr marL="514350" indent="-514350">
              <a:buFont typeface="+mj-lt"/>
              <a:buAutoNum type="arabicPeriod"/>
            </a:pPr>
            <a:r>
              <a:rPr lang="en-US" dirty="0"/>
              <a:t>Do you want to contribute more than $24,500 to the 403(b) SRA and/or 457(b) for 2026?</a:t>
            </a:r>
          </a:p>
        </p:txBody>
      </p:sp>
      <p:sp>
        <p:nvSpPr>
          <p:cNvPr id="4" name="Slide Number Placeholder 3">
            <a:extLst>
              <a:ext uri="{FF2B5EF4-FFF2-40B4-BE49-F238E27FC236}">
                <a16:creationId xmlns:a16="http://schemas.microsoft.com/office/drawing/2014/main" id="{C0D6FC4F-2C58-E2F5-61E1-258C3A02DFF7}"/>
              </a:ext>
            </a:extLst>
          </p:cNvPr>
          <p:cNvSpPr>
            <a:spLocks noGrp="1"/>
          </p:cNvSpPr>
          <p:nvPr>
            <p:ph type="sldNum" sz="quarter" idx="12"/>
          </p:nvPr>
        </p:nvSpPr>
        <p:spPr/>
        <p:txBody>
          <a:bodyPr/>
          <a:lstStyle/>
          <a:p>
            <a:fld id="{8F70A505-82C7-DF49-8AED-DCB7ED54510D}" type="slidenum">
              <a:rPr lang="en-US" smtClean="0"/>
              <a:t>7</a:t>
            </a:fld>
            <a:endParaRPr lang="en-US" dirty="0"/>
          </a:p>
        </p:txBody>
      </p:sp>
      <p:pic>
        <p:nvPicPr>
          <p:cNvPr id="13" name="Audio 12" descr="Speaker icon with three sound waves.">
            <a:hlinkClick r:id="" action="ppaction://media"/>
            <a:extLst>
              <a:ext uri="{FF2B5EF4-FFF2-40B4-BE49-F238E27FC236}">
                <a16:creationId xmlns:a16="http://schemas.microsoft.com/office/drawing/2014/main" id="{840C4ABD-FE4D-8602-2A2E-92BF77C1F2B4}"/>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ED1CC612-1CEE-AD42-A495-C0E7701A45D2}"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916715197"/>
      </p:ext>
    </p:extLst>
  </p:cSld>
  <p:clrMapOvr>
    <a:masterClrMapping/>
  </p:clrMapOvr>
  <mc:AlternateContent xmlns:mc="http://schemas.openxmlformats.org/markup-compatibility/2006" xmlns:p14="http://schemas.microsoft.com/office/powerpoint/2010/main">
    <mc:Choice Requires="p14">
      <p:transition spd="slow" p14:dur="2000" advTm="33216"/>
    </mc:Choice>
    <mc:Fallback xmlns="">
      <p:transition spd="slow" advTm="33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6AF52-BC3B-362D-1A02-015243471583}"/>
              </a:ext>
            </a:extLst>
          </p:cNvPr>
          <p:cNvSpPr>
            <a:spLocks noGrp="1"/>
          </p:cNvSpPr>
          <p:nvPr>
            <p:ph type="title"/>
          </p:nvPr>
        </p:nvSpPr>
        <p:spPr/>
        <p:txBody>
          <a:bodyPr>
            <a:normAutofit/>
          </a:bodyPr>
          <a:lstStyle/>
          <a:p>
            <a:pPr algn="l"/>
            <a:r>
              <a:rPr lang="en-US" dirty="0"/>
              <a:t>Defer More Than $24,500</a:t>
            </a:r>
          </a:p>
        </p:txBody>
      </p:sp>
      <p:sp>
        <p:nvSpPr>
          <p:cNvPr id="3" name="Content Placeholder 2">
            <a:extLst>
              <a:ext uri="{FF2B5EF4-FFF2-40B4-BE49-F238E27FC236}">
                <a16:creationId xmlns:a16="http://schemas.microsoft.com/office/drawing/2014/main" id="{0E337221-F405-CD95-9CAE-A6EF489634D3}"/>
              </a:ext>
            </a:extLst>
          </p:cNvPr>
          <p:cNvSpPr>
            <a:spLocks noGrp="1"/>
          </p:cNvSpPr>
          <p:nvPr>
            <p:ph idx="1"/>
          </p:nvPr>
        </p:nvSpPr>
        <p:spPr/>
        <p:txBody>
          <a:bodyPr>
            <a:normAutofit/>
          </a:bodyPr>
          <a:lstStyle/>
          <a:p>
            <a:pPr marL="0" indent="0" algn="ctr">
              <a:lnSpc>
                <a:spcPct val="200000"/>
              </a:lnSpc>
              <a:buNone/>
            </a:pPr>
            <a:r>
              <a:rPr lang="en-US" sz="3600" b="1" dirty="0"/>
              <a:t>How to defer more than $24,500</a:t>
            </a:r>
          </a:p>
          <a:p>
            <a:pPr marL="0" indent="0" algn="ctr">
              <a:lnSpc>
                <a:spcPct val="200000"/>
              </a:lnSpc>
              <a:buNone/>
            </a:pPr>
            <a:r>
              <a:rPr lang="en-US" sz="3600" b="1" dirty="0"/>
              <a:t>using Secure Act Roth contributions</a:t>
            </a:r>
          </a:p>
        </p:txBody>
      </p:sp>
      <p:sp>
        <p:nvSpPr>
          <p:cNvPr id="4" name="Slide Number Placeholder 3">
            <a:extLst>
              <a:ext uri="{FF2B5EF4-FFF2-40B4-BE49-F238E27FC236}">
                <a16:creationId xmlns:a16="http://schemas.microsoft.com/office/drawing/2014/main" id="{57A1A01F-D402-5792-810B-EB28C1838D40}"/>
              </a:ext>
            </a:extLst>
          </p:cNvPr>
          <p:cNvSpPr>
            <a:spLocks noGrp="1"/>
          </p:cNvSpPr>
          <p:nvPr>
            <p:ph type="sldNum" sz="quarter" idx="12"/>
          </p:nvPr>
        </p:nvSpPr>
        <p:spPr/>
        <p:txBody>
          <a:bodyPr/>
          <a:lstStyle/>
          <a:p>
            <a:fld id="{8F70A505-82C7-DF49-8AED-DCB7ED54510D}" type="slidenum">
              <a:rPr lang="en-US" smtClean="0"/>
              <a:t>70</a:t>
            </a:fld>
            <a:endParaRPr lang="en-US" dirty="0"/>
          </a:p>
        </p:txBody>
      </p:sp>
      <p:pic>
        <p:nvPicPr>
          <p:cNvPr id="7" name="Audio 6" descr="Icon of a gray speaker with three sound waves emanating from the right side, indicating audio.">
            <a:hlinkClick r:id="" action="ppaction://media"/>
            <a:extLst>
              <a:ext uri="{FF2B5EF4-FFF2-40B4-BE49-F238E27FC236}">
                <a16:creationId xmlns:a16="http://schemas.microsoft.com/office/drawing/2014/main" id="{91B875AA-3A4C-F9CD-5514-16901C1495D1}"/>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1B08AB5A-14FC-7B43-A7F7-7EC1895EAD38}"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965151972"/>
      </p:ext>
    </p:extLst>
  </p:cSld>
  <p:clrMapOvr>
    <a:masterClrMapping/>
  </p:clrMapOvr>
  <mc:AlternateContent xmlns:mc="http://schemas.openxmlformats.org/markup-compatibility/2006" xmlns:p14="http://schemas.microsoft.com/office/powerpoint/2010/main">
    <mc:Choice Requires="p14">
      <p:transition spd="slow" p14:dur="2000" advTm="10967"/>
    </mc:Choice>
    <mc:Fallback xmlns="">
      <p:transition spd="slow" advTm="10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61CDD-D266-C5FF-F1D6-2841201B6EA7}"/>
              </a:ext>
            </a:extLst>
          </p:cNvPr>
          <p:cNvSpPr>
            <a:spLocks noGrp="1"/>
          </p:cNvSpPr>
          <p:nvPr>
            <p:ph type="title"/>
          </p:nvPr>
        </p:nvSpPr>
        <p:spPr/>
        <p:txBody>
          <a:bodyPr/>
          <a:lstStyle/>
          <a:p>
            <a:pPr algn="l"/>
            <a:r>
              <a:rPr lang="en-US" dirty="0">
                <a:solidFill>
                  <a:schemeClr val="bg1"/>
                </a:solidFill>
              </a:rPr>
              <a:t>.</a:t>
            </a:r>
            <a:r>
              <a:rPr lang="en-US" dirty="0"/>
              <a:t>Staying Within $24,500</a:t>
            </a:r>
          </a:p>
        </p:txBody>
      </p:sp>
      <p:sp>
        <p:nvSpPr>
          <p:cNvPr id="3" name="Content Placeholder 2">
            <a:extLst>
              <a:ext uri="{FF2B5EF4-FFF2-40B4-BE49-F238E27FC236}">
                <a16:creationId xmlns:a16="http://schemas.microsoft.com/office/drawing/2014/main" id="{F29D2B39-7DEB-6DAD-660E-2AE3465FECE1}"/>
              </a:ext>
            </a:extLst>
          </p:cNvPr>
          <p:cNvSpPr>
            <a:spLocks noGrp="1"/>
          </p:cNvSpPr>
          <p:nvPr>
            <p:ph idx="1"/>
          </p:nvPr>
        </p:nvSpPr>
        <p:spPr/>
        <p:txBody>
          <a:bodyPr>
            <a:normAutofit/>
          </a:bodyPr>
          <a:lstStyle/>
          <a:p>
            <a:pPr marL="0" indent="0">
              <a:buNone/>
            </a:pPr>
            <a:r>
              <a:rPr lang="en-US" dirty="0"/>
              <a:t>You do not need to lower your 403(b) SRA and/or 457(b) amount to stay within $24,500.</a:t>
            </a:r>
          </a:p>
          <a:p>
            <a:pPr lvl="1">
              <a:buFont typeface="Wingdings" panose="05000000000000000000" pitchFamily="2" charset="2"/>
              <a:buChar char="Ø"/>
            </a:pPr>
            <a:r>
              <a:rPr lang="en-US" b="1" i="1" dirty="0"/>
              <a:t>Consider leaving it alone</a:t>
            </a:r>
          </a:p>
          <a:p>
            <a:pPr marL="0" indent="0">
              <a:buNone/>
            </a:pPr>
            <a:endParaRPr lang="en-US" dirty="0"/>
          </a:p>
          <a:p>
            <a:pPr marL="0" indent="0">
              <a:buNone/>
            </a:pPr>
            <a:r>
              <a:rPr lang="en-US" dirty="0"/>
              <a:t>Payroll will cap it at $24,500 </a:t>
            </a:r>
          </a:p>
          <a:p>
            <a:pPr marL="0" indent="0">
              <a:buNone/>
            </a:pPr>
            <a:br>
              <a:rPr lang="en-US" dirty="0"/>
            </a:br>
            <a:r>
              <a:rPr lang="en-US" dirty="0"/>
              <a:t>Add the Secure Act Roth contributions</a:t>
            </a:r>
          </a:p>
        </p:txBody>
      </p:sp>
      <p:sp>
        <p:nvSpPr>
          <p:cNvPr id="4" name="Slide Number Placeholder 3">
            <a:extLst>
              <a:ext uri="{FF2B5EF4-FFF2-40B4-BE49-F238E27FC236}">
                <a16:creationId xmlns:a16="http://schemas.microsoft.com/office/drawing/2014/main" id="{0F30C1E3-CEB4-AEBF-72A6-F376E4F53983}"/>
              </a:ext>
            </a:extLst>
          </p:cNvPr>
          <p:cNvSpPr>
            <a:spLocks noGrp="1"/>
          </p:cNvSpPr>
          <p:nvPr>
            <p:ph type="sldNum" sz="quarter" idx="12"/>
          </p:nvPr>
        </p:nvSpPr>
        <p:spPr/>
        <p:txBody>
          <a:bodyPr/>
          <a:lstStyle/>
          <a:p>
            <a:fld id="{8F70A505-82C7-DF49-8AED-DCB7ED54510D}" type="slidenum">
              <a:rPr lang="en-US" smtClean="0"/>
              <a:t>71</a:t>
            </a:fld>
            <a:endParaRPr lang="en-US" dirty="0"/>
          </a:p>
        </p:txBody>
      </p:sp>
      <p:pic>
        <p:nvPicPr>
          <p:cNvPr id="7" name="Audio 6" descr="Icon of a gray speaker with three sound waves emanating from the right side, indicating audio.">
            <a:hlinkClick r:id="" action="ppaction://media"/>
            <a:extLst>
              <a:ext uri="{FF2B5EF4-FFF2-40B4-BE49-F238E27FC236}">
                <a16:creationId xmlns:a16="http://schemas.microsoft.com/office/drawing/2014/main" id="{14E8EDE9-1AC5-DD56-6F06-2C61D5FF2AB2}"/>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644858E8-AB84-F04E-A89F-305597DBA31F}"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276011497"/>
      </p:ext>
    </p:extLst>
  </p:cSld>
  <p:clrMapOvr>
    <a:masterClrMapping/>
  </p:clrMapOvr>
  <mc:AlternateContent xmlns:mc="http://schemas.openxmlformats.org/markup-compatibility/2006" xmlns:p14="http://schemas.microsoft.com/office/powerpoint/2010/main">
    <mc:Choice Requires="p14">
      <p:transition spd="slow" p14:dur="2000" advTm="26026"/>
    </mc:Choice>
    <mc:Fallback xmlns="">
      <p:transition spd="slow" advTm="26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D182E07-151F-F25E-CB86-47BECC0BD4AF}"/>
              </a:ext>
            </a:extLst>
          </p:cNvPr>
          <p:cNvSpPr>
            <a:spLocks noGrp="1"/>
          </p:cNvSpPr>
          <p:nvPr>
            <p:ph type="title"/>
          </p:nvPr>
        </p:nvSpPr>
        <p:spPr>
          <a:xfrm>
            <a:off x="457200" y="274638"/>
            <a:ext cx="8229600" cy="715962"/>
          </a:xfrm>
        </p:spPr>
        <p:txBody>
          <a:bodyPr/>
          <a:lstStyle/>
          <a:p>
            <a:pPr algn="l"/>
            <a:r>
              <a:rPr lang="en-US" dirty="0"/>
              <a:t>Benefits Self-Service in Wolverine Access</a:t>
            </a:r>
          </a:p>
        </p:txBody>
      </p:sp>
      <p:pic>
        <p:nvPicPr>
          <p:cNvPr id="6" name="Content Placeholder 5" descr="Screenshot of Benefits Self-Service page in Wolverine Access. ">
            <a:extLst>
              <a:ext uri="{FF2B5EF4-FFF2-40B4-BE49-F238E27FC236}">
                <a16:creationId xmlns:a16="http://schemas.microsoft.com/office/drawing/2014/main" id="{A88377F3-C75A-D3E9-08E3-80F5A79AB02F}"/>
              </a:ext>
            </a:extLst>
          </p:cNvPr>
          <p:cNvPicPr>
            <a:picLocks noGrp="1" noChangeAspect="1"/>
          </p:cNvPicPr>
          <p:nvPr>
            <p:ph idx="1"/>
          </p:nvPr>
        </p:nvPicPr>
        <p:blipFill>
          <a:blip r:embed="rId5"/>
          <a:stretch>
            <a:fillRect/>
          </a:stretch>
        </p:blipFill>
        <p:spPr>
          <a:xfrm>
            <a:off x="457200" y="1176149"/>
            <a:ext cx="8229600" cy="4505703"/>
          </a:xfrm>
          <a:noFill/>
        </p:spPr>
      </p:pic>
      <p:sp>
        <p:nvSpPr>
          <p:cNvPr id="4" name="Slide Number Placeholder 3">
            <a:extLst>
              <a:ext uri="{FF2B5EF4-FFF2-40B4-BE49-F238E27FC236}">
                <a16:creationId xmlns:a16="http://schemas.microsoft.com/office/drawing/2014/main" id="{E04EF221-F0C6-67BB-6B47-29F233A2B86B}"/>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8F70A505-82C7-DF49-8AED-DCB7ED54510D}" type="slidenum">
              <a:rPr lang="en-US" smtClean="0"/>
              <a:pPr>
                <a:spcAft>
                  <a:spcPts val="600"/>
                </a:spcAft>
              </a:pPr>
              <a:t>72</a:t>
            </a:fld>
            <a:endParaRPr lang="en-US"/>
          </a:p>
        </p:txBody>
      </p:sp>
      <p:pic>
        <p:nvPicPr>
          <p:cNvPr id="14" name="Audio 13" descr="Icon of a gray speaker with three sound waves emanating from the right side, indicating audio.">
            <a:hlinkClick r:id="" action="ppaction://media"/>
            <a:extLst>
              <a:ext uri="{FF2B5EF4-FFF2-40B4-BE49-F238E27FC236}">
                <a16:creationId xmlns:a16="http://schemas.microsoft.com/office/drawing/2014/main" id="{D6839AD2-F156-A67D-DA25-B14D69A6F416}"/>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28435232-7B6B-9040-A824-A1461841AEEE}" label="" lang="en-us" r:embed="rId6"/>
                        </p173:trackLst>
                      </p173:tracksInfo>
                    </p:ext>
                  </p14:extLst>
                </p14:media>
              </p:ext>
            </p:extLst>
          </p:nvPr>
        </p:nvPicPr>
        <p:blipFill>
          <a:blip r:embed="rId7"/>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843025161"/>
      </p:ext>
    </p:extLst>
  </p:cSld>
  <p:clrMapOvr>
    <a:masterClrMapping/>
  </p:clrMapOvr>
  <mc:AlternateContent xmlns:mc="http://schemas.openxmlformats.org/markup-compatibility/2006" xmlns:p14="http://schemas.microsoft.com/office/powerpoint/2010/main">
    <mc:Choice Requires="p14">
      <p:transition spd="slow" p14:dur="2000" advTm="17814"/>
    </mc:Choice>
    <mc:Fallback xmlns="">
      <p:transition spd="slow" advTm="17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4E5B823-9064-465E-8F3F-33EB709F6538}"/>
              </a:ext>
            </a:extLst>
          </p:cNvPr>
          <p:cNvSpPr>
            <a:spLocks noGrp="1"/>
          </p:cNvSpPr>
          <p:nvPr>
            <p:ph type="title"/>
          </p:nvPr>
        </p:nvSpPr>
        <p:spPr>
          <a:xfrm>
            <a:off x="457200" y="274638"/>
            <a:ext cx="8229600" cy="715962"/>
          </a:xfrm>
        </p:spPr>
        <p:txBody>
          <a:bodyPr>
            <a:normAutofit/>
          </a:bodyPr>
          <a:lstStyle/>
          <a:p>
            <a:r>
              <a:rPr lang="en-US" sz="2800" b="1" dirty="0"/>
              <a:t>Retirement Plan Election Page</a:t>
            </a:r>
          </a:p>
        </p:txBody>
      </p:sp>
      <p:pic>
        <p:nvPicPr>
          <p:cNvPr id="5" name="Content Placeholder 4" descr="Screenshot of Benefits Enrollment Retirement Plan Election page in Wolverine Access.">
            <a:extLst>
              <a:ext uri="{FF2B5EF4-FFF2-40B4-BE49-F238E27FC236}">
                <a16:creationId xmlns:a16="http://schemas.microsoft.com/office/drawing/2014/main" id="{CA9C55B2-6535-67FE-F242-8752DCBC2F2A}"/>
              </a:ext>
            </a:extLst>
          </p:cNvPr>
          <p:cNvPicPr>
            <a:picLocks noGrp="1" noChangeAspect="1"/>
          </p:cNvPicPr>
          <p:nvPr>
            <p:ph idx="1"/>
          </p:nvPr>
        </p:nvPicPr>
        <p:blipFill>
          <a:blip r:embed="rId5"/>
          <a:stretch>
            <a:fillRect/>
          </a:stretch>
        </p:blipFill>
        <p:spPr>
          <a:xfrm>
            <a:off x="457200" y="1978534"/>
            <a:ext cx="8229600" cy="2900933"/>
          </a:xfrm>
          <a:prstGeom prst="rect">
            <a:avLst/>
          </a:prstGeom>
          <a:noFill/>
        </p:spPr>
      </p:pic>
      <p:sp>
        <p:nvSpPr>
          <p:cNvPr id="4" name="Slide Number Placeholder 3">
            <a:extLst>
              <a:ext uri="{FF2B5EF4-FFF2-40B4-BE49-F238E27FC236}">
                <a16:creationId xmlns:a16="http://schemas.microsoft.com/office/drawing/2014/main" id="{57F6C3F8-48E3-1DF1-AF9D-AD309A5C2983}"/>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8F70A505-82C7-DF49-8AED-DCB7ED54510D}" type="slidenum">
              <a:rPr lang="en-US" smtClean="0"/>
              <a:pPr>
                <a:spcAft>
                  <a:spcPts val="600"/>
                </a:spcAft>
              </a:pPr>
              <a:t>73</a:t>
            </a:fld>
            <a:endParaRPr lang="en-US"/>
          </a:p>
        </p:txBody>
      </p:sp>
      <p:pic>
        <p:nvPicPr>
          <p:cNvPr id="7" name="Audio 6" descr="Icon of a gray speaker with three sound waves emanating from the right side, indicating audio.">
            <a:hlinkClick r:id="" action="ppaction://media"/>
            <a:extLst>
              <a:ext uri="{FF2B5EF4-FFF2-40B4-BE49-F238E27FC236}">
                <a16:creationId xmlns:a16="http://schemas.microsoft.com/office/drawing/2014/main" id="{9F3892F1-C897-51DA-FBEE-A967CE95126D}"/>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53D500F4-D78E-7A48-B175-610AE4FFAAE9}" label="" lang="en-us" r:embed="rId6"/>
                        </p173:trackLst>
                      </p173:tracksInfo>
                    </p:ext>
                  </p14:extLst>
                </p14:media>
              </p:ext>
            </p:extLst>
          </p:nvPr>
        </p:nvPicPr>
        <p:blipFill>
          <a:blip r:embed="rId7"/>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744181252"/>
      </p:ext>
    </p:extLst>
  </p:cSld>
  <p:clrMapOvr>
    <a:masterClrMapping/>
  </p:clrMapOvr>
  <mc:AlternateContent xmlns:mc="http://schemas.openxmlformats.org/markup-compatibility/2006" xmlns:p14="http://schemas.microsoft.com/office/powerpoint/2010/main">
    <mc:Choice Requires="p14">
      <p:transition spd="slow" p14:dur="2000" advTm="8284"/>
    </mc:Choice>
    <mc:Fallback xmlns="">
      <p:transition spd="slow" advTm="8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F4E3F-FC9F-05EC-1894-4B98245C0B6C}"/>
              </a:ext>
            </a:extLst>
          </p:cNvPr>
          <p:cNvSpPr>
            <a:spLocks noGrp="1"/>
          </p:cNvSpPr>
          <p:nvPr>
            <p:ph type="title"/>
          </p:nvPr>
        </p:nvSpPr>
        <p:spPr>
          <a:xfrm>
            <a:off x="457200" y="274638"/>
            <a:ext cx="8229600" cy="715962"/>
          </a:xfrm>
        </p:spPr>
        <p:txBody>
          <a:bodyPr anchor="ctr">
            <a:normAutofit/>
          </a:bodyPr>
          <a:lstStyle/>
          <a:p>
            <a:r>
              <a:rPr lang="en-US" sz="2800" b="1" dirty="0"/>
              <a:t>Page Down to the Enrollment Tiles</a:t>
            </a:r>
          </a:p>
        </p:txBody>
      </p:sp>
      <p:pic>
        <p:nvPicPr>
          <p:cNvPr id="5" name="Content Placeholder 4" descr="Screenshot of Retirement plan enrollment tiles in Wolverine Access.">
            <a:extLst>
              <a:ext uri="{FF2B5EF4-FFF2-40B4-BE49-F238E27FC236}">
                <a16:creationId xmlns:a16="http://schemas.microsoft.com/office/drawing/2014/main" id="{78407769-1B3C-0531-B4E1-09CFFB60540F}"/>
              </a:ext>
            </a:extLst>
          </p:cNvPr>
          <p:cNvPicPr>
            <a:picLocks noGrp="1" noChangeAspect="1"/>
          </p:cNvPicPr>
          <p:nvPr>
            <p:ph idx="1"/>
          </p:nvPr>
        </p:nvPicPr>
        <p:blipFill>
          <a:blip r:embed="rId5"/>
          <a:stretch>
            <a:fillRect/>
          </a:stretch>
        </p:blipFill>
        <p:spPr>
          <a:xfrm>
            <a:off x="457200" y="1927098"/>
            <a:ext cx="8229600" cy="3003804"/>
          </a:xfrm>
          <a:prstGeom prst="rect">
            <a:avLst/>
          </a:prstGeom>
          <a:noFill/>
        </p:spPr>
      </p:pic>
      <p:sp>
        <p:nvSpPr>
          <p:cNvPr id="4" name="Slide Number Placeholder 3">
            <a:extLst>
              <a:ext uri="{FF2B5EF4-FFF2-40B4-BE49-F238E27FC236}">
                <a16:creationId xmlns:a16="http://schemas.microsoft.com/office/drawing/2014/main" id="{7CB66EC4-8D22-9936-8455-468C9126BE22}"/>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8F70A505-82C7-DF49-8AED-DCB7ED54510D}" type="slidenum">
              <a:rPr lang="en-US" smtClean="0"/>
              <a:pPr>
                <a:spcAft>
                  <a:spcPts val="600"/>
                </a:spcAft>
              </a:pPr>
              <a:t>74</a:t>
            </a:fld>
            <a:endParaRPr lang="en-US"/>
          </a:p>
        </p:txBody>
      </p:sp>
      <p:pic>
        <p:nvPicPr>
          <p:cNvPr id="8" name="Audio 7" descr="Icon of a gray speaker with three sound waves emanating from the right side, indicating audio.">
            <a:hlinkClick r:id="" action="ppaction://media"/>
            <a:extLst>
              <a:ext uri="{FF2B5EF4-FFF2-40B4-BE49-F238E27FC236}">
                <a16:creationId xmlns:a16="http://schemas.microsoft.com/office/drawing/2014/main" id="{9161BAFA-ABF1-DA93-F121-5694105E782E}"/>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4A7349B8-E6B5-E949-8E9C-864184040E31}" label="" lang="en-us" r:embed="rId6"/>
                        </p173:trackLst>
                      </p173:tracksInfo>
                    </p:ext>
                  </p14:extLst>
                </p14:media>
              </p:ext>
            </p:extLst>
          </p:nvPr>
        </p:nvPicPr>
        <p:blipFill>
          <a:blip r:embed="rId7"/>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513542324"/>
      </p:ext>
    </p:extLst>
  </p:cSld>
  <p:clrMapOvr>
    <a:masterClrMapping/>
  </p:clrMapOvr>
  <mc:AlternateContent xmlns:mc="http://schemas.openxmlformats.org/markup-compatibility/2006" xmlns:p14="http://schemas.microsoft.com/office/powerpoint/2010/main">
    <mc:Choice Requires="p14">
      <p:transition spd="slow" p14:dur="2000" advTm="12140"/>
    </mc:Choice>
    <mc:Fallback xmlns="">
      <p:transition spd="slow" advTm="12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2D731AA-9ABB-02A1-45DD-0E25110F320A}"/>
              </a:ext>
            </a:extLst>
          </p:cNvPr>
          <p:cNvSpPr>
            <a:spLocks noGrp="1"/>
          </p:cNvSpPr>
          <p:nvPr>
            <p:ph type="title"/>
          </p:nvPr>
        </p:nvSpPr>
        <p:spPr>
          <a:xfrm>
            <a:off x="457200" y="274638"/>
            <a:ext cx="8229600" cy="715962"/>
          </a:xfrm>
        </p:spPr>
        <p:txBody>
          <a:bodyPr>
            <a:normAutofit/>
          </a:bodyPr>
          <a:lstStyle/>
          <a:p>
            <a:r>
              <a:rPr lang="en-US" sz="2400" b="1" dirty="0"/>
              <a:t>Page Down to View Secure Act Contributions</a:t>
            </a:r>
          </a:p>
        </p:txBody>
      </p:sp>
      <p:pic>
        <p:nvPicPr>
          <p:cNvPr id="6" name="Content Placeholder 5" descr="Screenshot of TIAA Roth SRA, Fidelity Roth SRA, Secure Act Roth 457 and Secure Act Roth SRA. The The text for the Secure Act plans are highlighted. ">
            <a:extLst>
              <a:ext uri="{FF2B5EF4-FFF2-40B4-BE49-F238E27FC236}">
                <a16:creationId xmlns:a16="http://schemas.microsoft.com/office/drawing/2014/main" id="{F43766A0-4270-A187-442E-D30030CC450B}"/>
              </a:ext>
            </a:extLst>
          </p:cNvPr>
          <p:cNvPicPr>
            <a:picLocks noGrp="1" noChangeAspect="1"/>
          </p:cNvPicPr>
          <p:nvPr>
            <p:ph idx="1"/>
          </p:nvPr>
        </p:nvPicPr>
        <p:blipFill>
          <a:blip r:embed="rId5"/>
          <a:stretch>
            <a:fillRect/>
          </a:stretch>
        </p:blipFill>
        <p:spPr>
          <a:xfrm>
            <a:off x="457200" y="1186435"/>
            <a:ext cx="8229600" cy="4485130"/>
          </a:xfrm>
          <a:noFill/>
        </p:spPr>
      </p:pic>
      <p:sp>
        <p:nvSpPr>
          <p:cNvPr id="4" name="Slide Number Placeholder 3">
            <a:extLst>
              <a:ext uri="{FF2B5EF4-FFF2-40B4-BE49-F238E27FC236}">
                <a16:creationId xmlns:a16="http://schemas.microsoft.com/office/drawing/2014/main" id="{33012AFD-1D70-C9E2-9414-95C32CA810DC}"/>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8F70A505-82C7-DF49-8AED-DCB7ED54510D}" type="slidenum">
              <a:rPr lang="en-US" smtClean="0"/>
              <a:pPr>
                <a:spcAft>
                  <a:spcPts val="600"/>
                </a:spcAft>
              </a:pPr>
              <a:t>75</a:t>
            </a:fld>
            <a:endParaRPr lang="en-US"/>
          </a:p>
        </p:txBody>
      </p:sp>
      <p:pic>
        <p:nvPicPr>
          <p:cNvPr id="5" name="Audio 4" descr="Icon of a gray speaker with three sound waves emanating from the right side, indicating audio.">
            <a:hlinkClick r:id="" action="ppaction://media"/>
            <a:extLst>
              <a:ext uri="{FF2B5EF4-FFF2-40B4-BE49-F238E27FC236}">
                <a16:creationId xmlns:a16="http://schemas.microsoft.com/office/drawing/2014/main" id="{82EAD582-98B4-C367-89E3-7F9689B6C6CC}"/>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7E6BAE28-0B74-3847-9F03-5761435B13E3}" label="" lang="en-us" r:embed="rId6"/>
                        </p173:trackLst>
                      </p173:tracksInfo>
                    </p:ext>
                  </p14:extLst>
                </p14:media>
              </p:ext>
            </p:extLst>
          </p:nvPr>
        </p:nvPicPr>
        <p:blipFill>
          <a:blip r:embed="rId7"/>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334705968"/>
      </p:ext>
    </p:extLst>
  </p:cSld>
  <p:clrMapOvr>
    <a:masterClrMapping/>
  </p:clrMapOvr>
  <mc:AlternateContent xmlns:mc="http://schemas.openxmlformats.org/markup-compatibility/2006" xmlns:p14="http://schemas.microsoft.com/office/powerpoint/2010/main">
    <mc:Choice Requires="p14">
      <p:transition spd="slow" p14:dur="2000" advTm="17735"/>
    </mc:Choice>
    <mc:Fallback xmlns="">
      <p:transition spd="slow" advTm="17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8F5FCA6-50F5-EEF1-F875-E046EF6D6915}"/>
              </a:ext>
            </a:extLst>
          </p:cNvPr>
          <p:cNvSpPr>
            <a:spLocks noGrp="1"/>
          </p:cNvSpPr>
          <p:nvPr>
            <p:ph type="title"/>
          </p:nvPr>
        </p:nvSpPr>
        <p:spPr>
          <a:xfrm>
            <a:off x="457200" y="274638"/>
            <a:ext cx="8229600" cy="715962"/>
          </a:xfrm>
        </p:spPr>
        <p:txBody>
          <a:bodyPr>
            <a:normAutofit/>
          </a:bodyPr>
          <a:lstStyle/>
          <a:p>
            <a:r>
              <a:rPr lang="en-US" sz="3200" b="1" dirty="0"/>
              <a:t>Choose “Select” to Enter Your Contribution</a:t>
            </a:r>
          </a:p>
        </p:txBody>
      </p:sp>
      <p:pic>
        <p:nvPicPr>
          <p:cNvPr id="6" name="Content Placeholder 5" descr="Screenshot of Secure Act Roth SRA selection page. Black arrow points to selecting the Secure Act Roth SRA plan. ">
            <a:extLst>
              <a:ext uri="{FF2B5EF4-FFF2-40B4-BE49-F238E27FC236}">
                <a16:creationId xmlns:a16="http://schemas.microsoft.com/office/drawing/2014/main" id="{88943D59-E4B8-4496-C761-71367A0FC077}"/>
              </a:ext>
            </a:extLst>
          </p:cNvPr>
          <p:cNvPicPr>
            <a:picLocks noGrp="1" noChangeAspect="1"/>
          </p:cNvPicPr>
          <p:nvPr>
            <p:ph idx="1"/>
          </p:nvPr>
        </p:nvPicPr>
        <p:blipFill>
          <a:blip r:embed="rId5"/>
          <a:stretch>
            <a:fillRect/>
          </a:stretch>
        </p:blipFill>
        <p:spPr>
          <a:xfrm>
            <a:off x="457200" y="1875664"/>
            <a:ext cx="8229600" cy="3106672"/>
          </a:xfrm>
          <a:noFill/>
        </p:spPr>
      </p:pic>
      <p:sp>
        <p:nvSpPr>
          <p:cNvPr id="4" name="Slide Number Placeholder 3">
            <a:extLst>
              <a:ext uri="{FF2B5EF4-FFF2-40B4-BE49-F238E27FC236}">
                <a16:creationId xmlns:a16="http://schemas.microsoft.com/office/drawing/2014/main" id="{244FF2FA-3994-AA8B-EFE0-7F9021867540}"/>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8F70A505-82C7-DF49-8AED-DCB7ED54510D}" type="slidenum">
              <a:rPr lang="en-US" smtClean="0"/>
              <a:pPr>
                <a:spcAft>
                  <a:spcPts val="600"/>
                </a:spcAft>
              </a:pPr>
              <a:t>76</a:t>
            </a:fld>
            <a:endParaRPr lang="en-US"/>
          </a:p>
        </p:txBody>
      </p:sp>
      <p:pic>
        <p:nvPicPr>
          <p:cNvPr id="7" name="Audio 6" descr="Icon of a gray speaker with three sound waves emanating from the right side, indicating audio.">
            <a:hlinkClick r:id="" action="ppaction://media"/>
            <a:extLst>
              <a:ext uri="{FF2B5EF4-FFF2-40B4-BE49-F238E27FC236}">
                <a16:creationId xmlns:a16="http://schemas.microsoft.com/office/drawing/2014/main" id="{29DF614E-D3FB-2423-B532-F897659C2EB2}"/>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E7EFAD23-2126-6744-AF31-6443DC4C148B}" label="" lang="en-us" r:embed="rId6"/>
                        </p173:trackLst>
                      </p173:tracksInfo>
                    </p:ext>
                  </p14:extLst>
                </p14:media>
              </p:ext>
            </p:extLst>
          </p:nvPr>
        </p:nvPicPr>
        <p:blipFill>
          <a:blip r:embed="rId7"/>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884721987"/>
      </p:ext>
    </p:extLst>
  </p:cSld>
  <p:clrMapOvr>
    <a:masterClrMapping/>
  </p:clrMapOvr>
  <mc:AlternateContent xmlns:mc="http://schemas.openxmlformats.org/markup-compatibility/2006" xmlns:p14="http://schemas.microsoft.com/office/powerpoint/2010/main">
    <mc:Choice Requires="p14">
      <p:transition spd="slow" p14:dur="2000" advTm="12216"/>
    </mc:Choice>
    <mc:Fallback xmlns="">
      <p:transition spd="slow" advTm="12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CFBBD23-F5EE-6241-E288-8AC523E4D54F}"/>
              </a:ext>
            </a:extLst>
          </p:cNvPr>
          <p:cNvSpPr>
            <a:spLocks noGrp="1"/>
          </p:cNvSpPr>
          <p:nvPr>
            <p:ph type="title"/>
          </p:nvPr>
        </p:nvSpPr>
        <p:spPr>
          <a:xfrm>
            <a:off x="457200" y="274638"/>
            <a:ext cx="8229600" cy="715962"/>
          </a:xfrm>
        </p:spPr>
        <p:txBody>
          <a:bodyPr>
            <a:normAutofit/>
          </a:bodyPr>
          <a:lstStyle/>
          <a:p>
            <a:r>
              <a:rPr lang="en-US" sz="2800" b="1" dirty="0"/>
              <a:t>Enter Amount and Vendor Allocation</a:t>
            </a:r>
          </a:p>
        </p:txBody>
      </p:sp>
      <p:pic>
        <p:nvPicPr>
          <p:cNvPr id="6" name="Content Placeholder 5" descr="Screenshot of Secure Act Roth SRA selection page. Black arrow points to contribution text box. Another black arrow points to fund percentage allocation.">
            <a:extLst>
              <a:ext uri="{FF2B5EF4-FFF2-40B4-BE49-F238E27FC236}">
                <a16:creationId xmlns:a16="http://schemas.microsoft.com/office/drawing/2014/main" id="{F5EF2E53-4D43-B887-4E0D-C469F269D56D}"/>
              </a:ext>
            </a:extLst>
          </p:cNvPr>
          <p:cNvPicPr>
            <a:picLocks noGrp="1" noChangeAspect="1"/>
          </p:cNvPicPr>
          <p:nvPr>
            <p:ph idx="1"/>
          </p:nvPr>
        </p:nvPicPr>
        <p:blipFill>
          <a:blip r:embed="rId5"/>
          <a:stretch>
            <a:fillRect/>
          </a:stretch>
        </p:blipFill>
        <p:spPr>
          <a:xfrm>
            <a:off x="1169020" y="1166019"/>
            <a:ext cx="7118406" cy="4733740"/>
          </a:xfrm>
          <a:noFill/>
        </p:spPr>
      </p:pic>
      <p:sp>
        <p:nvSpPr>
          <p:cNvPr id="4" name="Slide Number Placeholder 3">
            <a:extLst>
              <a:ext uri="{FF2B5EF4-FFF2-40B4-BE49-F238E27FC236}">
                <a16:creationId xmlns:a16="http://schemas.microsoft.com/office/drawing/2014/main" id="{E412D66C-2569-2C8B-3C02-CDC72993069E}"/>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8F70A505-82C7-DF49-8AED-DCB7ED54510D}" type="slidenum">
              <a:rPr lang="en-US" smtClean="0"/>
              <a:pPr>
                <a:spcAft>
                  <a:spcPts val="600"/>
                </a:spcAft>
              </a:pPr>
              <a:t>77</a:t>
            </a:fld>
            <a:endParaRPr lang="en-US"/>
          </a:p>
        </p:txBody>
      </p:sp>
      <p:pic>
        <p:nvPicPr>
          <p:cNvPr id="7" name="Audio 6" descr="Icon of a gray speaker with three sound waves emanating from the right side, indicating audio.">
            <a:hlinkClick r:id="" action="ppaction://media"/>
            <a:extLst>
              <a:ext uri="{FF2B5EF4-FFF2-40B4-BE49-F238E27FC236}">
                <a16:creationId xmlns:a16="http://schemas.microsoft.com/office/drawing/2014/main" id="{76A367C1-6AD3-D0A7-8D04-950DB812612B}"/>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E0F46EC2-AD33-234E-AE90-F068D94DAAC6}" label="" lang="en-us" r:embed="rId6"/>
                        </p173:trackLst>
                      </p173:tracksInfo>
                    </p:ext>
                  </p14:extLst>
                </p14:media>
              </p:ext>
            </p:extLst>
          </p:nvPr>
        </p:nvPicPr>
        <p:blipFill>
          <a:blip r:embed="rId7"/>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909005466"/>
      </p:ext>
    </p:extLst>
  </p:cSld>
  <p:clrMapOvr>
    <a:masterClrMapping/>
  </p:clrMapOvr>
  <mc:AlternateContent xmlns:mc="http://schemas.openxmlformats.org/markup-compatibility/2006" xmlns:p14="http://schemas.microsoft.com/office/powerpoint/2010/main">
    <mc:Choice Requires="p14">
      <p:transition spd="slow" p14:dur="2000" advTm="24991"/>
    </mc:Choice>
    <mc:Fallback xmlns="">
      <p:transition spd="slow" advTm="24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C54DE5B-961F-0515-176C-CDABBC422E24}"/>
              </a:ext>
            </a:extLst>
          </p:cNvPr>
          <p:cNvSpPr>
            <a:spLocks noGrp="1"/>
          </p:cNvSpPr>
          <p:nvPr>
            <p:ph type="title"/>
          </p:nvPr>
        </p:nvSpPr>
        <p:spPr>
          <a:xfrm>
            <a:off x="457200" y="274638"/>
            <a:ext cx="8229600" cy="715962"/>
          </a:xfrm>
        </p:spPr>
        <p:txBody>
          <a:bodyPr>
            <a:normAutofit/>
          </a:bodyPr>
          <a:lstStyle/>
          <a:p>
            <a:r>
              <a:rPr lang="en-US" sz="2800" b="1" dirty="0"/>
              <a:t>Page up and select “Save”</a:t>
            </a:r>
          </a:p>
        </p:txBody>
      </p:sp>
      <p:pic>
        <p:nvPicPr>
          <p:cNvPr id="6" name="Content Placeholder 5" descr="Screenshot of Seure Act Roth SRA selection page in Wolverine Access. Black arrow points to a black Save button in the upper right corner of the screen. ">
            <a:extLst>
              <a:ext uri="{FF2B5EF4-FFF2-40B4-BE49-F238E27FC236}">
                <a16:creationId xmlns:a16="http://schemas.microsoft.com/office/drawing/2014/main" id="{21A7F4CC-60E5-A96D-FA52-6725FACD2450}"/>
              </a:ext>
            </a:extLst>
          </p:cNvPr>
          <p:cNvPicPr>
            <a:picLocks noGrp="1" noChangeAspect="1"/>
          </p:cNvPicPr>
          <p:nvPr>
            <p:ph idx="1"/>
          </p:nvPr>
        </p:nvPicPr>
        <p:blipFill>
          <a:blip r:embed="rId5"/>
          <a:stretch>
            <a:fillRect/>
          </a:stretch>
        </p:blipFill>
        <p:spPr>
          <a:xfrm>
            <a:off x="457200" y="1279018"/>
            <a:ext cx="8229600" cy="4299964"/>
          </a:xfrm>
          <a:noFill/>
        </p:spPr>
      </p:pic>
      <p:sp>
        <p:nvSpPr>
          <p:cNvPr id="4" name="Slide Number Placeholder 3">
            <a:extLst>
              <a:ext uri="{FF2B5EF4-FFF2-40B4-BE49-F238E27FC236}">
                <a16:creationId xmlns:a16="http://schemas.microsoft.com/office/drawing/2014/main" id="{E7788B69-2B90-7671-8049-19A4178709C3}"/>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8F70A505-82C7-DF49-8AED-DCB7ED54510D}" type="slidenum">
              <a:rPr lang="en-US" smtClean="0"/>
              <a:pPr>
                <a:spcAft>
                  <a:spcPts val="600"/>
                </a:spcAft>
              </a:pPr>
              <a:t>78</a:t>
            </a:fld>
            <a:endParaRPr lang="en-US"/>
          </a:p>
        </p:txBody>
      </p:sp>
      <p:pic>
        <p:nvPicPr>
          <p:cNvPr id="12" name="Audio 11" descr="Icon of a gray speaker with three sound waves emanating from the right side, indicating audio.">
            <a:hlinkClick r:id="" action="ppaction://media"/>
            <a:extLst>
              <a:ext uri="{FF2B5EF4-FFF2-40B4-BE49-F238E27FC236}">
                <a16:creationId xmlns:a16="http://schemas.microsoft.com/office/drawing/2014/main" id="{5FF83575-9DBD-AB79-46D7-4845F5D1E234}"/>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4FD0A796-0852-0B43-A397-687C6EECC3D2}" label="" lang="en-us" r:embed="rId6"/>
                        </p173:trackLst>
                      </p173:tracksInfo>
                    </p:ext>
                  </p14:extLst>
                </p14:media>
              </p:ext>
            </p:extLst>
          </p:nvPr>
        </p:nvPicPr>
        <p:blipFill>
          <a:blip r:embed="rId7"/>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800923474"/>
      </p:ext>
    </p:extLst>
  </p:cSld>
  <p:clrMapOvr>
    <a:masterClrMapping/>
  </p:clrMapOvr>
  <mc:AlternateContent xmlns:mc="http://schemas.openxmlformats.org/markup-compatibility/2006" xmlns:p14="http://schemas.microsoft.com/office/powerpoint/2010/main">
    <mc:Choice Requires="p14">
      <p:transition spd="slow" p14:dur="2000" advTm="15884"/>
    </mc:Choice>
    <mc:Fallback xmlns="">
      <p:transition spd="slow" advTm="15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28229-62F9-94BB-CECE-FD19BC128239}"/>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667A8B49-0449-B387-0809-66287532B625}"/>
              </a:ext>
            </a:extLst>
          </p:cNvPr>
          <p:cNvSpPr>
            <a:spLocks noGrp="1"/>
          </p:cNvSpPr>
          <p:nvPr>
            <p:ph type="title"/>
          </p:nvPr>
        </p:nvSpPr>
        <p:spPr>
          <a:xfrm>
            <a:off x="457200" y="274638"/>
            <a:ext cx="8229600" cy="715962"/>
          </a:xfrm>
        </p:spPr>
        <p:txBody>
          <a:bodyPr>
            <a:normAutofit/>
          </a:bodyPr>
          <a:lstStyle/>
          <a:p>
            <a:r>
              <a:rPr lang="en-US" sz="2800" b="1" dirty="0"/>
              <a:t>Go Back to Make Any Other Elections</a:t>
            </a:r>
          </a:p>
        </p:txBody>
      </p:sp>
      <p:pic>
        <p:nvPicPr>
          <p:cNvPr id="6" name="Content Placeholder 5" descr="Screenshot of retirement selections. Text for Secure Act Roth 457 and SRA is highlighted.  ">
            <a:extLst>
              <a:ext uri="{FF2B5EF4-FFF2-40B4-BE49-F238E27FC236}">
                <a16:creationId xmlns:a16="http://schemas.microsoft.com/office/drawing/2014/main" id="{FA105177-534F-7097-27BE-29B9A7D7B8EA}"/>
              </a:ext>
            </a:extLst>
          </p:cNvPr>
          <p:cNvPicPr>
            <a:picLocks noGrp="1" noChangeAspect="1"/>
          </p:cNvPicPr>
          <p:nvPr>
            <p:ph idx="1"/>
          </p:nvPr>
        </p:nvPicPr>
        <p:blipFill>
          <a:blip r:embed="rId5"/>
          <a:stretch>
            <a:fillRect/>
          </a:stretch>
        </p:blipFill>
        <p:spPr>
          <a:xfrm>
            <a:off x="457200" y="1186435"/>
            <a:ext cx="8229600" cy="4485130"/>
          </a:xfrm>
          <a:noFill/>
        </p:spPr>
      </p:pic>
      <p:sp>
        <p:nvSpPr>
          <p:cNvPr id="4" name="Slide Number Placeholder 3">
            <a:extLst>
              <a:ext uri="{FF2B5EF4-FFF2-40B4-BE49-F238E27FC236}">
                <a16:creationId xmlns:a16="http://schemas.microsoft.com/office/drawing/2014/main" id="{EAF00E4B-6A8A-E0DA-457B-889772BEF59D}"/>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8F70A505-82C7-DF49-8AED-DCB7ED54510D}" type="slidenum">
              <a:rPr lang="en-US" smtClean="0"/>
              <a:pPr>
                <a:spcAft>
                  <a:spcPts val="600"/>
                </a:spcAft>
              </a:pPr>
              <a:t>79</a:t>
            </a:fld>
            <a:endParaRPr lang="en-US"/>
          </a:p>
        </p:txBody>
      </p:sp>
      <p:pic>
        <p:nvPicPr>
          <p:cNvPr id="16" name="Audio 15" descr="Icon of a gray speaker with three sound waves emanating from the right side, indicating audio.">
            <a:hlinkClick r:id="" action="ppaction://media"/>
            <a:extLst>
              <a:ext uri="{FF2B5EF4-FFF2-40B4-BE49-F238E27FC236}">
                <a16:creationId xmlns:a16="http://schemas.microsoft.com/office/drawing/2014/main" id="{432D1AD8-1CBD-91CD-F2BD-45E6F60BDABF}"/>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1E4023E0-AA82-394E-B17A-0CD76ABF3754}" label="" lang="en-us" r:embed="rId6"/>
                        </p173:trackLst>
                      </p173:tracksInfo>
                    </p:ext>
                  </p14:extLst>
                </p14:media>
              </p:ext>
            </p:extLst>
          </p:nvPr>
        </p:nvPicPr>
        <p:blipFill>
          <a:blip r:embed="rId7"/>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760475795"/>
      </p:ext>
    </p:extLst>
  </p:cSld>
  <p:clrMapOvr>
    <a:masterClrMapping/>
  </p:clrMapOvr>
  <mc:AlternateContent xmlns:mc="http://schemas.openxmlformats.org/markup-compatibility/2006" xmlns:p14="http://schemas.microsoft.com/office/powerpoint/2010/main">
    <mc:Choice Requires="p14">
      <p:transition spd="slow" p14:dur="2000" advTm="48014"/>
    </mc:Choice>
    <mc:Fallback xmlns="">
      <p:transition spd="slow" advTm="48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DA5F0-55D2-BFCB-C06A-24A3DB8C661A}"/>
              </a:ext>
            </a:extLst>
          </p:cNvPr>
          <p:cNvSpPr>
            <a:spLocks noGrp="1"/>
          </p:cNvSpPr>
          <p:nvPr>
            <p:ph type="title"/>
          </p:nvPr>
        </p:nvSpPr>
        <p:spPr/>
        <p:txBody>
          <a:bodyPr>
            <a:normAutofit/>
          </a:bodyPr>
          <a:lstStyle/>
          <a:p>
            <a:r>
              <a:rPr lang="en-US" sz="2800" b="1" dirty="0"/>
              <a:t>What Changes</a:t>
            </a:r>
          </a:p>
        </p:txBody>
      </p:sp>
      <p:sp>
        <p:nvSpPr>
          <p:cNvPr id="3" name="Content Placeholder 2">
            <a:extLst>
              <a:ext uri="{FF2B5EF4-FFF2-40B4-BE49-F238E27FC236}">
                <a16:creationId xmlns:a16="http://schemas.microsoft.com/office/drawing/2014/main" id="{F2DF5E7A-2E83-4FBF-3812-EE4924D3596D}"/>
              </a:ext>
            </a:extLst>
          </p:cNvPr>
          <p:cNvSpPr>
            <a:spLocks noGrp="1"/>
          </p:cNvSpPr>
          <p:nvPr>
            <p:ph idx="1"/>
          </p:nvPr>
        </p:nvSpPr>
        <p:spPr>
          <a:xfrm>
            <a:off x="457200" y="1188879"/>
            <a:ext cx="8229600" cy="4525963"/>
          </a:xfrm>
        </p:spPr>
        <p:txBody>
          <a:bodyPr>
            <a:normAutofit/>
          </a:bodyPr>
          <a:lstStyle/>
          <a:p>
            <a:pPr marL="0" indent="0">
              <a:buNone/>
            </a:pPr>
            <a:r>
              <a:rPr lang="en-US" dirty="0"/>
              <a:t>You may no longer make pre-tax age 50 catch-up contributions to the 403(b) SRA and 457(b)</a:t>
            </a:r>
          </a:p>
          <a:p>
            <a:pPr marL="0" indent="0">
              <a:buNone/>
            </a:pPr>
            <a:endParaRPr lang="en-US" dirty="0"/>
          </a:p>
          <a:p>
            <a:pPr marL="0" indent="0">
              <a:buNone/>
            </a:pPr>
            <a:r>
              <a:rPr lang="en-US" dirty="0"/>
              <a:t>Age 50 catch-up contributions are those you make in excess of the $24,500 General Limit</a:t>
            </a:r>
          </a:p>
          <a:p>
            <a:pPr marL="0" indent="0">
              <a:buNone/>
            </a:pPr>
            <a:endParaRPr lang="en-US" dirty="0"/>
          </a:p>
          <a:p>
            <a:pPr marL="0" indent="0">
              <a:buNone/>
            </a:pPr>
            <a:r>
              <a:rPr lang="en-US" dirty="0"/>
              <a:t>Those contributions can only be Roth</a:t>
            </a:r>
          </a:p>
        </p:txBody>
      </p:sp>
      <p:sp>
        <p:nvSpPr>
          <p:cNvPr id="4" name="Slide Number Placeholder 3">
            <a:extLst>
              <a:ext uri="{FF2B5EF4-FFF2-40B4-BE49-F238E27FC236}">
                <a16:creationId xmlns:a16="http://schemas.microsoft.com/office/drawing/2014/main" id="{E1F5E137-E698-E3C9-B973-B93A2E39BDC0}"/>
              </a:ext>
            </a:extLst>
          </p:cNvPr>
          <p:cNvSpPr>
            <a:spLocks noGrp="1"/>
          </p:cNvSpPr>
          <p:nvPr>
            <p:ph type="sldNum" sz="quarter" idx="12"/>
          </p:nvPr>
        </p:nvSpPr>
        <p:spPr/>
        <p:txBody>
          <a:bodyPr/>
          <a:lstStyle/>
          <a:p>
            <a:fld id="{8F70A505-82C7-DF49-8AED-DCB7ED54510D}" type="slidenum">
              <a:rPr lang="en-US" smtClean="0"/>
              <a:t>8</a:t>
            </a:fld>
            <a:endParaRPr lang="en-US" dirty="0"/>
          </a:p>
        </p:txBody>
      </p:sp>
      <p:pic>
        <p:nvPicPr>
          <p:cNvPr id="29" name="Audio 28" descr="Speaker icon with five sound waves.">
            <a:hlinkClick r:id="" action="ppaction://media"/>
            <a:extLst>
              <a:ext uri="{FF2B5EF4-FFF2-40B4-BE49-F238E27FC236}">
                <a16:creationId xmlns:a16="http://schemas.microsoft.com/office/drawing/2014/main" id="{8A871412-12CB-0302-09E1-9DDC90922283}"/>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EB98E988-A45A-934F-94ED-23E0C5E013AC}"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501111811"/>
      </p:ext>
    </p:extLst>
  </p:cSld>
  <p:clrMapOvr>
    <a:masterClrMapping/>
  </p:clrMapOvr>
  <mc:AlternateContent xmlns:mc="http://schemas.openxmlformats.org/markup-compatibility/2006" xmlns:p14="http://schemas.microsoft.com/office/powerpoint/2010/main">
    <mc:Choice Requires="p14">
      <p:transition spd="slow" p14:dur="2000" advTm="35395"/>
    </mc:Choice>
    <mc:Fallback xmlns="">
      <p:transition spd="slow" advTm="35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F34CB43-55DE-63BF-F82F-E212EC040E42}"/>
              </a:ext>
            </a:extLst>
          </p:cNvPr>
          <p:cNvSpPr>
            <a:spLocks noGrp="1"/>
          </p:cNvSpPr>
          <p:nvPr>
            <p:ph type="title"/>
          </p:nvPr>
        </p:nvSpPr>
        <p:spPr>
          <a:xfrm>
            <a:off x="457200" y="274638"/>
            <a:ext cx="8229600" cy="715962"/>
          </a:xfrm>
        </p:spPr>
        <p:txBody>
          <a:bodyPr>
            <a:normAutofit/>
          </a:bodyPr>
          <a:lstStyle/>
          <a:p>
            <a:r>
              <a:rPr lang="en-US" sz="2800" b="1" dirty="0"/>
              <a:t>Confirm Election; Select “Finalize Elections”</a:t>
            </a:r>
          </a:p>
        </p:txBody>
      </p:sp>
      <p:pic>
        <p:nvPicPr>
          <p:cNvPr id="10" name="Content Placeholder 9" descr="Screenshot of finalized election for Secure Act Roth SRA. ">
            <a:extLst>
              <a:ext uri="{FF2B5EF4-FFF2-40B4-BE49-F238E27FC236}">
                <a16:creationId xmlns:a16="http://schemas.microsoft.com/office/drawing/2014/main" id="{C28A7EE9-30A7-7EEB-3F3C-728F515CCDCE}"/>
              </a:ext>
            </a:extLst>
          </p:cNvPr>
          <p:cNvPicPr>
            <a:picLocks noGrp="1" noChangeAspect="1"/>
          </p:cNvPicPr>
          <p:nvPr>
            <p:ph idx="1"/>
          </p:nvPr>
        </p:nvPicPr>
        <p:blipFill>
          <a:blip r:embed="rId5"/>
          <a:stretch>
            <a:fillRect/>
          </a:stretch>
        </p:blipFill>
        <p:spPr>
          <a:xfrm>
            <a:off x="2592889" y="1015449"/>
            <a:ext cx="4133588" cy="5040964"/>
          </a:xfrm>
          <a:noFill/>
        </p:spPr>
      </p:pic>
      <p:sp>
        <p:nvSpPr>
          <p:cNvPr id="4" name="Slide Number Placeholder 3">
            <a:extLst>
              <a:ext uri="{FF2B5EF4-FFF2-40B4-BE49-F238E27FC236}">
                <a16:creationId xmlns:a16="http://schemas.microsoft.com/office/drawing/2014/main" id="{60AA3DFA-E517-B271-4508-F08F894B6763}"/>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8F70A505-82C7-DF49-8AED-DCB7ED54510D}" type="slidenum">
              <a:rPr lang="en-US" smtClean="0"/>
              <a:pPr>
                <a:spcAft>
                  <a:spcPts val="600"/>
                </a:spcAft>
              </a:pPr>
              <a:t>80</a:t>
            </a:fld>
            <a:endParaRPr lang="en-US"/>
          </a:p>
        </p:txBody>
      </p:sp>
      <p:pic>
        <p:nvPicPr>
          <p:cNvPr id="6" name="Audio 5" descr="Icon of a gray speaker with three sound waves emanating from the right side, indicating audio.">
            <a:hlinkClick r:id="" action="ppaction://media"/>
            <a:extLst>
              <a:ext uri="{FF2B5EF4-FFF2-40B4-BE49-F238E27FC236}">
                <a16:creationId xmlns:a16="http://schemas.microsoft.com/office/drawing/2014/main" id="{ED0E7702-AD69-07A2-46B0-E5312F37EF96}"/>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AF4133EE-AA36-AD48-9993-7D28EB7C5D51}" label="" lang="en-us" r:embed="rId6"/>
                        </p173:trackLst>
                      </p173:tracksInfo>
                    </p:ext>
                  </p14:extLst>
                </p14:media>
              </p:ext>
            </p:extLst>
          </p:nvPr>
        </p:nvPicPr>
        <p:blipFill>
          <a:blip r:embed="rId7"/>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96354463"/>
      </p:ext>
    </p:extLst>
  </p:cSld>
  <p:clrMapOvr>
    <a:masterClrMapping/>
  </p:clrMapOvr>
  <mc:AlternateContent xmlns:mc="http://schemas.openxmlformats.org/markup-compatibility/2006" xmlns:p14="http://schemas.microsoft.com/office/powerpoint/2010/main">
    <mc:Choice Requires="p14">
      <p:transition spd="slow" p14:dur="2000" advTm="18112"/>
    </mc:Choice>
    <mc:Fallback xmlns="">
      <p:transition spd="slow" advTm="18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5625CF4-D0CC-778D-746E-E7008C5CC471}"/>
              </a:ext>
            </a:extLst>
          </p:cNvPr>
          <p:cNvSpPr>
            <a:spLocks noGrp="1"/>
          </p:cNvSpPr>
          <p:nvPr>
            <p:ph type="title"/>
          </p:nvPr>
        </p:nvSpPr>
        <p:spPr>
          <a:xfrm>
            <a:off x="457200" y="274638"/>
            <a:ext cx="8229600" cy="715962"/>
          </a:xfrm>
        </p:spPr>
        <p:txBody>
          <a:bodyPr>
            <a:normAutofit/>
          </a:bodyPr>
          <a:lstStyle/>
          <a:p>
            <a:r>
              <a:rPr lang="en-US" sz="2800" b="1" dirty="0"/>
              <a:t>Finally, select “Submit &amp; View </a:t>
            </a:r>
            <a:r>
              <a:rPr lang="en-US" sz="2800" b="1" dirty="0" err="1"/>
              <a:t>Stmt</a:t>
            </a:r>
            <a:r>
              <a:rPr lang="en-US" sz="2800" b="1" dirty="0"/>
              <a:t>”</a:t>
            </a:r>
          </a:p>
        </p:txBody>
      </p:sp>
      <p:pic>
        <p:nvPicPr>
          <p:cNvPr id="7" name="Content Placeholder 6" descr="Screenshot of submitting and viewing changes to retirement plan. Black arrow points to a white button with blue text that says Submit and View Statement. ">
            <a:extLst>
              <a:ext uri="{FF2B5EF4-FFF2-40B4-BE49-F238E27FC236}">
                <a16:creationId xmlns:a16="http://schemas.microsoft.com/office/drawing/2014/main" id="{E91D2E54-7CC7-3362-7D9D-FD4D43895FE4}"/>
              </a:ext>
            </a:extLst>
          </p:cNvPr>
          <p:cNvPicPr>
            <a:picLocks noGrp="1" noChangeAspect="1"/>
          </p:cNvPicPr>
          <p:nvPr>
            <p:ph idx="1"/>
          </p:nvPr>
        </p:nvPicPr>
        <p:blipFill>
          <a:blip r:embed="rId5"/>
          <a:stretch>
            <a:fillRect/>
          </a:stretch>
        </p:blipFill>
        <p:spPr>
          <a:xfrm>
            <a:off x="457200" y="1525906"/>
            <a:ext cx="8229600" cy="3806188"/>
          </a:xfrm>
          <a:noFill/>
        </p:spPr>
      </p:pic>
      <p:sp>
        <p:nvSpPr>
          <p:cNvPr id="4" name="Slide Number Placeholder 3">
            <a:extLst>
              <a:ext uri="{FF2B5EF4-FFF2-40B4-BE49-F238E27FC236}">
                <a16:creationId xmlns:a16="http://schemas.microsoft.com/office/drawing/2014/main" id="{77D75E93-3D94-7B55-5C1E-19BF62B642AE}"/>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8F70A505-82C7-DF49-8AED-DCB7ED54510D}" type="slidenum">
              <a:rPr lang="en-US" smtClean="0"/>
              <a:pPr>
                <a:spcAft>
                  <a:spcPts val="600"/>
                </a:spcAft>
              </a:pPr>
              <a:t>81</a:t>
            </a:fld>
            <a:endParaRPr lang="en-US"/>
          </a:p>
        </p:txBody>
      </p:sp>
      <p:pic>
        <p:nvPicPr>
          <p:cNvPr id="18" name="Audio 17" descr="Icon of a gray speaker with three sound waves emanating from the right side, indicating audio.">
            <a:hlinkClick r:id="" action="ppaction://media"/>
            <a:extLst>
              <a:ext uri="{FF2B5EF4-FFF2-40B4-BE49-F238E27FC236}">
                <a16:creationId xmlns:a16="http://schemas.microsoft.com/office/drawing/2014/main" id="{7C3F5918-AE39-C1F5-3DAC-0017F3439779}"/>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FBE3B7EE-3257-C94D-BDC7-B0F78D748472}" label="" lang="en-us" r:embed="rId6"/>
                        </p173:trackLst>
                      </p173:tracksInfo>
                    </p:ext>
                  </p14:extLst>
                </p14:media>
              </p:ext>
            </p:extLst>
          </p:nvPr>
        </p:nvPicPr>
        <p:blipFill>
          <a:blip r:embed="rId7"/>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81217552"/>
      </p:ext>
    </p:extLst>
  </p:cSld>
  <p:clrMapOvr>
    <a:masterClrMapping/>
  </p:clrMapOvr>
  <mc:AlternateContent xmlns:mc="http://schemas.openxmlformats.org/markup-compatibility/2006" xmlns:p14="http://schemas.microsoft.com/office/powerpoint/2010/main">
    <mc:Choice Requires="p14">
      <p:transition spd="slow" p14:dur="2000" advTm="19725"/>
    </mc:Choice>
    <mc:Fallback xmlns="">
      <p:transition spd="slow" advTm="19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534D6D9-AA39-067D-CDE7-D80EDB88EE56}"/>
              </a:ext>
            </a:extLst>
          </p:cNvPr>
          <p:cNvSpPr>
            <a:spLocks noGrp="1"/>
          </p:cNvSpPr>
          <p:nvPr>
            <p:ph type="title"/>
          </p:nvPr>
        </p:nvSpPr>
        <p:spPr>
          <a:xfrm>
            <a:off x="457200" y="274638"/>
            <a:ext cx="8229600" cy="715962"/>
          </a:xfrm>
        </p:spPr>
        <p:txBody>
          <a:bodyPr>
            <a:normAutofit/>
          </a:bodyPr>
          <a:lstStyle/>
          <a:p>
            <a:r>
              <a:rPr lang="en-US" sz="2800" b="1" dirty="0"/>
              <a:t>If you don’t see this, you didn’t finish it</a:t>
            </a:r>
          </a:p>
        </p:txBody>
      </p:sp>
      <p:pic>
        <p:nvPicPr>
          <p:cNvPr id="5" name="Content Placeholder 4" descr="Screenshot of view submitted enrollment page. Highlighted text for statement type shows that the submitted enrollment is not confirmed. ">
            <a:extLst>
              <a:ext uri="{FF2B5EF4-FFF2-40B4-BE49-F238E27FC236}">
                <a16:creationId xmlns:a16="http://schemas.microsoft.com/office/drawing/2014/main" id="{C6E59D5E-2303-D341-EFF3-FCB68B07EA00}"/>
              </a:ext>
            </a:extLst>
          </p:cNvPr>
          <p:cNvPicPr>
            <a:picLocks noGrp="1" noChangeAspect="1"/>
          </p:cNvPicPr>
          <p:nvPr>
            <p:ph idx="1"/>
          </p:nvPr>
        </p:nvPicPr>
        <p:blipFill>
          <a:blip r:embed="rId5"/>
          <a:stretch>
            <a:fillRect/>
          </a:stretch>
        </p:blipFill>
        <p:spPr>
          <a:xfrm>
            <a:off x="457200" y="1289305"/>
            <a:ext cx="8229600" cy="4279391"/>
          </a:xfrm>
          <a:prstGeom prst="rect">
            <a:avLst/>
          </a:prstGeom>
          <a:noFill/>
        </p:spPr>
      </p:pic>
      <p:sp>
        <p:nvSpPr>
          <p:cNvPr id="4" name="Slide Number Placeholder 3">
            <a:extLst>
              <a:ext uri="{FF2B5EF4-FFF2-40B4-BE49-F238E27FC236}">
                <a16:creationId xmlns:a16="http://schemas.microsoft.com/office/drawing/2014/main" id="{3F4305CC-AF3D-6A65-53BE-2013C62E5DE4}"/>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8F70A505-82C7-DF49-8AED-DCB7ED54510D}" type="slidenum">
              <a:rPr lang="en-US" smtClean="0"/>
              <a:pPr>
                <a:spcAft>
                  <a:spcPts val="600"/>
                </a:spcAft>
              </a:pPr>
              <a:t>82</a:t>
            </a:fld>
            <a:endParaRPr lang="en-US"/>
          </a:p>
        </p:txBody>
      </p:sp>
      <p:pic>
        <p:nvPicPr>
          <p:cNvPr id="13" name="Audio 12" descr="Icon of a gray speaker with three sound waves emanating from the right side, indicating audio.">
            <a:hlinkClick r:id="" action="ppaction://media"/>
            <a:extLst>
              <a:ext uri="{FF2B5EF4-FFF2-40B4-BE49-F238E27FC236}">
                <a16:creationId xmlns:a16="http://schemas.microsoft.com/office/drawing/2014/main" id="{9233025D-FD16-A5F0-7695-7DE84E9B19BD}"/>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3B04C5A5-4285-9848-A356-3F5EDA7FD7E0}" label="" lang="en-us" r:embed="rId6"/>
                        </p173:trackLst>
                      </p173:tracksInfo>
                    </p:ext>
                  </p14:extLst>
                </p14:media>
              </p:ext>
            </p:extLst>
          </p:nvPr>
        </p:nvPicPr>
        <p:blipFill>
          <a:blip r:embed="rId7"/>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535937496"/>
      </p:ext>
    </p:extLst>
  </p:cSld>
  <p:clrMapOvr>
    <a:masterClrMapping/>
  </p:clrMapOvr>
  <mc:AlternateContent xmlns:mc="http://schemas.openxmlformats.org/markup-compatibility/2006" xmlns:p14="http://schemas.microsoft.com/office/powerpoint/2010/main">
    <mc:Choice Requires="p14">
      <p:transition spd="slow" p14:dur="2000" advTm="14664"/>
    </mc:Choice>
    <mc:Fallback xmlns="">
      <p:transition spd="slow" advTm="14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7F405-A239-BC26-DC68-EC020A097F87}"/>
              </a:ext>
            </a:extLst>
          </p:cNvPr>
          <p:cNvSpPr>
            <a:spLocks noGrp="1"/>
          </p:cNvSpPr>
          <p:nvPr>
            <p:ph type="title"/>
          </p:nvPr>
        </p:nvSpPr>
        <p:spPr/>
        <p:txBody>
          <a:bodyPr/>
          <a:lstStyle/>
          <a:p>
            <a:pPr algn="l"/>
            <a:r>
              <a:rPr lang="en-US" dirty="0">
                <a:solidFill>
                  <a:schemeClr val="bg1"/>
                </a:solidFill>
              </a:rPr>
              <a:t>.</a:t>
            </a:r>
            <a:r>
              <a:rPr lang="en-US" dirty="0"/>
              <a:t>Changes Throughout the Year</a:t>
            </a:r>
          </a:p>
        </p:txBody>
      </p:sp>
      <p:sp>
        <p:nvSpPr>
          <p:cNvPr id="3" name="Content Placeholder 2">
            <a:extLst>
              <a:ext uri="{FF2B5EF4-FFF2-40B4-BE49-F238E27FC236}">
                <a16:creationId xmlns:a16="http://schemas.microsoft.com/office/drawing/2014/main" id="{B8A21D78-656E-BA7E-3200-8836DC5BCE37}"/>
              </a:ext>
            </a:extLst>
          </p:cNvPr>
          <p:cNvSpPr>
            <a:spLocks noGrp="1"/>
          </p:cNvSpPr>
          <p:nvPr>
            <p:ph idx="1"/>
          </p:nvPr>
        </p:nvSpPr>
        <p:spPr/>
        <p:txBody>
          <a:bodyPr/>
          <a:lstStyle/>
          <a:p>
            <a:pPr marL="0" indent="0" algn="ctr">
              <a:lnSpc>
                <a:spcPct val="200000"/>
              </a:lnSpc>
              <a:spcBef>
                <a:spcPts val="0"/>
              </a:spcBef>
              <a:buNone/>
            </a:pPr>
            <a:r>
              <a:rPr lang="en-US" dirty="0"/>
              <a:t>You may add or change your </a:t>
            </a:r>
          </a:p>
          <a:p>
            <a:pPr marL="0" indent="0" algn="ctr">
              <a:lnSpc>
                <a:spcPct val="200000"/>
              </a:lnSpc>
              <a:spcBef>
                <a:spcPts val="0"/>
              </a:spcBef>
              <a:buNone/>
            </a:pPr>
            <a:r>
              <a:rPr lang="en-US" dirty="0"/>
              <a:t>Secure Act Roth contribution</a:t>
            </a:r>
          </a:p>
          <a:p>
            <a:pPr marL="0" indent="0" algn="ctr">
              <a:lnSpc>
                <a:spcPct val="200000"/>
              </a:lnSpc>
              <a:spcBef>
                <a:spcPts val="0"/>
              </a:spcBef>
              <a:buNone/>
            </a:pPr>
            <a:r>
              <a:rPr lang="en-US" dirty="0"/>
              <a:t>throughout the year;</a:t>
            </a:r>
          </a:p>
          <a:p>
            <a:pPr marL="0" indent="0" algn="ctr">
              <a:lnSpc>
                <a:spcPct val="200000"/>
              </a:lnSpc>
              <a:spcBef>
                <a:spcPts val="0"/>
              </a:spcBef>
              <a:buNone/>
            </a:pPr>
            <a:r>
              <a:rPr lang="en-US" dirty="0"/>
              <a:t>It is not limited to just January</a:t>
            </a:r>
          </a:p>
        </p:txBody>
      </p:sp>
      <p:sp>
        <p:nvSpPr>
          <p:cNvPr id="4" name="Slide Number Placeholder 3">
            <a:extLst>
              <a:ext uri="{FF2B5EF4-FFF2-40B4-BE49-F238E27FC236}">
                <a16:creationId xmlns:a16="http://schemas.microsoft.com/office/drawing/2014/main" id="{17347221-B970-6EF7-082C-272B2823FC0A}"/>
              </a:ext>
            </a:extLst>
          </p:cNvPr>
          <p:cNvSpPr>
            <a:spLocks noGrp="1"/>
          </p:cNvSpPr>
          <p:nvPr>
            <p:ph type="sldNum" sz="quarter" idx="12"/>
          </p:nvPr>
        </p:nvSpPr>
        <p:spPr/>
        <p:txBody>
          <a:bodyPr/>
          <a:lstStyle/>
          <a:p>
            <a:fld id="{8F70A505-82C7-DF49-8AED-DCB7ED54510D}" type="slidenum">
              <a:rPr lang="en-US" smtClean="0"/>
              <a:t>83</a:t>
            </a:fld>
            <a:endParaRPr lang="en-US" dirty="0"/>
          </a:p>
        </p:txBody>
      </p:sp>
      <p:pic>
        <p:nvPicPr>
          <p:cNvPr id="14" name="Audio 13" descr="Icon of a gray speaker with three sound waves emanating from the right side, indicating audio.">
            <a:hlinkClick r:id="" action="ppaction://media"/>
            <a:extLst>
              <a:ext uri="{FF2B5EF4-FFF2-40B4-BE49-F238E27FC236}">
                <a16:creationId xmlns:a16="http://schemas.microsoft.com/office/drawing/2014/main" id="{B723A0B2-C39B-C3F2-CD80-6BA0911BDB45}"/>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7E6051BB-1C7D-804F-8BFD-132D772714D0}"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080838584"/>
      </p:ext>
    </p:extLst>
  </p:cSld>
  <p:clrMapOvr>
    <a:masterClrMapping/>
  </p:clrMapOvr>
  <mc:AlternateContent xmlns:mc="http://schemas.openxmlformats.org/markup-compatibility/2006" xmlns:p14="http://schemas.microsoft.com/office/powerpoint/2010/main">
    <mc:Choice Requires="p14">
      <p:transition spd="slow" p14:dur="2000" advTm="15545"/>
    </mc:Choice>
    <mc:Fallback xmlns="">
      <p:transition spd="slow" advTm="15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2B18B-A2B0-5F40-34BA-4AC6D69DAACA}"/>
              </a:ext>
            </a:extLst>
          </p:cNvPr>
          <p:cNvSpPr>
            <a:spLocks noGrp="1"/>
          </p:cNvSpPr>
          <p:nvPr>
            <p:ph type="title"/>
          </p:nvPr>
        </p:nvSpPr>
        <p:spPr/>
        <p:txBody>
          <a:bodyPr/>
          <a:lstStyle/>
          <a:p>
            <a:pPr algn="l"/>
            <a:r>
              <a:rPr lang="en-US" dirty="0"/>
              <a:t>Do Now</a:t>
            </a:r>
          </a:p>
        </p:txBody>
      </p:sp>
      <p:sp>
        <p:nvSpPr>
          <p:cNvPr id="3" name="Content Placeholder 2">
            <a:extLst>
              <a:ext uri="{FF2B5EF4-FFF2-40B4-BE49-F238E27FC236}">
                <a16:creationId xmlns:a16="http://schemas.microsoft.com/office/drawing/2014/main" id="{17D2F0C5-EAAD-586C-8561-F32BB6A0C33C}"/>
              </a:ext>
            </a:extLst>
          </p:cNvPr>
          <p:cNvSpPr>
            <a:spLocks noGrp="1"/>
          </p:cNvSpPr>
          <p:nvPr>
            <p:ph idx="1"/>
          </p:nvPr>
        </p:nvSpPr>
        <p:spPr/>
        <p:txBody>
          <a:bodyPr>
            <a:normAutofit/>
          </a:bodyPr>
          <a:lstStyle/>
          <a:p>
            <a:pPr marL="0" indent="0" algn="ctr">
              <a:buNone/>
            </a:pPr>
            <a:endParaRPr lang="en-US" sz="4400" b="1" dirty="0"/>
          </a:p>
          <a:p>
            <a:pPr marL="0" indent="0" algn="ctr">
              <a:buNone/>
            </a:pPr>
            <a:r>
              <a:rPr lang="en-US" sz="4400" b="1" dirty="0"/>
              <a:t>Things You Can Do Now</a:t>
            </a:r>
          </a:p>
        </p:txBody>
      </p:sp>
      <p:sp>
        <p:nvSpPr>
          <p:cNvPr id="4" name="Slide Number Placeholder 3">
            <a:extLst>
              <a:ext uri="{FF2B5EF4-FFF2-40B4-BE49-F238E27FC236}">
                <a16:creationId xmlns:a16="http://schemas.microsoft.com/office/drawing/2014/main" id="{397EFA2C-6625-CBE6-856C-77E217474700}"/>
              </a:ext>
            </a:extLst>
          </p:cNvPr>
          <p:cNvSpPr>
            <a:spLocks noGrp="1"/>
          </p:cNvSpPr>
          <p:nvPr>
            <p:ph type="sldNum" sz="quarter" idx="12"/>
          </p:nvPr>
        </p:nvSpPr>
        <p:spPr/>
        <p:txBody>
          <a:bodyPr/>
          <a:lstStyle/>
          <a:p>
            <a:fld id="{8F70A505-82C7-DF49-8AED-DCB7ED54510D}" type="slidenum">
              <a:rPr lang="en-US" smtClean="0"/>
              <a:t>84</a:t>
            </a:fld>
            <a:endParaRPr lang="en-US" dirty="0"/>
          </a:p>
        </p:txBody>
      </p:sp>
      <p:pic>
        <p:nvPicPr>
          <p:cNvPr id="8" name="Audio 7" descr="Icon of a gray speaker with three sound waves emanating from the right side, indicating audio.">
            <a:hlinkClick r:id="" action="ppaction://media"/>
            <a:extLst>
              <a:ext uri="{FF2B5EF4-FFF2-40B4-BE49-F238E27FC236}">
                <a16:creationId xmlns:a16="http://schemas.microsoft.com/office/drawing/2014/main" id="{0B4567AB-6622-AF8D-A64F-A6E31236A405}"/>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4162DC78-C469-884B-AE8F-F79378CEA09B}"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164727948"/>
      </p:ext>
    </p:extLst>
  </p:cSld>
  <p:clrMapOvr>
    <a:masterClrMapping/>
  </p:clrMapOvr>
  <mc:AlternateContent xmlns:mc="http://schemas.openxmlformats.org/markup-compatibility/2006" xmlns:p14="http://schemas.microsoft.com/office/powerpoint/2010/main">
    <mc:Choice Requires="p14">
      <p:transition spd="slow" p14:dur="2000" advTm="3175"/>
    </mc:Choice>
    <mc:Fallback xmlns="">
      <p:transition spd="slow" advTm="3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27527-541F-6A88-CE90-3BDDD3F0684C}"/>
              </a:ext>
            </a:extLst>
          </p:cNvPr>
          <p:cNvSpPr>
            <a:spLocks noGrp="1"/>
          </p:cNvSpPr>
          <p:nvPr>
            <p:ph type="title"/>
          </p:nvPr>
        </p:nvSpPr>
        <p:spPr/>
        <p:txBody>
          <a:bodyPr/>
          <a:lstStyle/>
          <a:p>
            <a:pPr algn="l"/>
            <a:r>
              <a:rPr lang="en-US" dirty="0"/>
              <a:t>Steps to Take Now</a:t>
            </a:r>
          </a:p>
        </p:txBody>
      </p:sp>
      <p:sp>
        <p:nvSpPr>
          <p:cNvPr id="3" name="Content Placeholder 2">
            <a:extLst>
              <a:ext uri="{FF2B5EF4-FFF2-40B4-BE49-F238E27FC236}">
                <a16:creationId xmlns:a16="http://schemas.microsoft.com/office/drawing/2014/main" id="{FA388DEC-BCE6-911E-5B36-4610ED63B73C}"/>
              </a:ext>
            </a:extLst>
          </p:cNvPr>
          <p:cNvSpPr>
            <a:spLocks noGrp="1"/>
          </p:cNvSpPr>
          <p:nvPr>
            <p:ph idx="1"/>
          </p:nvPr>
        </p:nvSpPr>
        <p:spPr/>
        <p:txBody>
          <a:bodyPr/>
          <a:lstStyle/>
          <a:p>
            <a:pPr marL="514350" indent="-514350">
              <a:buFont typeface="+mj-lt"/>
              <a:buAutoNum type="arabicPeriod"/>
            </a:pPr>
            <a:r>
              <a:rPr lang="en-US" dirty="0"/>
              <a:t>Meet with a financial planner</a:t>
            </a:r>
          </a:p>
          <a:p>
            <a:pPr marL="514350" indent="-514350">
              <a:lnSpc>
                <a:spcPct val="200000"/>
              </a:lnSpc>
              <a:buFont typeface="+mj-lt"/>
              <a:buAutoNum type="arabicPeriod"/>
            </a:pPr>
            <a:r>
              <a:rPr lang="en-US" dirty="0"/>
              <a:t>Review your current contributions</a:t>
            </a:r>
          </a:p>
          <a:p>
            <a:pPr marL="514350" indent="-514350">
              <a:lnSpc>
                <a:spcPct val="200000"/>
              </a:lnSpc>
              <a:buFont typeface="+mj-lt"/>
              <a:buAutoNum type="arabicPeriod"/>
            </a:pPr>
            <a:r>
              <a:rPr lang="en-US" dirty="0"/>
              <a:t>Determine what action you want to take</a:t>
            </a:r>
          </a:p>
          <a:p>
            <a:endParaRPr lang="en-US" dirty="0"/>
          </a:p>
        </p:txBody>
      </p:sp>
      <p:sp>
        <p:nvSpPr>
          <p:cNvPr id="4" name="Slide Number Placeholder 3">
            <a:extLst>
              <a:ext uri="{FF2B5EF4-FFF2-40B4-BE49-F238E27FC236}">
                <a16:creationId xmlns:a16="http://schemas.microsoft.com/office/drawing/2014/main" id="{5CEDCC60-D546-01B2-8744-4EF3BEE1F128}"/>
              </a:ext>
            </a:extLst>
          </p:cNvPr>
          <p:cNvSpPr>
            <a:spLocks noGrp="1"/>
          </p:cNvSpPr>
          <p:nvPr>
            <p:ph type="sldNum" sz="quarter" idx="12"/>
          </p:nvPr>
        </p:nvSpPr>
        <p:spPr/>
        <p:txBody>
          <a:bodyPr/>
          <a:lstStyle/>
          <a:p>
            <a:fld id="{8F70A505-82C7-DF49-8AED-DCB7ED54510D}" type="slidenum">
              <a:rPr lang="en-US" smtClean="0"/>
              <a:t>85</a:t>
            </a:fld>
            <a:endParaRPr lang="en-US" dirty="0"/>
          </a:p>
        </p:txBody>
      </p:sp>
      <p:pic>
        <p:nvPicPr>
          <p:cNvPr id="18" name="Audio 17" descr="Icon of a gray speaker with three sound waves emanating from the right side, indicating audio.">
            <a:hlinkClick r:id="" action="ppaction://media"/>
            <a:extLst>
              <a:ext uri="{FF2B5EF4-FFF2-40B4-BE49-F238E27FC236}">
                <a16:creationId xmlns:a16="http://schemas.microsoft.com/office/drawing/2014/main" id="{F940D2F7-874A-68F8-0EA5-1DC16D02D730}"/>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E956234F-3FEB-0A4A-9B91-10CC592EC286}"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04749327"/>
      </p:ext>
    </p:extLst>
  </p:cSld>
  <p:clrMapOvr>
    <a:masterClrMapping/>
  </p:clrMapOvr>
  <mc:AlternateContent xmlns:mc="http://schemas.openxmlformats.org/markup-compatibility/2006" xmlns:p14="http://schemas.microsoft.com/office/powerpoint/2010/main">
    <mc:Choice Requires="p14">
      <p:transition spd="slow" p14:dur="2000" advTm="19944"/>
    </mc:Choice>
    <mc:Fallback xmlns="">
      <p:transition spd="slow" advTm="19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138029-4D86-5C44-399A-10A4798F8E9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CECC03-E7C6-713C-3918-82CF205DA6BC}"/>
              </a:ext>
            </a:extLst>
          </p:cNvPr>
          <p:cNvSpPr>
            <a:spLocks noGrp="1"/>
          </p:cNvSpPr>
          <p:nvPr>
            <p:ph type="title" idx="4294967295"/>
          </p:nvPr>
        </p:nvSpPr>
        <p:spPr>
          <a:xfrm>
            <a:off x="6457950" y="6356350"/>
            <a:ext cx="2057400" cy="365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F70A505-82C7-DF49-8AED-DCB7ED54510D}"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86</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18" name="Audio 17" descr="Icon of a gray speaker with three sound waves emanating from the right side, indicating audio.">
            <a:hlinkClick r:id="" action="ppaction://media"/>
            <a:extLst>
              <a:ext uri="{FF2B5EF4-FFF2-40B4-BE49-F238E27FC236}">
                <a16:creationId xmlns:a16="http://schemas.microsoft.com/office/drawing/2014/main" id="{90581086-B229-F1DA-7ED4-35BFC2EE5C4C}"/>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13F5D1BA-24D9-3744-B4DE-9038BE84955A}" label="" lang="en-us" r:embed="rId5"/>
                        </p173:trackLst>
                      </p173:tracksInfo>
                    </p:ext>
                  </p14:extLst>
                </p14:media>
              </p:ext>
            </p:extLst>
          </p:nvPr>
        </p:nvPicPr>
        <p:blipFill>
          <a:blip r:embed="rId6"/>
          <a:srcRect l="-203125" t="-203125" r="-203125" b="-203125"/>
          <a:stretch>
            <a:fillRect/>
          </a:stretch>
        </p:blipFill>
        <p:spPr>
          <a:xfrm>
            <a:off x="7004304" y="5394960"/>
            <a:ext cx="2057400" cy="1380744"/>
          </a:xfrm>
          <a:prstGeom prst="ellipse">
            <a:avLst/>
          </a:prstGeom>
        </p:spPr>
      </p:pic>
      <p:graphicFrame>
        <p:nvGraphicFramePr>
          <p:cNvPr id="3" name="Table 2">
            <a:extLst>
              <a:ext uri="{FF2B5EF4-FFF2-40B4-BE49-F238E27FC236}">
                <a16:creationId xmlns:a16="http://schemas.microsoft.com/office/drawing/2014/main" id="{D4F8EB37-5FD7-B3E9-DE30-A3C52B730173}"/>
              </a:ext>
            </a:extLst>
          </p:cNvPr>
          <p:cNvGraphicFramePr>
            <a:graphicFrameLocks noGrp="1"/>
          </p:cNvGraphicFramePr>
          <p:nvPr>
            <p:extLst>
              <p:ext uri="{D42A27DB-BD31-4B8C-83A1-F6EECF244321}">
                <p14:modId xmlns:p14="http://schemas.microsoft.com/office/powerpoint/2010/main" val="2006342325"/>
              </p:ext>
            </p:extLst>
          </p:nvPr>
        </p:nvGraphicFramePr>
        <p:xfrm>
          <a:off x="181736" y="618509"/>
          <a:ext cx="8780527" cy="5257146"/>
        </p:xfrm>
        <a:graphic>
          <a:graphicData uri="http://schemas.openxmlformats.org/drawingml/2006/table">
            <a:tbl>
              <a:tblPr firstRow="1" bandRow="1">
                <a:tableStyleId>{5C22544A-7EE6-4342-B048-85BDC9FD1C3A}</a:tableStyleId>
              </a:tblPr>
              <a:tblGrid>
                <a:gridCol w="1021059">
                  <a:extLst>
                    <a:ext uri="{9D8B030D-6E8A-4147-A177-3AD203B41FA5}">
                      <a16:colId xmlns:a16="http://schemas.microsoft.com/office/drawing/2014/main" val="3193769878"/>
                    </a:ext>
                  </a:extLst>
                </a:gridCol>
                <a:gridCol w="1893431">
                  <a:extLst>
                    <a:ext uri="{9D8B030D-6E8A-4147-A177-3AD203B41FA5}">
                      <a16:colId xmlns:a16="http://schemas.microsoft.com/office/drawing/2014/main" val="1740737145"/>
                    </a:ext>
                  </a:extLst>
                </a:gridCol>
                <a:gridCol w="1789188">
                  <a:extLst>
                    <a:ext uri="{9D8B030D-6E8A-4147-A177-3AD203B41FA5}">
                      <a16:colId xmlns:a16="http://schemas.microsoft.com/office/drawing/2014/main" val="3556206802"/>
                    </a:ext>
                  </a:extLst>
                </a:gridCol>
                <a:gridCol w="2320744">
                  <a:extLst>
                    <a:ext uri="{9D8B030D-6E8A-4147-A177-3AD203B41FA5}">
                      <a16:colId xmlns:a16="http://schemas.microsoft.com/office/drawing/2014/main" val="460243328"/>
                    </a:ext>
                  </a:extLst>
                </a:gridCol>
                <a:gridCol w="1756105">
                  <a:extLst>
                    <a:ext uri="{9D8B030D-6E8A-4147-A177-3AD203B41FA5}">
                      <a16:colId xmlns:a16="http://schemas.microsoft.com/office/drawing/2014/main" val="81314983"/>
                    </a:ext>
                  </a:extLst>
                </a:gridCol>
              </a:tblGrid>
              <a:tr h="1369622">
                <a:tc>
                  <a:txBody>
                    <a:bodyPr/>
                    <a:lstStyle/>
                    <a:p>
                      <a:r>
                        <a:rPr lang="en-US" sz="1500" b="0" baseline="0" dirty="0"/>
                        <a:t>Status</a:t>
                      </a:r>
                    </a:p>
                  </a:txBody>
                  <a:tcPr>
                    <a:solidFill>
                      <a:srgbClr val="15284F"/>
                    </a:solidFill>
                  </a:tcPr>
                </a:tc>
                <a:tc>
                  <a:txBody>
                    <a:bodyPr/>
                    <a:lstStyle/>
                    <a:p>
                      <a:r>
                        <a:rPr lang="en-US" sz="1500" b="0" baseline="0" dirty="0"/>
                        <a:t>You Contribute only to 403(b) SRA</a:t>
                      </a:r>
                    </a:p>
                  </a:txBody>
                  <a:tcPr>
                    <a:solidFill>
                      <a:srgbClr val="15284F"/>
                    </a:solidFill>
                  </a:tcPr>
                </a:tc>
                <a:tc>
                  <a:txBody>
                    <a:bodyPr/>
                    <a:lstStyle/>
                    <a:p>
                      <a:r>
                        <a:rPr lang="en-US" sz="1500" b="0" baseline="0" dirty="0"/>
                        <a:t>You Contribute Only to 457(b)</a:t>
                      </a:r>
                    </a:p>
                  </a:txBody>
                  <a:tcPr>
                    <a:solidFill>
                      <a:srgbClr val="15284F"/>
                    </a:solidFill>
                  </a:tcPr>
                </a:tc>
                <a:tc>
                  <a:txBody>
                    <a:bodyPr/>
                    <a:lstStyle/>
                    <a:p>
                      <a:r>
                        <a:rPr lang="en-US" sz="1500" b="0" baseline="0" dirty="0"/>
                        <a:t>You Contribute to the 403(b) SRA and 457(b) But You Contribute Less Than $24,500 to One of Them</a:t>
                      </a:r>
                    </a:p>
                  </a:txBody>
                  <a:tcPr>
                    <a:solidFill>
                      <a:srgbClr val="15284F"/>
                    </a:solidFill>
                  </a:tcPr>
                </a:tc>
                <a:tc>
                  <a:txBody>
                    <a:bodyPr/>
                    <a:lstStyle/>
                    <a:p>
                      <a:r>
                        <a:rPr lang="en-US" sz="1500" b="0" baseline="0" dirty="0"/>
                        <a:t>You Contribute Over $24,500 to the 403(b) SRA and 457(b)</a:t>
                      </a:r>
                    </a:p>
                  </a:txBody>
                  <a:tcPr>
                    <a:solidFill>
                      <a:srgbClr val="15284F"/>
                    </a:solidFill>
                  </a:tcPr>
                </a:tc>
                <a:extLst>
                  <a:ext uri="{0D108BD9-81ED-4DB2-BD59-A6C34878D82A}">
                    <a16:rowId xmlns:a16="http://schemas.microsoft.com/office/drawing/2014/main" val="3295965780"/>
                  </a:ext>
                </a:extLst>
              </a:tr>
              <a:tr h="995977">
                <a:tc>
                  <a:txBody>
                    <a:bodyPr/>
                    <a:lstStyle/>
                    <a:p>
                      <a:r>
                        <a:rPr lang="en-US" sz="1400" baseline="0" dirty="0"/>
                        <a:t>Option</a:t>
                      </a:r>
                    </a:p>
                  </a:txBody>
                  <a:tcPr/>
                </a:tc>
                <a:tc>
                  <a:txBody>
                    <a:bodyPr/>
                    <a:lstStyle/>
                    <a:p>
                      <a:r>
                        <a:rPr lang="en-US" sz="1400" baseline="0" dirty="0"/>
                        <a:t>Consider adding the pre-tax 457(b)</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aseline="0" dirty="0"/>
                        <a:t>Consider adding the pre-tax 403(b) SRA</a:t>
                      </a:r>
                    </a:p>
                  </a:txBody>
                  <a:tcPr/>
                </a:tc>
                <a:tc>
                  <a:txBody>
                    <a:bodyPr/>
                    <a:lstStyle/>
                    <a:p>
                      <a:r>
                        <a:rPr lang="en-US" sz="1400" baseline="0" dirty="0"/>
                        <a:t>Consider increasing the pre-tax contribution to the plan you contribute less than $24,500 to</a:t>
                      </a:r>
                    </a:p>
                  </a:txBody>
                  <a:tcPr/>
                </a:tc>
                <a:tc>
                  <a:txBody>
                    <a:bodyPr/>
                    <a:lstStyle/>
                    <a:p>
                      <a:r>
                        <a:rPr lang="en-US" sz="1400" baseline="0" dirty="0"/>
                        <a:t>Consider adding the SECURE 2.0 Act Roth contributions</a:t>
                      </a:r>
                    </a:p>
                  </a:txBody>
                  <a:tcPr/>
                </a:tc>
                <a:extLst>
                  <a:ext uri="{0D108BD9-81ED-4DB2-BD59-A6C34878D82A}">
                    <a16:rowId xmlns:a16="http://schemas.microsoft.com/office/drawing/2014/main" val="4210296952"/>
                  </a:ext>
                </a:extLst>
              </a:tr>
              <a:tr h="1670672">
                <a:tc>
                  <a:txBody>
                    <a:bodyPr/>
                    <a:lstStyle/>
                    <a:p>
                      <a:r>
                        <a:rPr lang="en-US" sz="1400" baseline="0" dirty="0"/>
                        <a:t>Why</a:t>
                      </a:r>
                    </a:p>
                  </a:txBody>
                  <a:tcPr/>
                </a:tc>
                <a:tc>
                  <a:txBody>
                    <a:bodyPr/>
                    <a:lstStyle/>
                    <a:p>
                      <a:r>
                        <a:rPr lang="en-US" sz="1400" baseline="0" dirty="0"/>
                        <a:t>This redirects age 50 Roth catch-up contributions in the 403(b) SRA to the 457(b) as pre-tax</a:t>
                      </a:r>
                    </a:p>
                  </a:txBody>
                  <a:tcPr/>
                </a:tc>
                <a:tc>
                  <a:txBody>
                    <a:bodyPr/>
                    <a:lstStyle/>
                    <a:p>
                      <a:r>
                        <a:rPr lang="en-US" sz="1400" baseline="0" dirty="0"/>
                        <a:t>This redirects age 50 Roth catch-up contributions in the 457(b) to the 403(b) SRA as pre-tax</a:t>
                      </a:r>
                    </a:p>
                  </a:txBody>
                  <a:tcPr/>
                </a:tc>
                <a:tc>
                  <a:txBody>
                    <a:bodyPr/>
                    <a:lstStyle/>
                    <a:p>
                      <a:r>
                        <a:rPr lang="en-US" sz="1400" baseline="0" dirty="0"/>
                        <a:t>This redirects age 50 Roth catch-up contributions across the 457(b) and 403(b) SRA</a:t>
                      </a:r>
                    </a:p>
                  </a:txBody>
                  <a:tcPr/>
                </a:tc>
                <a:tc>
                  <a:txBody>
                    <a:bodyPr/>
                    <a:lstStyle/>
                    <a:p>
                      <a:r>
                        <a:rPr lang="en-US" sz="1400" baseline="0" dirty="0"/>
                        <a:t>Since you contribute more than $24,500 to both plans, there is no room left to make pre-tax contributions to either one</a:t>
                      </a:r>
                    </a:p>
                  </a:txBody>
                  <a:tcPr/>
                </a:tc>
                <a:extLst>
                  <a:ext uri="{0D108BD9-81ED-4DB2-BD59-A6C34878D82A}">
                    <a16:rowId xmlns:a16="http://schemas.microsoft.com/office/drawing/2014/main" val="3830170896"/>
                  </a:ext>
                </a:extLst>
              </a:tr>
              <a:tr h="1220875">
                <a:tc>
                  <a:txBody>
                    <a:bodyPr/>
                    <a:lstStyle/>
                    <a:p>
                      <a:r>
                        <a:rPr lang="en-US" sz="1400" baseline="0" dirty="0"/>
                        <a:t>Outcome</a:t>
                      </a:r>
                    </a:p>
                  </a:txBody>
                  <a:tcPr/>
                </a:tc>
                <a:tc>
                  <a:txBody>
                    <a:bodyPr/>
                    <a:lstStyle/>
                    <a:p>
                      <a:r>
                        <a:rPr lang="en-US" sz="1400" baseline="0" dirty="0"/>
                        <a:t>Allows you to make pre-tax contributions in the 457(b) and sidestep the Roth mandate</a:t>
                      </a:r>
                    </a:p>
                  </a:txBody>
                  <a:tcPr/>
                </a:tc>
                <a:tc>
                  <a:txBody>
                    <a:bodyPr/>
                    <a:lstStyle/>
                    <a:p>
                      <a:r>
                        <a:rPr lang="en-US" sz="1400" baseline="0" dirty="0"/>
                        <a:t>Allows you to make pre-tax contributions in the 403(b) SRA and sidestep the Roth mandate</a:t>
                      </a:r>
                    </a:p>
                  </a:txBody>
                  <a:tcPr/>
                </a:tc>
                <a:tc>
                  <a:txBody>
                    <a:bodyPr/>
                    <a:lstStyle/>
                    <a:p>
                      <a:r>
                        <a:rPr lang="en-US" sz="1400" baseline="0" dirty="0"/>
                        <a:t>Allows you to continue making pre-tax contributions and sidestep the Roth mandate</a:t>
                      </a:r>
                    </a:p>
                  </a:txBody>
                  <a:tcPr/>
                </a:tc>
                <a:tc>
                  <a:txBody>
                    <a:bodyPr/>
                    <a:lstStyle/>
                    <a:p>
                      <a:r>
                        <a:rPr lang="en-US" sz="1400" baseline="0" dirty="0"/>
                        <a:t>Allows you to continue making contributions but they must be Roth</a:t>
                      </a:r>
                    </a:p>
                  </a:txBody>
                  <a:tcPr/>
                </a:tc>
                <a:extLst>
                  <a:ext uri="{0D108BD9-81ED-4DB2-BD59-A6C34878D82A}">
                    <a16:rowId xmlns:a16="http://schemas.microsoft.com/office/drawing/2014/main" val="3611536764"/>
                  </a:ext>
                </a:extLst>
              </a:tr>
            </a:tbl>
          </a:graphicData>
        </a:graphic>
      </p:graphicFrame>
    </p:spTree>
    <p:extLst>
      <p:ext uri="{BB962C8B-B14F-4D97-AF65-F5344CB8AC3E}">
        <p14:creationId xmlns:p14="http://schemas.microsoft.com/office/powerpoint/2010/main" val="1316727374"/>
      </p:ext>
    </p:extLst>
  </p:cSld>
  <p:clrMapOvr>
    <a:masterClrMapping/>
  </p:clrMapOvr>
  <mc:AlternateContent xmlns:mc="http://schemas.openxmlformats.org/markup-compatibility/2006" xmlns:p14="http://schemas.microsoft.com/office/powerpoint/2010/main">
    <mc:Choice Requires="p14">
      <p:transition spd="slow" p14:dur="2000" advTm="21990"/>
    </mc:Choice>
    <mc:Fallback xmlns="">
      <p:transition spd="slow" advTm="21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96CD2-D451-F64E-1450-98B541D4506D}"/>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E754466E-A3D7-9C06-E281-6914953D4A0D}"/>
              </a:ext>
            </a:extLst>
          </p:cNvPr>
          <p:cNvSpPr>
            <a:spLocks noGrp="1"/>
          </p:cNvSpPr>
          <p:nvPr>
            <p:ph idx="1"/>
          </p:nvPr>
        </p:nvSpPr>
        <p:spPr/>
        <p:txBody>
          <a:bodyPr>
            <a:normAutofit/>
          </a:bodyPr>
          <a:lstStyle/>
          <a:p>
            <a:pPr marL="0" indent="0" algn="ctr">
              <a:lnSpc>
                <a:spcPct val="150000"/>
              </a:lnSpc>
              <a:buNone/>
            </a:pPr>
            <a:r>
              <a:rPr lang="en-US" sz="2400" b="1" dirty="0">
                <a:effectLst/>
                <a:latin typeface="Arial" panose="020B0604020202020204" pitchFamily="34" charset="0"/>
                <a:ea typeface="Aptos" panose="020B0004020202020204" pitchFamily="34" charset="0"/>
              </a:rPr>
              <a:t>Call Shared Service Center (SSC) </a:t>
            </a:r>
          </a:p>
          <a:p>
            <a:pPr marL="0" indent="0" algn="ctr">
              <a:lnSpc>
                <a:spcPct val="150000"/>
              </a:lnSpc>
              <a:buNone/>
            </a:pPr>
            <a:r>
              <a:rPr lang="en-US" sz="2400" dirty="0">
                <a:effectLst/>
                <a:latin typeface="Arial" panose="020B0604020202020204" pitchFamily="34" charset="0"/>
                <a:ea typeface="Aptos" panose="020B0004020202020204" pitchFamily="34" charset="0"/>
              </a:rPr>
              <a:t>HR Customer Care at (734) 615-2000 </a:t>
            </a:r>
          </a:p>
          <a:p>
            <a:pPr marL="0" indent="0" algn="ctr">
              <a:lnSpc>
                <a:spcPct val="150000"/>
              </a:lnSpc>
              <a:buNone/>
            </a:pPr>
            <a:r>
              <a:rPr lang="en-US" sz="2400" dirty="0">
                <a:effectLst/>
                <a:latin typeface="Arial" panose="020B0604020202020204" pitchFamily="34" charset="0"/>
                <a:ea typeface="Aptos" panose="020B0004020202020204" pitchFamily="34" charset="0"/>
              </a:rPr>
              <a:t>Monday through Friday, from 8 a.m. to 5 p.m. </a:t>
            </a:r>
          </a:p>
          <a:p>
            <a:pPr marL="0" indent="0" algn="ctr">
              <a:lnSpc>
                <a:spcPct val="150000"/>
              </a:lnSpc>
              <a:buNone/>
            </a:pPr>
            <a:endParaRPr lang="en-US" sz="2800" dirty="0">
              <a:latin typeface="Arial" panose="020B0604020202020204" pitchFamily="34" charset="0"/>
              <a:ea typeface="Aptos" panose="020B0004020202020204" pitchFamily="34" charset="0"/>
            </a:endParaRPr>
          </a:p>
          <a:p>
            <a:pPr marL="0" indent="0" algn="ctr">
              <a:lnSpc>
                <a:spcPct val="150000"/>
              </a:lnSpc>
              <a:buNone/>
            </a:pPr>
            <a:r>
              <a:rPr lang="en-US" sz="2800" b="1" dirty="0"/>
              <a:t>Visit the Retirement Plan Website</a:t>
            </a:r>
            <a:br>
              <a:rPr lang="en-US" sz="2800" b="1" dirty="0"/>
            </a:br>
            <a:r>
              <a:rPr lang="en-US" sz="2800" u="sng" dirty="0">
                <a:hlinkClick r:id="rId5"/>
              </a:rPr>
              <a:t>hr.umich.edu/retirement-savings-plans</a:t>
            </a:r>
            <a:r>
              <a:rPr lang="en-US" sz="2800" dirty="0"/>
              <a:t> </a:t>
            </a:r>
            <a:endParaRPr lang="en-US" sz="2800" dirty="0">
              <a:latin typeface="Arial" panose="020B0604020202020204" pitchFamily="34" charset="0"/>
              <a:ea typeface="Aptos" panose="020B0004020202020204" pitchFamily="34" charset="0"/>
            </a:endParaRPr>
          </a:p>
        </p:txBody>
      </p:sp>
      <p:sp>
        <p:nvSpPr>
          <p:cNvPr id="4" name="Slide Number Placeholder 3">
            <a:extLst>
              <a:ext uri="{FF2B5EF4-FFF2-40B4-BE49-F238E27FC236}">
                <a16:creationId xmlns:a16="http://schemas.microsoft.com/office/drawing/2014/main" id="{D934AD06-B515-4E14-2BE9-9A5C5CCCB3C8}"/>
              </a:ext>
            </a:extLst>
          </p:cNvPr>
          <p:cNvSpPr>
            <a:spLocks noGrp="1"/>
          </p:cNvSpPr>
          <p:nvPr>
            <p:ph type="sldNum" sz="quarter" idx="12"/>
          </p:nvPr>
        </p:nvSpPr>
        <p:spPr/>
        <p:txBody>
          <a:bodyPr/>
          <a:lstStyle/>
          <a:p>
            <a:fld id="{8F70A505-82C7-DF49-8AED-DCB7ED54510D}" type="slidenum">
              <a:rPr lang="en-US" smtClean="0"/>
              <a:t>87</a:t>
            </a:fld>
            <a:endParaRPr lang="en-US" dirty="0"/>
          </a:p>
        </p:txBody>
      </p:sp>
      <p:pic>
        <p:nvPicPr>
          <p:cNvPr id="12" name="Audio 11" descr="Icon of a gray speaker with three sound waves emanating from the right side, indicating audio.">
            <a:hlinkClick r:id="" action="ppaction://media"/>
            <a:extLst>
              <a:ext uri="{FF2B5EF4-FFF2-40B4-BE49-F238E27FC236}">
                <a16:creationId xmlns:a16="http://schemas.microsoft.com/office/drawing/2014/main" id="{42FE913B-3E4F-9002-1FA9-1233965AE77F}"/>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A74AC5A7-FF67-E64E-8C1E-D6A9E24F429F}" label="" lang="en-us" r:embed="rId6"/>
                        </p173:trackLst>
                      </p173:tracksInfo>
                    </p:ext>
                  </p14:extLst>
                </p14:media>
              </p:ext>
            </p:extLst>
          </p:nvPr>
        </p:nvPicPr>
        <p:blipFill>
          <a:blip r:embed="rId7"/>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110940252"/>
      </p:ext>
    </p:extLst>
  </p:cSld>
  <p:clrMapOvr>
    <a:masterClrMapping/>
  </p:clrMapOvr>
  <mc:AlternateContent xmlns:mc="http://schemas.openxmlformats.org/markup-compatibility/2006" xmlns:p14="http://schemas.microsoft.com/office/powerpoint/2010/main">
    <mc:Choice Requires="p14">
      <p:transition spd="slow" p14:dur="2000" advTm="19372"/>
    </mc:Choice>
    <mc:Fallback xmlns="">
      <p:transition spd="slow" advTm="19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5A96F-CB6D-8384-0225-4E81F1F01931}"/>
              </a:ext>
            </a:extLst>
          </p:cNvPr>
          <p:cNvSpPr>
            <a:spLocks noGrp="1"/>
          </p:cNvSpPr>
          <p:nvPr>
            <p:ph type="title"/>
          </p:nvPr>
        </p:nvSpPr>
        <p:spPr/>
        <p:txBody>
          <a:bodyPr>
            <a:normAutofit/>
          </a:bodyPr>
          <a:lstStyle/>
          <a:p>
            <a:r>
              <a:rPr lang="en-US" sz="2800" b="1" cap="all" dirty="0"/>
              <a:t>DISCLAIMER and Limitations</a:t>
            </a:r>
            <a:endParaRPr lang="en-US" sz="2800" dirty="0"/>
          </a:p>
        </p:txBody>
      </p:sp>
      <p:sp>
        <p:nvSpPr>
          <p:cNvPr id="3" name="Content Placeholder 2">
            <a:extLst>
              <a:ext uri="{FF2B5EF4-FFF2-40B4-BE49-F238E27FC236}">
                <a16:creationId xmlns:a16="http://schemas.microsoft.com/office/drawing/2014/main" id="{A32A4394-C929-A4DE-3D2D-C50AD9CEA808}"/>
              </a:ext>
            </a:extLst>
          </p:cNvPr>
          <p:cNvSpPr>
            <a:spLocks noGrp="1"/>
          </p:cNvSpPr>
          <p:nvPr>
            <p:ph idx="1"/>
          </p:nvPr>
        </p:nvSpPr>
        <p:spPr>
          <a:xfrm>
            <a:off x="457200" y="1074420"/>
            <a:ext cx="8229600" cy="5017770"/>
          </a:xfrm>
        </p:spPr>
        <p:txBody>
          <a:bodyPr>
            <a:normAutofit fontScale="85000" lnSpcReduction="10000"/>
          </a:bodyPr>
          <a:lstStyle/>
          <a:p>
            <a:pPr marL="0" indent="0" algn="just" hangingPunct="0">
              <a:buNone/>
            </a:pPr>
            <a:r>
              <a:rPr lang="en-US" sz="2000" dirty="0"/>
              <a:t>The following is an overview of federal limits on retirement plan contributions and how these limits apply to the University of Michigan Basic Retirement Plan, the 403(b) Supplemental Retirement Account, and the 457(b) Deferred Compensation Plan. The examples contained herein are based on a person who is subject to the Secure 2.0 Act Roth mandate for 2026.  This information is based on the university’s current understanding of highly complex Internal Revenue Code (IRC) and U.S. Treasury Department regulations.  It is provided for general informational purposes only. Not every situation is covered by these materials.  The University of Michigan does not provide tax advice. It is the responsibility of the employee as a plan participant to comply with federal tax limits. Questions or concerns regarding these limits, including aggregation of contributions with other retirement plans, should be addressed to a qualified tax adviser. Every effort has been made to ensure the accuracy of information in this material. Internal Revenue Code regulations, as well as University of Michigan and investment company policies, are subject to change and/or correction without notice. The University of Michigan in its sole discretion may modify, amend, or terminate the retirement savings programs. Nothing in these materials gives any individuals the right to continued plan benefits beyond those accrued at the time the university modifies, amends, or terminates the plans. Anyone seeking or accepting any of the benefits provided will be deemed to have accepted the terms of the plans and the university’s right to modify, amend, or terminate the plans.  </a:t>
            </a:r>
          </a:p>
          <a:p>
            <a:pPr marL="0" indent="0" algn="just" hangingPunct="0">
              <a:buNone/>
            </a:pPr>
            <a:r>
              <a:rPr lang="en-US" sz="2000" dirty="0"/>
              <a:t>November 2025</a:t>
            </a:r>
          </a:p>
        </p:txBody>
      </p:sp>
      <p:sp>
        <p:nvSpPr>
          <p:cNvPr id="4" name="Slide Number Placeholder 3">
            <a:extLst>
              <a:ext uri="{FF2B5EF4-FFF2-40B4-BE49-F238E27FC236}">
                <a16:creationId xmlns:a16="http://schemas.microsoft.com/office/drawing/2014/main" id="{BC3BFF6E-CE60-5FC0-9C65-68B9FE72EAFF}"/>
              </a:ext>
            </a:extLst>
          </p:cNvPr>
          <p:cNvSpPr>
            <a:spLocks noGrp="1"/>
          </p:cNvSpPr>
          <p:nvPr>
            <p:ph type="sldNum" sz="quarter" idx="12"/>
          </p:nvPr>
        </p:nvSpPr>
        <p:spPr/>
        <p:txBody>
          <a:bodyPr/>
          <a:lstStyle/>
          <a:p>
            <a:fld id="{8F70A505-82C7-DF49-8AED-DCB7ED54510D}" type="slidenum">
              <a:rPr lang="en-US" smtClean="0"/>
              <a:t>88</a:t>
            </a:fld>
            <a:endParaRPr lang="en-US" dirty="0"/>
          </a:p>
        </p:txBody>
      </p:sp>
    </p:spTree>
    <p:extLst>
      <p:ext uri="{BB962C8B-B14F-4D97-AF65-F5344CB8AC3E}">
        <p14:creationId xmlns:p14="http://schemas.microsoft.com/office/powerpoint/2010/main" val="1836744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A9EAA-47C2-A7A3-9F7E-C7E413F63A65}"/>
              </a:ext>
            </a:extLst>
          </p:cNvPr>
          <p:cNvSpPr>
            <a:spLocks noGrp="1"/>
          </p:cNvSpPr>
          <p:nvPr>
            <p:ph type="title"/>
          </p:nvPr>
        </p:nvSpPr>
        <p:spPr/>
        <p:txBody>
          <a:bodyPr>
            <a:normAutofit/>
          </a:bodyPr>
          <a:lstStyle/>
          <a:p>
            <a:r>
              <a:rPr lang="en-US" sz="2800" b="1" dirty="0"/>
              <a:t>The Roth Mandate</a:t>
            </a:r>
          </a:p>
        </p:txBody>
      </p:sp>
      <p:sp>
        <p:nvSpPr>
          <p:cNvPr id="3" name="Content Placeholder 2">
            <a:extLst>
              <a:ext uri="{FF2B5EF4-FFF2-40B4-BE49-F238E27FC236}">
                <a16:creationId xmlns:a16="http://schemas.microsoft.com/office/drawing/2014/main" id="{25B6EAB2-5E5F-49A1-FF2A-685B24064081}"/>
              </a:ext>
            </a:extLst>
          </p:cNvPr>
          <p:cNvSpPr>
            <a:spLocks noGrp="1"/>
          </p:cNvSpPr>
          <p:nvPr>
            <p:ph idx="1"/>
          </p:nvPr>
        </p:nvSpPr>
        <p:spPr/>
        <p:txBody>
          <a:bodyPr/>
          <a:lstStyle/>
          <a:p>
            <a:pPr marL="0" indent="0" algn="ctr">
              <a:buNone/>
            </a:pPr>
            <a:endParaRPr lang="en-US" dirty="0"/>
          </a:p>
          <a:p>
            <a:pPr marL="0" indent="0" algn="ctr">
              <a:buNone/>
            </a:pPr>
            <a:r>
              <a:rPr lang="en-US" sz="3600" dirty="0"/>
              <a:t>Takes effect 1/1/2026</a:t>
            </a:r>
          </a:p>
          <a:p>
            <a:pPr marL="0" indent="0" algn="ctr">
              <a:buNone/>
            </a:pPr>
            <a:endParaRPr lang="en-US" sz="3600" dirty="0"/>
          </a:p>
          <a:p>
            <a:pPr marL="0" indent="0" algn="ctr">
              <a:buNone/>
            </a:pPr>
            <a:endParaRPr lang="en-US" sz="3600" dirty="0"/>
          </a:p>
          <a:p>
            <a:pPr marL="0" indent="0" algn="ctr">
              <a:buNone/>
            </a:pPr>
            <a:r>
              <a:rPr lang="en-US" sz="3600" dirty="0"/>
              <a:t>Does not affect 2025</a:t>
            </a:r>
          </a:p>
        </p:txBody>
      </p:sp>
      <p:sp>
        <p:nvSpPr>
          <p:cNvPr id="4" name="Slide Number Placeholder 3">
            <a:extLst>
              <a:ext uri="{FF2B5EF4-FFF2-40B4-BE49-F238E27FC236}">
                <a16:creationId xmlns:a16="http://schemas.microsoft.com/office/drawing/2014/main" id="{3BA6E406-1F05-862C-6B42-EB9D39605A6D}"/>
              </a:ext>
            </a:extLst>
          </p:cNvPr>
          <p:cNvSpPr>
            <a:spLocks noGrp="1"/>
          </p:cNvSpPr>
          <p:nvPr>
            <p:ph type="sldNum" sz="quarter" idx="12"/>
          </p:nvPr>
        </p:nvSpPr>
        <p:spPr/>
        <p:txBody>
          <a:bodyPr/>
          <a:lstStyle/>
          <a:p>
            <a:fld id="{8F70A505-82C7-DF49-8AED-DCB7ED54510D}" type="slidenum">
              <a:rPr lang="en-US" smtClean="0"/>
              <a:t>9</a:t>
            </a:fld>
            <a:endParaRPr lang="en-US" dirty="0"/>
          </a:p>
        </p:txBody>
      </p:sp>
      <p:pic>
        <p:nvPicPr>
          <p:cNvPr id="9" name="Audio 8" descr="Icon of a gray speaker with three sound waves emanating from the right side, indicating audio.">
            <a:hlinkClick r:id="" action="ppaction://media"/>
            <a:extLst>
              <a:ext uri="{FF2B5EF4-FFF2-40B4-BE49-F238E27FC236}">
                <a16:creationId xmlns:a16="http://schemas.microsoft.com/office/drawing/2014/main" id="{30D058A8-D2D0-91C7-6FAF-980E053E0656}"/>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28D11833-1A01-AB4D-9C8A-57D3FE761456}" label="" lang="en-us" r:embed="rId5"/>
                          <p173:track id="{F2B8FB5A-828D-BB4D-80F2-B241BF2F271C}"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553840461"/>
      </p:ext>
    </p:extLst>
  </p:cSld>
  <p:clrMapOvr>
    <a:masterClrMapping/>
  </p:clrMapOvr>
  <mc:AlternateContent xmlns:mc="http://schemas.openxmlformats.org/markup-compatibility/2006" xmlns:p14="http://schemas.microsoft.com/office/powerpoint/2010/main">
    <mc:Choice Requires="p14">
      <p:transition spd="slow" p14:dur="2000" advTm="11875"/>
    </mc:Choice>
    <mc:Fallback xmlns="">
      <p:transition spd="slow" advTm="11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9610</TotalTime>
  <Words>3181</Words>
  <Application>Microsoft Macintosh PowerPoint</Application>
  <PresentationFormat>On-screen Show (4:3)</PresentationFormat>
  <Paragraphs>648</Paragraphs>
  <Slides>88</Slides>
  <Notes>88</Notes>
  <HiddenSlides>0</HiddenSlides>
  <MMClips>87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88</vt:i4>
      </vt:variant>
    </vt:vector>
  </HeadingPairs>
  <TitlesOfParts>
    <vt:vector size="92" baseType="lpstr">
      <vt:lpstr>Arial</vt:lpstr>
      <vt:lpstr>Calibri</vt:lpstr>
      <vt:lpstr>Wingdings</vt:lpstr>
      <vt:lpstr>Office Theme</vt:lpstr>
      <vt:lpstr>Secure 2.0 Act</vt:lpstr>
      <vt:lpstr>.</vt:lpstr>
      <vt:lpstr>Things to keep in mind</vt:lpstr>
      <vt:lpstr>UHR Benefits Office</vt:lpstr>
      <vt:lpstr>Questions</vt:lpstr>
      <vt:lpstr>Who The Roth Mandate Affects</vt:lpstr>
      <vt:lpstr>Who the Roth Mandate Affects cont.</vt:lpstr>
      <vt:lpstr>What Changes</vt:lpstr>
      <vt:lpstr>The Roth Mandate</vt:lpstr>
      <vt:lpstr>Earnings Review is Done Every Year</vt:lpstr>
      <vt:lpstr>FICA Tax Wage Threshold</vt:lpstr>
      <vt:lpstr>.Social Security FICA Tax Wages for 2025</vt:lpstr>
      <vt:lpstr>Pre-Tax Contributions</vt:lpstr>
      <vt:lpstr>.Changes to FICA Tax Wages</vt:lpstr>
      <vt:lpstr>Notification</vt:lpstr>
      <vt:lpstr>. The Roth Mandate</vt:lpstr>
      <vt:lpstr>Earnings Limit</vt:lpstr>
      <vt:lpstr>2025 Limits (pre-tax and Roth)</vt:lpstr>
      <vt:lpstr>2025 Maximum Contribution</vt:lpstr>
      <vt:lpstr>2026 Limits (pre-tax)</vt:lpstr>
      <vt:lpstr>Starting 2026</vt:lpstr>
      <vt:lpstr>Starting 2026 cont.</vt:lpstr>
      <vt:lpstr>Starting in 2026</vt:lpstr>
      <vt:lpstr>Option 1</vt:lpstr>
      <vt:lpstr>Option 2</vt:lpstr>
      <vt:lpstr>No Action</vt:lpstr>
      <vt:lpstr>2026 Maximum Contribution If You Take No Action</vt:lpstr>
      <vt:lpstr>.Age 50 Catch-Up</vt:lpstr>
      <vt:lpstr>W-2</vt:lpstr>
      <vt:lpstr>W-2: Box 12 Codes</vt:lpstr>
      <vt:lpstr>What To Do</vt:lpstr>
      <vt:lpstr>Which Fits Your Scenario?</vt:lpstr>
      <vt:lpstr>Option 1: Add Secure Act Roth Contributions</vt:lpstr>
      <vt:lpstr>. Available January 1, 2026</vt:lpstr>
      <vt:lpstr>Roth Age 50 Catch-up Contribution</vt:lpstr>
      <vt:lpstr>Roth Age 60-63 Catch-up Contribution</vt:lpstr>
      <vt:lpstr>. Secure Act Roth Contributions Accounts</vt:lpstr>
      <vt:lpstr>. Roth Contribution in Existing Accounts</vt:lpstr>
      <vt:lpstr>If You Add the Secure Act Roth Contributions</vt:lpstr>
      <vt:lpstr>Add Secure Act Roth Contributions</vt:lpstr>
      <vt:lpstr>Example</vt:lpstr>
      <vt:lpstr>403(b) Contributions</vt:lpstr>
      <vt:lpstr>Contribution Example</vt:lpstr>
      <vt:lpstr>Contribution Panel</vt:lpstr>
      <vt:lpstr>Employee Self Service &gt; Benefits &gt; Calculate Ret. Contribution </vt:lpstr>
      <vt:lpstr>Panel Shows All Three Limits</vt:lpstr>
      <vt:lpstr>Basic Plan Limit</vt:lpstr>
      <vt:lpstr>403(b) SRA Limit</vt:lpstr>
      <vt:lpstr>Secure Act Roth 403(b) SRA Limit</vt:lpstr>
      <vt:lpstr>Option 2: Shift Your Pre-tax Contributions</vt:lpstr>
      <vt:lpstr>Pre-Tax, Not Roth</vt:lpstr>
      <vt:lpstr>. Sidestep the Roth mandate</vt:lpstr>
      <vt:lpstr>53</vt:lpstr>
      <vt:lpstr>. If you don’t contribute to both accounts</vt:lpstr>
      <vt:lpstr>How to sidestep the Roth mandate</vt:lpstr>
      <vt:lpstr>Contributions</vt:lpstr>
      <vt:lpstr>.Continue Making Pre-Tax Deferrals</vt:lpstr>
      <vt:lpstr>Add 457(b) to Continue Pre-tax</vt:lpstr>
      <vt:lpstr>.Contributing</vt:lpstr>
      <vt:lpstr>.Pre-Tax Deferrals</vt:lpstr>
      <vt:lpstr>Less Than $24,500 </vt:lpstr>
      <vt:lpstr>Increase Pre-Tax Deferrals</vt:lpstr>
      <vt:lpstr>For this approach to work</vt:lpstr>
      <vt:lpstr>Contribute More Than $24,500 </vt:lpstr>
      <vt:lpstr>No Room for Pre-Tax Deferrals</vt:lpstr>
      <vt:lpstr>Next</vt:lpstr>
      <vt:lpstr>. Mid-December 2025</vt:lpstr>
      <vt:lpstr>Date Range to Reallocate Pre-tax</vt:lpstr>
      <vt:lpstr>Date Range to Add Secure Act Roth Contributions</vt:lpstr>
      <vt:lpstr>Defer More Than $24,500</vt:lpstr>
      <vt:lpstr>.Staying Within $24,500</vt:lpstr>
      <vt:lpstr>Benefits Self-Service in Wolverine Access</vt:lpstr>
      <vt:lpstr>Retirement Plan Election Page</vt:lpstr>
      <vt:lpstr>Page Down to the Enrollment Tiles</vt:lpstr>
      <vt:lpstr>Page Down to View Secure Act Contributions</vt:lpstr>
      <vt:lpstr>Choose “Select” to Enter Your Contribution</vt:lpstr>
      <vt:lpstr>Enter Amount and Vendor Allocation</vt:lpstr>
      <vt:lpstr>Page up and select “Save”</vt:lpstr>
      <vt:lpstr>Go Back to Make Any Other Elections</vt:lpstr>
      <vt:lpstr>Confirm Election; Select “Finalize Elections”</vt:lpstr>
      <vt:lpstr>Finally, select “Submit &amp; View Stmt”</vt:lpstr>
      <vt:lpstr>If you don’t see this, you didn’t finish it</vt:lpstr>
      <vt:lpstr>.Changes Throughout the Year</vt:lpstr>
      <vt:lpstr>Do Now</vt:lpstr>
      <vt:lpstr>Steps to Take Now</vt:lpstr>
      <vt:lpstr>86</vt:lpstr>
      <vt:lpstr>Questions?</vt:lpstr>
      <vt:lpstr>DISCLAIMER and Limitations</vt:lpstr>
    </vt:vector>
  </TitlesOfParts>
  <Company>University of Michigan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Subtitle (if needed)</dc:title>
  <dc:creator>Braun, Michelle</dc:creator>
  <cp:lastModifiedBy>Knight, Jessica</cp:lastModifiedBy>
  <cp:revision>446</cp:revision>
  <dcterms:created xsi:type="dcterms:W3CDTF">2015-10-19T17:55:21Z</dcterms:created>
  <dcterms:modified xsi:type="dcterms:W3CDTF">2026-04-15T19:32:40Z</dcterms:modified>
</cp:coreProperties>
</file>