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9144000" cy="6858000" type="screen4x3"/>
  <p:notesSz cx="9144000" cy="6858000"/>
  <p:embeddedFontLst>
    <p:embeddedFont>
      <p:font typeface="Arimo" panose="020B0604020202020204"/>
      <p:regular r:id="rId76"/>
      <p:bold r:id="rId77"/>
      <p:italic r:id="rId78"/>
      <p:boldItalic r:id="rId79"/>
    </p:embeddedFont>
    <p:embeddedFont>
      <p:font typeface="Roboto" panose="02000000000000000000" pitchFamily="2" charset="0"/>
      <p:regular r:id="rId80"/>
      <p:bold r:id="rId81"/>
      <p:italic r:id="rId82"/>
      <p:boldItalic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C3846ED-0FCC-4E33-85E0-2C45A2482F0C}">
  <a:tblStyle styleId="{AC3846ED-0FCC-4E33-85E0-2C45A2482F0C}"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17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48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5180013" y="0"/>
            <a:ext cx="3962400" cy="344488"/>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6513513"/>
            <a:ext cx="3962400" cy="34448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5180013" y="6513513"/>
            <a:ext cx="39624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a:t>
            </a:fld>
            <a:endParaRPr sz="12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4:notes"/>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4:notes"/>
          <p:cNvSpPr txBox="1">
            <a:spLocks noGrp="1"/>
          </p:cNvSpPr>
          <p:nvPr>
            <p:ph type="sldNum" idx="12"/>
          </p:nvPr>
        </p:nvSpPr>
        <p:spPr>
          <a:xfrm>
            <a:off x="5180013" y="6513513"/>
            <a:ext cx="39624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1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2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2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2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2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2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3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3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3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3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3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3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3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3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3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3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4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4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4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4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4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4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4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4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4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4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p4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4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4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5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5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5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5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5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5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5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5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5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p5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5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5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5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5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5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5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6" name="Google Shape;516;p5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5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5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6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6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6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6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6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p6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6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5" name="Google Shape;555;p6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64: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64: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65: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3" name="Google Shape;583;p65: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66: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66: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67: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p67: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68: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68: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69: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p69: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70: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70: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71: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0" name="Google Shape;630;p71: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72: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72: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73:notes"/>
          <p:cNvSpPr txBox="1">
            <a:spLocks noGrp="1"/>
          </p:cNvSpPr>
          <p:nvPr>
            <p:ph type="body" idx="1"/>
          </p:nvPr>
        </p:nvSpPr>
        <p:spPr>
          <a:xfrm>
            <a:off x="914400" y="3300413"/>
            <a:ext cx="73152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73:notes"/>
          <p:cNvSpPr>
            <a:spLocks noGrp="1" noRot="1" noChangeAspect="1"/>
          </p:cNvSpPr>
          <p:nvPr>
            <p:ph type="sldImg" idx="2"/>
          </p:nvPr>
        </p:nvSpPr>
        <p:spPr>
          <a:xfrm>
            <a:off x="3028950"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bg>
      <p:bgPr>
        <a:solidFill>
          <a:schemeClr val="lt1"/>
        </a:solidFill>
        <a:effectLst/>
      </p:bgPr>
    </p:bg>
    <p:spTree>
      <p:nvGrpSpPr>
        <p:cNvPr id="1" name="Shape 16"/>
        <p:cNvGrpSpPr/>
        <p:nvPr/>
      </p:nvGrpSpPr>
      <p:grpSpPr>
        <a:xfrm>
          <a:off x="0" y="0"/>
          <a:ext cx="0" cy="0"/>
          <a:chOff x="0" y="0"/>
          <a:chExt cx="0" cy="0"/>
        </a:xfrm>
      </p:grpSpPr>
      <p:pic>
        <p:nvPicPr>
          <p:cNvPr id="17" name="Google Shape;17;p2"/>
          <p:cNvPicPr preferRelativeResize="0"/>
          <p:nvPr/>
        </p:nvPicPr>
        <p:blipFill rotWithShape="1">
          <a:blip r:embed="rId2">
            <a:alphaModFix/>
          </a:blip>
          <a:srcRect/>
          <a:stretch/>
        </p:blipFill>
        <p:spPr>
          <a:xfrm>
            <a:off x="0" y="6200775"/>
            <a:ext cx="9144000" cy="657224"/>
          </a:xfrm>
          <a:prstGeom prst="rect">
            <a:avLst/>
          </a:prstGeom>
          <a:noFill/>
          <a:ln>
            <a:noFill/>
          </a:ln>
        </p:spPr>
      </p:pic>
      <p:sp>
        <p:nvSpPr>
          <p:cNvPr id="18" name="Google Shape;18;p2"/>
          <p:cNvSpPr/>
          <p:nvPr/>
        </p:nvSpPr>
        <p:spPr>
          <a:xfrm>
            <a:off x="461962" y="995425"/>
            <a:ext cx="8230234" cy="0"/>
          </a:xfrm>
          <a:custGeom>
            <a:avLst/>
            <a:gdLst/>
            <a:ahLst/>
            <a:cxnLst/>
            <a:rect l="l" t="t" r="r" b="b"/>
            <a:pathLst>
              <a:path w="8230234" h="120000" extrusionOk="0">
                <a:moveTo>
                  <a:pt x="0" y="0"/>
                </a:moveTo>
                <a:lnTo>
                  <a:pt x="8229663" y="0"/>
                </a:lnTo>
              </a:path>
            </a:pathLst>
          </a:custGeom>
          <a:noFill/>
          <a:ln w="444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9" name="Google Shape;19;p2"/>
          <p:cNvSpPr txBox="1">
            <a:spLocks noGrp="1"/>
          </p:cNvSpPr>
          <p:nvPr>
            <p:ph type="title"/>
          </p:nvPr>
        </p:nvSpPr>
        <p:spPr>
          <a:xfrm>
            <a:off x="660717" y="291465"/>
            <a:ext cx="7822564" cy="57531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600" b="0" i="0">
                <a:solidFill>
                  <a:srgbClr val="14284F"/>
                </a:solidFill>
                <a:latin typeface="Arimo"/>
                <a:ea typeface="Arimo"/>
                <a:cs typeface="Arimo"/>
                <a:sym typeface="Arim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
          <p:cNvSpPr txBox="1">
            <a:spLocks noGrp="1"/>
          </p:cNvSpPr>
          <p:nvPr>
            <p:ph type="body" idx="1"/>
          </p:nvPr>
        </p:nvSpPr>
        <p:spPr>
          <a:xfrm>
            <a:off x="534377" y="1138872"/>
            <a:ext cx="7567930" cy="460184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3000" b="0" i="0">
                <a:solidFill>
                  <a:srgbClr val="14284F"/>
                </a:solidFill>
                <a:latin typeface="Arimo"/>
                <a:ea typeface="Arimo"/>
                <a:cs typeface="Arimo"/>
                <a:sym typeface="Arimo"/>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4"/>
        <p:cNvGrpSpPr/>
        <p:nvPr/>
      </p:nvGrpSpPr>
      <p:grpSpPr>
        <a:xfrm>
          <a:off x="0" y="0"/>
          <a:ext cx="0" cy="0"/>
          <a:chOff x="0" y="0"/>
          <a:chExt cx="0" cy="0"/>
        </a:xfrm>
      </p:grpSpPr>
      <p:pic>
        <p:nvPicPr>
          <p:cNvPr id="25" name="Google Shape;25;p3"/>
          <p:cNvPicPr preferRelativeResize="0"/>
          <p:nvPr/>
        </p:nvPicPr>
        <p:blipFill rotWithShape="1">
          <a:blip r:embed="rId2">
            <a:alphaModFix/>
          </a:blip>
          <a:srcRect/>
          <a:stretch/>
        </p:blipFill>
        <p:spPr>
          <a:xfrm>
            <a:off x="0" y="6200774"/>
            <a:ext cx="9143999" cy="657225"/>
          </a:xfrm>
          <a:prstGeom prst="rect">
            <a:avLst/>
          </a:prstGeom>
          <a:noFill/>
          <a:ln>
            <a:noFill/>
          </a:ln>
        </p:spPr>
      </p:pic>
      <p:sp>
        <p:nvSpPr>
          <p:cNvPr id="26" name="Google Shape;26;p3"/>
          <p:cNvSpPr/>
          <p:nvPr/>
        </p:nvSpPr>
        <p:spPr>
          <a:xfrm>
            <a:off x="385762" y="3919601"/>
            <a:ext cx="8230234" cy="0"/>
          </a:xfrm>
          <a:custGeom>
            <a:avLst/>
            <a:gdLst/>
            <a:ahLst/>
            <a:cxnLst/>
            <a:rect l="l" t="t" r="r" b="b"/>
            <a:pathLst>
              <a:path w="8230234" h="120000" extrusionOk="0">
                <a:moveTo>
                  <a:pt x="0" y="0"/>
                </a:moveTo>
                <a:lnTo>
                  <a:pt x="8229663" y="0"/>
                </a:lnTo>
              </a:path>
            </a:pathLst>
          </a:custGeom>
          <a:noFill/>
          <a:ln w="444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7" name="Google Shape;27;p3"/>
          <p:cNvSpPr txBox="1">
            <a:spLocks noGrp="1"/>
          </p:cNvSpPr>
          <p:nvPr>
            <p:ph type="title"/>
          </p:nvPr>
        </p:nvSpPr>
        <p:spPr>
          <a:xfrm>
            <a:off x="660717" y="291465"/>
            <a:ext cx="7822564" cy="57531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600" b="0" i="0">
                <a:solidFill>
                  <a:srgbClr val="14284F"/>
                </a:solidFill>
                <a:latin typeface="Arimo"/>
                <a:ea typeface="Arimo"/>
                <a:cs typeface="Arimo"/>
                <a:sym typeface="Arim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1"/>
        <p:cNvGrpSpPr/>
        <p:nvPr/>
      </p:nvGrpSpPr>
      <p:grpSpPr>
        <a:xfrm>
          <a:off x="0" y="0"/>
          <a:ext cx="0" cy="0"/>
          <a:chOff x="0" y="0"/>
          <a:chExt cx="0" cy="0"/>
        </a:xfrm>
      </p:grpSpPr>
      <p:sp>
        <p:nvSpPr>
          <p:cNvPr id="32" name="Google Shape;32;p4"/>
          <p:cNvSpPr txBox="1">
            <a:spLocks noGrp="1"/>
          </p:cNvSpPr>
          <p:nvPr>
            <p:ph type="ctrTitle"/>
          </p:nvPr>
        </p:nvSpPr>
        <p:spPr>
          <a:xfrm>
            <a:off x="685800" y="2125980"/>
            <a:ext cx="77724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600" b="0" i="0">
                <a:solidFill>
                  <a:srgbClr val="14284F"/>
                </a:solidFill>
                <a:latin typeface="Arimo"/>
                <a:ea typeface="Arimo"/>
                <a:cs typeface="Arimo"/>
                <a:sym typeface="Arim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
          <p:cNvSpPr txBox="1">
            <a:spLocks noGrp="1"/>
          </p:cNvSpPr>
          <p:nvPr>
            <p:ph type="subTitle" idx="1"/>
          </p:nvPr>
        </p:nvSpPr>
        <p:spPr>
          <a:xfrm>
            <a:off x="1371600" y="3840480"/>
            <a:ext cx="64008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00" b="0" i="0">
                <a:solidFill>
                  <a:srgbClr val="14284F"/>
                </a:solidFill>
                <a:latin typeface="Arimo"/>
                <a:ea typeface="Arimo"/>
                <a:cs typeface="Arimo"/>
                <a:sym typeface="Arim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660717" y="291465"/>
            <a:ext cx="7822564" cy="57531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600" b="0" i="0">
                <a:solidFill>
                  <a:srgbClr val="14284F"/>
                </a:solidFill>
                <a:latin typeface="Arimo"/>
                <a:ea typeface="Arimo"/>
                <a:cs typeface="Arimo"/>
                <a:sym typeface="Arim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457200" y="1577340"/>
            <a:ext cx="397764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0" name="Google Shape;40;p5"/>
          <p:cNvSpPr txBox="1">
            <a:spLocks noGrp="1"/>
          </p:cNvSpPr>
          <p:nvPr>
            <p:ph type="body" idx="2"/>
          </p:nvPr>
        </p:nvSpPr>
        <p:spPr>
          <a:xfrm>
            <a:off x="4709160" y="1577340"/>
            <a:ext cx="397764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4"/>
        <p:cNvGrpSpPr/>
        <p:nvPr/>
      </p:nvGrpSpPr>
      <p:grpSpPr>
        <a:xfrm>
          <a:off x="0" y="0"/>
          <a:ext cx="0" cy="0"/>
          <a:chOff x="0" y="0"/>
          <a:chExt cx="0" cy="0"/>
        </a:xfrm>
      </p:grpSpPr>
      <p:sp>
        <p:nvSpPr>
          <p:cNvPr id="45" name="Google Shape;45;p6"/>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7">
            <a:alphaModFix/>
          </a:blip>
          <a:srcRect/>
          <a:stretch/>
        </p:blipFill>
        <p:spPr>
          <a:xfrm>
            <a:off x="0" y="6200775"/>
            <a:ext cx="9144000" cy="657224"/>
          </a:xfrm>
          <a:prstGeom prst="rect">
            <a:avLst/>
          </a:prstGeom>
          <a:noFill/>
          <a:ln>
            <a:noFill/>
          </a:ln>
        </p:spPr>
      </p:pic>
      <p:sp>
        <p:nvSpPr>
          <p:cNvPr id="11" name="Google Shape;11;p1"/>
          <p:cNvSpPr txBox="1">
            <a:spLocks noGrp="1"/>
          </p:cNvSpPr>
          <p:nvPr>
            <p:ph type="title"/>
          </p:nvPr>
        </p:nvSpPr>
        <p:spPr>
          <a:xfrm>
            <a:off x="660717" y="291465"/>
            <a:ext cx="7822564" cy="57531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3600" b="0" i="0" u="none" strike="noStrike" cap="none">
                <a:solidFill>
                  <a:srgbClr val="14284F"/>
                </a:solidFill>
                <a:latin typeface="Arimo"/>
                <a:ea typeface="Arimo"/>
                <a:cs typeface="Arimo"/>
                <a:sym typeface="Arim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534377" y="1138872"/>
            <a:ext cx="7567930" cy="460184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3000" b="0" i="0" u="none" strike="noStrike" cap="none">
                <a:solidFill>
                  <a:srgbClr val="14284F"/>
                </a:solidFill>
                <a:latin typeface="Arimo"/>
                <a:ea typeface="Arimo"/>
                <a:cs typeface="Arimo"/>
                <a:sym typeface="Arimo"/>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1"/>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1"/>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lvl1pPr marL="38100" lvl="0" indent="0">
              <a:lnSpc>
                <a:spcPct val="103333"/>
              </a:lnSpc>
              <a:spcBef>
                <a:spcPts val="0"/>
              </a:spcBef>
              <a:buNone/>
              <a:defRPr sz="1200" b="0" i="0">
                <a:solidFill>
                  <a:srgbClr val="888888"/>
                </a:solidFill>
                <a:latin typeface="Arimo"/>
                <a:ea typeface="Arimo"/>
                <a:cs typeface="Arimo"/>
                <a:sym typeface="Arimo"/>
              </a:defRPr>
            </a:lvl1pPr>
            <a:lvl2pPr marL="38100" lvl="1" indent="0">
              <a:lnSpc>
                <a:spcPct val="103333"/>
              </a:lnSpc>
              <a:spcBef>
                <a:spcPts val="0"/>
              </a:spcBef>
              <a:buNone/>
              <a:defRPr sz="1200" b="0" i="0">
                <a:solidFill>
                  <a:srgbClr val="888888"/>
                </a:solidFill>
                <a:latin typeface="Arimo"/>
                <a:ea typeface="Arimo"/>
                <a:cs typeface="Arimo"/>
                <a:sym typeface="Arimo"/>
              </a:defRPr>
            </a:lvl2pPr>
            <a:lvl3pPr marL="38100" lvl="2" indent="0">
              <a:lnSpc>
                <a:spcPct val="103333"/>
              </a:lnSpc>
              <a:spcBef>
                <a:spcPts val="0"/>
              </a:spcBef>
              <a:buNone/>
              <a:defRPr sz="1200" b="0" i="0">
                <a:solidFill>
                  <a:srgbClr val="888888"/>
                </a:solidFill>
                <a:latin typeface="Arimo"/>
                <a:ea typeface="Arimo"/>
                <a:cs typeface="Arimo"/>
                <a:sym typeface="Arimo"/>
              </a:defRPr>
            </a:lvl3pPr>
            <a:lvl4pPr marL="38100" lvl="3" indent="0">
              <a:lnSpc>
                <a:spcPct val="103333"/>
              </a:lnSpc>
              <a:spcBef>
                <a:spcPts val="0"/>
              </a:spcBef>
              <a:buNone/>
              <a:defRPr sz="1200" b="0" i="0">
                <a:solidFill>
                  <a:srgbClr val="888888"/>
                </a:solidFill>
                <a:latin typeface="Arimo"/>
                <a:ea typeface="Arimo"/>
                <a:cs typeface="Arimo"/>
                <a:sym typeface="Arimo"/>
              </a:defRPr>
            </a:lvl4pPr>
            <a:lvl5pPr marL="38100" lvl="4" indent="0">
              <a:lnSpc>
                <a:spcPct val="103333"/>
              </a:lnSpc>
              <a:spcBef>
                <a:spcPts val="0"/>
              </a:spcBef>
              <a:buNone/>
              <a:defRPr sz="1200" b="0" i="0">
                <a:solidFill>
                  <a:srgbClr val="888888"/>
                </a:solidFill>
                <a:latin typeface="Arimo"/>
                <a:ea typeface="Arimo"/>
                <a:cs typeface="Arimo"/>
                <a:sym typeface="Arimo"/>
              </a:defRPr>
            </a:lvl5pPr>
            <a:lvl6pPr marL="38100" lvl="5" indent="0">
              <a:lnSpc>
                <a:spcPct val="103333"/>
              </a:lnSpc>
              <a:spcBef>
                <a:spcPts val="0"/>
              </a:spcBef>
              <a:buNone/>
              <a:defRPr sz="1200" b="0" i="0">
                <a:solidFill>
                  <a:srgbClr val="888888"/>
                </a:solidFill>
                <a:latin typeface="Arimo"/>
                <a:ea typeface="Arimo"/>
                <a:cs typeface="Arimo"/>
                <a:sym typeface="Arimo"/>
              </a:defRPr>
            </a:lvl6pPr>
            <a:lvl7pPr marL="38100" lvl="6" indent="0">
              <a:lnSpc>
                <a:spcPct val="103333"/>
              </a:lnSpc>
              <a:spcBef>
                <a:spcPts val="0"/>
              </a:spcBef>
              <a:buNone/>
              <a:defRPr sz="1200" b="0" i="0">
                <a:solidFill>
                  <a:srgbClr val="888888"/>
                </a:solidFill>
                <a:latin typeface="Arimo"/>
                <a:ea typeface="Arimo"/>
                <a:cs typeface="Arimo"/>
                <a:sym typeface="Arimo"/>
              </a:defRPr>
            </a:lvl7pPr>
            <a:lvl8pPr marL="38100" lvl="7" indent="0">
              <a:lnSpc>
                <a:spcPct val="103333"/>
              </a:lnSpc>
              <a:spcBef>
                <a:spcPts val="0"/>
              </a:spcBef>
              <a:buNone/>
              <a:defRPr sz="1200" b="0" i="0">
                <a:solidFill>
                  <a:srgbClr val="888888"/>
                </a:solidFill>
                <a:latin typeface="Arimo"/>
                <a:ea typeface="Arimo"/>
                <a:cs typeface="Arimo"/>
                <a:sym typeface="Arimo"/>
              </a:defRPr>
            </a:lvl8pPr>
            <a:lvl9pPr marL="38100" lvl="8" indent="0">
              <a:lnSpc>
                <a:spcPct val="103333"/>
              </a:lnSpc>
              <a:spcBef>
                <a:spcPts val="0"/>
              </a:spcBef>
              <a:buNone/>
              <a:defRPr sz="1200" b="0" i="0">
                <a:solidFill>
                  <a:srgbClr val="888888"/>
                </a:solidFill>
                <a:latin typeface="Arimo"/>
                <a:ea typeface="Arimo"/>
                <a:cs typeface="Arimo"/>
                <a:sym typeface="Arimo"/>
              </a:defRPr>
            </a:lvl9pPr>
          </a:lstStyle>
          <a:p>
            <a:pPr marL="3810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r.umich.edu/benefits-wellness/benefits-enrollment/benefits-enrollment-eligibility/benefits-eligibilit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olverineaccess.umich.edu/"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hr.umich.edu/benefits-wellness/health-well-being/health-plans/health-plan-rate-estimator"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olverineaccess.umich.edu/"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finance.umich.edu/finops/payroll"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r.umich.edu/benefits-wellness/health-well-being/health-plans"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hr.umich.edu/benefits-wellness/health-well-being/health-plan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umich.edu/benefits-mentor"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hr.umich.edu/benefits-wellness/health-well-being/health-plans/health-plan-resources"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hr.umich.edu/benefits-wellness/health-well-being/health-plans/health-plan-forms-document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r.umich.edu/benefits-wellness/health-well-being/prescription-drug-plan"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r.umich.edu/benefits-wellness/health-well-being/dental-plan"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hr.umich.edu/benefits-wellness/health-well-being/vision-plan"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hyperlink" Target="https://www.metlife.com/insurance/vision-insurance/"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s://hr.umich.edu/benefits-wellness/financial/flexible-spending-account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hr.umich.edu/benefits-wellness/financial/flexible-spending-accounts/health-care-flexible-spending-accounts"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hr.umich.edu/benefits-wellness/financial/flexible-spending-accounts/health-care-flexible-spending-accounts"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hr.umich.edu/benefits-wellness/financial/flexible-spending-accounts/dependent-care-flexible-spending-accounts"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https://inspirafinancial.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hr.umich.edu/benefits-wellness/financial/life-insurance-plans"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hr.umich.edu/benefits-wellness/financial/life-insurance-plans"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online.metlife.com/edge/web/public/benefits"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hr.umich.edu/benefits-wellness/financial/life-insurance-plans/dependent-life-insurance"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hr.umich.edu/benefits-wellness/financial/long-term-disability-plan"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hr.umich.edu/benefits-wellness/financial/legal-services-plan"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hr.umich.edu/benefits-wellness/financial/retirement-savings-plans" TargetMode="External"/><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s://hr.umich.edu/benefits-wellness/financial/retirement-savings-plans/basic-retirement-plan"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hr.umich.edu/benefits-wellness/retirement/retirement-eligibility"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s://www.tiaa.org/public/tcm/umich"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hyperlink" Target="https://nb.fidelity.com/public/nbpreloginnav/uofm/microsite/#/tem/home"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olverineaccess@umich.edu"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9.png"/><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hr.umich.edu/"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hr.umich.edu/benefits-wellness" TargetMode="External"/><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hyperlink" Target="mailto:uniqname@umich.edu" TargetMode="External"/><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1066800" y="615521"/>
            <a:ext cx="6978015" cy="832279"/>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5300">
                <a:solidFill>
                  <a:srgbClr val="15284F"/>
                </a:solidFill>
                <a:latin typeface="Calibri"/>
                <a:ea typeface="Calibri"/>
                <a:cs typeface="Calibri"/>
                <a:sym typeface="Calibri"/>
              </a:rPr>
              <a:t>U-M Benefits Orientation</a:t>
            </a:r>
            <a:endParaRPr sz="5300">
              <a:latin typeface="Calibri"/>
              <a:ea typeface="Calibri"/>
              <a:cs typeface="Calibri"/>
              <a:sym typeface="Calibri"/>
            </a:endParaRPr>
          </a:p>
        </p:txBody>
      </p:sp>
      <p:grpSp>
        <p:nvGrpSpPr>
          <p:cNvPr id="53" name="Google Shape;53;p7" descr="Two students ride bikes around the cube on Universiity of Michigan’s central campus. "/>
          <p:cNvGrpSpPr/>
          <p:nvPr/>
        </p:nvGrpSpPr>
        <p:grpSpPr>
          <a:xfrm>
            <a:off x="0" y="2057400"/>
            <a:ext cx="9143999" cy="3786251"/>
            <a:chOff x="0" y="2057400"/>
            <a:chExt cx="9143999" cy="3786251"/>
          </a:xfrm>
        </p:grpSpPr>
        <p:pic>
          <p:nvPicPr>
            <p:cNvPr id="54" name="Google Shape;54;p7"/>
            <p:cNvPicPr preferRelativeResize="0"/>
            <p:nvPr/>
          </p:nvPicPr>
          <p:blipFill rotWithShape="1">
            <a:blip r:embed="rId3">
              <a:alphaModFix/>
            </a:blip>
            <a:srcRect/>
            <a:stretch/>
          </p:blipFill>
          <p:spPr>
            <a:xfrm>
              <a:off x="0" y="2057400"/>
              <a:ext cx="9143999" cy="2733675"/>
            </a:xfrm>
            <a:prstGeom prst="rect">
              <a:avLst/>
            </a:prstGeom>
            <a:noFill/>
            <a:ln>
              <a:noFill/>
            </a:ln>
          </p:spPr>
        </p:pic>
        <p:sp>
          <p:nvSpPr>
            <p:cNvPr id="55" name="Google Shape;55;p7"/>
            <p:cNvSpPr/>
            <p:nvPr/>
          </p:nvSpPr>
          <p:spPr>
            <a:xfrm>
              <a:off x="1295400" y="3886200"/>
              <a:ext cx="1952625" cy="1952625"/>
            </a:xfrm>
            <a:custGeom>
              <a:avLst/>
              <a:gdLst/>
              <a:ahLst/>
              <a:cxnLst/>
              <a:rect l="l" t="t" r="r" b="b"/>
              <a:pathLst>
                <a:path w="1952625" h="1952625" extrusionOk="0">
                  <a:moveTo>
                    <a:pt x="976249" y="0"/>
                  </a:moveTo>
                  <a:lnTo>
                    <a:pt x="927481" y="1143"/>
                  </a:lnTo>
                  <a:lnTo>
                    <a:pt x="879348" y="4699"/>
                  </a:lnTo>
                  <a:lnTo>
                    <a:pt x="831976" y="10541"/>
                  </a:lnTo>
                  <a:lnTo>
                    <a:pt x="785241" y="18668"/>
                  </a:lnTo>
                  <a:lnTo>
                    <a:pt x="739394" y="28956"/>
                  </a:lnTo>
                  <a:lnTo>
                    <a:pt x="694308" y="41275"/>
                  </a:lnTo>
                  <a:lnTo>
                    <a:pt x="650113" y="55752"/>
                  </a:lnTo>
                  <a:lnTo>
                    <a:pt x="606932" y="72262"/>
                  </a:lnTo>
                  <a:lnTo>
                    <a:pt x="564642" y="90677"/>
                  </a:lnTo>
                  <a:lnTo>
                    <a:pt x="523494" y="111125"/>
                  </a:lnTo>
                  <a:lnTo>
                    <a:pt x="483488" y="133223"/>
                  </a:lnTo>
                  <a:lnTo>
                    <a:pt x="444626" y="157225"/>
                  </a:lnTo>
                  <a:lnTo>
                    <a:pt x="407035" y="183006"/>
                  </a:lnTo>
                  <a:lnTo>
                    <a:pt x="370713" y="210438"/>
                  </a:lnTo>
                  <a:lnTo>
                    <a:pt x="335788" y="239394"/>
                  </a:lnTo>
                  <a:lnTo>
                    <a:pt x="302133" y="270001"/>
                  </a:lnTo>
                  <a:lnTo>
                    <a:pt x="270002" y="302132"/>
                  </a:lnTo>
                  <a:lnTo>
                    <a:pt x="239394" y="335788"/>
                  </a:lnTo>
                  <a:lnTo>
                    <a:pt x="210438" y="370713"/>
                  </a:lnTo>
                  <a:lnTo>
                    <a:pt x="183006" y="407035"/>
                  </a:lnTo>
                  <a:lnTo>
                    <a:pt x="157225" y="444626"/>
                  </a:lnTo>
                  <a:lnTo>
                    <a:pt x="133222" y="483488"/>
                  </a:lnTo>
                  <a:lnTo>
                    <a:pt x="111125" y="523494"/>
                  </a:lnTo>
                  <a:lnTo>
                    <a:pt x="90678" y="564642"/>
                  </a:lnTo>
                  <a:lnTo>
                    <a:pt x="72262" y="606932"/>
                  </a:lnTo>
                  <a:lnTo>
                    <a:pt x="55753" y="650113"/>
                  </a:lnTo>
                  <a:lnTo>
                    <a:pt x="41275" y="694308"/>
                  </a:lnTo>
                  <a:lnTo>
                    <a:pt x="28956" y="739394"/>
                  </a:lnTo>
                  <a:lnTo>
                    <a:pt x="18668" y="785241"/>
                  </a:lnTo>
                  <a:lnTo>
                    <a:pt x="10540" y="831976"/>
                  </a:lnTo>
                  <a:lnTo>
                    <a:pt x="4699" y="879348"/>
                  </a:lnTo>
                  <a:lnTo>
                    <a:pt x="1143" y="927481"/>
                  </a:lnTo>
                  <a:lnTo>
                    <a:pt x="0" y="976249"/>
                  </a:lnTo>
                  <a:lnTo>
                    <a:pt x="1143" y="1024889"/>
                  </a:lnTo>
                  <a:lnTo>
                    <a:pt x="4699" y="1073023"/>
                  </a:lnTo>
                  <a:lnTo>
                    <a:pt x="10540" y="1120520"/>
                  </a:lnTo>
                  <a:lnTo>
                    <a:pt x="18668" y="1167130"/>
                  </a:lnTo>
                  <a:lnTo>
                    <a:pt x="28956" y="1213104"/>
                  </a:lnTo>
                  <a:lnTo>
                    <a:pt x="41275" y="1258189"/>
                  </a:lnTo>
                  <a:lnTo>
                    <a:pt x="55753" y="1302385"/>
                  </a:lnTo>
                  <a:lnTo>
                    <a:pt x="72262" y="1345564"/>
                  </a:lnTo>
                  <a:lnTo>
                    <a:pt x="90678" y="1387729"/>
                  </a:lnTo>
                  <a:lnTo>
                    <a:pt x="111125" y="1428877"/>
                  </a:lnTo>
                  <a:lnTo>
                    <a:pt x="133222" y="1468882"/>
                  </a:lnTo>
                  <a:lnTo>
                    <a:pt x="157225" y="1507744"/>
                  </a:lnTo>
                  <a:lnTo>
                    <a:pt x="183006" y="1545336"/>
                  </a:lnTo>
                  <a:lnTo>
                    <a:pt x="210438" y="1581658"/>
                  </a:lnTo>
                  <a:lnTo>
                    <a:pt x="239394" y="1616710"/>
                  </a:lnTo>
                  <a:lnTo>
                    <a:pt x="270002" y="1650238"/>
                  </a:lnTo>
                  <a:lnTo>
                    <a:pt x="302133" y="1682369"/>
                  </a:lnTo>
                  <a:lnTo>
                    <a:pt x="335788" y="1712976"/>
                  </a:lnTo>
                  <a:lnTo>
                    <a:pt x="370713" y="1742008"/>
                  </a:lnTo>
                  <a:lnTo>
                    <a:pt x="407035" y="1769414"/>
                  </a:lnTo>
                  <a:lnTo>
                    <a:pt x="444626" y="1795145"/>
                  </a:lnTo>
                  <a:lnTo>
                    <a:pt x="483488" y="1819135"/>
                  </a:lnTo>
                  <a:lnTo>
                    <a:pt x="523494" y="1841334"/>
                  </a:lnTo>
                  <a:lnTo>
                    <a:pt x="564642" y="1861693"/>
                  </a:lnTo>
                  <a:lnTo>
                    <a:pt x="606932" y="1880133"/>
                  </a:lnTo>
                  <a:lnTo>
                    <a:pt x="650113" y="1896618"/>
                  </a:lnTo>
                  <a:lnTo>
                    <a:pt x="694308" y="1911083"/>
                  </a:lnTo>
                  <a:lnTo>
                    <a:pt x="739394" y="1923478"/>
                  </a:lnTo>
                  <a:lnTo>
                    <a:pt x="785241" y="1933752"/>
                  </a:lnTo>
                  <a:lnTo>
                    <a:pt x="831976" y="1941830"/>
                  </a:lnTo>
                  <a:lnTo>
                    <a:pt x="879348" y="1947672"/>
                  </a:lnTo>
                  <a:lnTo>
                    <a:pt x="927481" y="1951227"/>
                  </a:lnTo>
                  <a:lnTo>
                    <a:pt x="976249" y="1952421"/>
                  </a:lnTo>
                  <a:lnTo>
                    <a:pt x="1024889" y="1951227"/>
                  </a:lnTo>
                  <a:lnTo>
                    <a:pt x="1073023" y="1947672"/>
                  </a:lnTo>
                  <a:lnTo>
                    <a:pt x="1120520" y="1941830"/>
                  </a:lnTo>
                  <a:lnTo>
                    <a:pt x="1167130" y="1933752"/>
                  </a:lnTo>
                  <a:lnTo>
                    <a:pt x="1213104" y="1923478"/>
                  </a:lnTo>
                  <a:lnTo>
                    <a:pt x="1258189" y="1911083"/>
                  </a:lnTo>
                  <a:lnTo>
                    <a:pt x="1302385" y="1896618"/>
                  </a:lnTo>
                  <a:lnTo>
                    <a:pt x="1345564" y="1880133"/>
                  </a:lnTo>
                  <a:lnTo>
                    <a:pt x="1387729" y="1861693"/>
                  </a:lnTo>
                  <a:lnTo>
                    <a:pt x="1428877" y="1841334"/>
                  </a:lnTo>
                  <a:lnTo>
                    <a:pt x="1468882" y="1819135"/>
                  </a:lnTo>
                  <a:lnTo>
                    <a:pt x="1507744" y="1795145"/>
                  </a:lnTo>
                  <a:lnTo>
                    <a:pt x="1545336" y="1769414"/>
                  </a:lnTo>
                  <a:lnTo>
                    <a:pt x="1581658" y="1742008"/>
                  </a:lnTo>
                  <a:lnTo>
                    <a:pt x="1616710" y="1712976"/>
                  </a:lnTo>
                  <a:lnTo>
                    <a:pt x="1650238" y="1682369"/>
                  </a:lnTo>
                  <a:lnTo>
                    <a:pt x="1682369" y="1650238"/>
                  </a:lnTo>
                  <a:lnTo>
                    <a:pt x="1712976" y="1616710"/>
                  </a:lnTo>
                  <a:lnTo>
                    <a:pt x="1742058" y="1581658"/>
                  </a:lnTo>
                  <a:lnTo>
                    <a:pt x="1769364" y="1545336"/>
                  </a:lnTo>
                  <a:lnTo>
                    <a:pt x="1795145" y="1507744"/>
                  </a:lnTo>
                  <a:lnTo>
                    <a:pt x="1819148" y="1468882"/>
                  </a:lnTo>
                  <a:lnTo>
                    <a:pt x="1841373" y="1428877"/>
                  </a:lnTo>
                  <a:lnTo>
                    <a:pt x="1861693" y="1387729"/>
                  </a:lnTo>
                  <a:lnTo>
                    <a:pt x="1880108" y="1345564"/>
                  </a:lnTo>
                  <a:lnTo>
                    <a:pt x="1896618" y="1302385"/>
                  </a:lnTo>
                  <a:lnTo>
                    <a:pt x="1911095" y="1258189"/>
                  </a:lnTo>
                  <a:lnTo>
                    <a:pt x="1923542" y="1213104"/>
                  </a:lnTo>
                  <a:lnTo>
                    <a:pt x="1933702" y="1167130"/>
                  </a:lnTo>
                  <a:lnTo>
                    <a:pt x="1941830" y="1120520"/>
                  </a:lnTo>
                  <a:lnTo>
                    <a:pt x="1947672" y="1073023"/>
                  </a:lnTo>
                  <a:lnTo>
                    <a:pt x="1951227" y="1024889"/>
                  </a:lnTo>
                  <a:lnTo>
                    <a:pt x="1952370" y="976249"/>
                  </a:lnTo>
                  <a:lnTo>
                    <a:pt x="1951227" y="927481"/>
                  </a:lnTo>
                  <a:lnTo>
                    <a:pt x="1947672" y="879348"/>
                  </a:lnTo>
                  <a:lnTo>
                    <a:pt x="1941830" y="831976"/>
                  </a:lnTo>
                  <a:lnTo>
                    <a:pt x="1933702" y="785241"/>
                  </a:lnTo>
                  <a:lnTo>
                    <a:pt x="1923542" y="739394"/>
                  </a:lnTo>
                  <a:lnTo>
                    <a:pt x="1911095" y="694308"/>
                  </a:lnTo>
                  <a:lnTo>
                    <a:pt x="1896618" y="650113"/>
                  </a:lnTo>
                  <a:lnTo>
                    <a:pt x="1880108" y="606932"/>
                  </a:lnTo>
                  <a:lnTo>
                    <a:pt x="1861693" y="564642"/>
                  </a:lnTo>
                  <a:lnTo>
                    <a:pt x="1841373" y="523494"/>
                  </a:lnTo>
                  <a:lnTo>
                    <a:pt x="1819148" y="483488"/>
                  </a:lnTo>
                  <a:lnTo>
                    <a:pt x="1795145" y="444626"/>
                  </a:lnTo>
                  <a:lnTo>
                    <a:pt x="1769364" y="407035"/>
                  </a:lnTo>
                  <a:lnTo>
                    <a:pt x="1742058" y="370713"/>
                  </a:lnTo>
                  <a:lnTo>
                    <a:pt x="1712976" y="335788"/>
                  </a:lnTo>
                  <a:lnTo>
                    <a:pt x="1682369" y="302132"/>
                  </a:lnTo>
                  <a:lnTo>
                    <a:pt x="1650238" y="270001"/>
                  </a:lnTo>
                  <a:lnTo>
                    <a:pt x="1616710" y="239394"/>
                  </a:lnTo>
                  <a:lnTo>
                    <a:pt x="1581658" y="210438"/>
                  </a:lnTo>
                  <a:lnTo>
                    <a:pt x="1545336" y="183006"/>
                  </a:lnTo>
                  <a:lnTo>
                    <a:pt x="1507744" y="157225"/>
                  </a:lnTo>
                  <a:lnTo>
                    <a:pt x="1468882" y="133223"/>
                  </a:lnTo>
                  <a:lnTo>
                    <a:pt x="1428877" y="111125"/>
                  </a:lnTo>
                  <a:lnTo>
                    <a:pt x="1387729" y="90677"/>
                  </a:lnTo>
                  <a:lnTo>
                    <a:pt x="1345564" y="72262"/>
                  </a:lnTo>
                  <a:lnTo>
                    <a:pt x="1302385" y="55752"/>
                  </a:lnTo>
                  <a:lnTo>
                    <a:pt x="1258189" y="41275"/>
                  </a:lnTo>
                  <a:lnTo>
                    <a:pt x="1213104" y="28956"/>
                  </a:lnTo>
                  <a:lnTo>
                    <a:pt x="1167130" y="18668"/>
                  </a:lnTo>
                  <a:lnTo>
                    <a:pt x="1120520" y="10541"/>
                  </a:lnTo>
                  <a:lnTo>
                    <a:pt x="1073023" y="4699"/>
                  </a:lnTo>
                  <a:lnTo>
                    <a:pt x="1024889" y="1143"/>
                  </a:lnTo>
                  <a:lnTo>
                    <a:pt x="976249" y="0"/>
                  </a:lnTo>
                  <a:close/>
                </a:path>
              </a:pathLst>
            </a:custGeom>
            <a:solidFill>
              <a:srgbClr val="F8C01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 name="Google Shape;56;p7"/>
            <p:cNvSpPr/>
            <p:nvPr/>
          </p:nvSpPr>
          <p:spPr>
            <a:xfrm>
              <a:off x="1300226"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2" y="785241"/>
                  </a:lnTo>
                  <a:lnTo>
                    <a:pt x="28829" y="739267"/>
                  </a:lnTo>
                  <a:lnTo>
                    <a:pt x="41275" y="694182"/>
                  </a:lnTo>
                  <a:lnTo>
                    <a:pt x="55753" y="649986"/>
                  </a:lnTo>
                  <a:lnTo>
                    <a:pt x="72262" y="606806"/>
                  </a:lnTo>
                  <a:lnTo>
                    <a:pt x="90678" y="564642"/>
                  </a:lnTo>
                  <a:lnTo>
                    <a:pt x="110998" y="523494"/>
                  </a:lnTo>
                  <a:lnTo>
                    <a:pt x="133223" y="483488"/>
                  </a:lnTo>
                  <a:lnTo>
                    <a:pt x="157226" y="444626"/>
                  </a:lnTo>
                  <a:lnTo>
                    <a:pt x="182880" y="407035"/>
                  </a:lnTo>
                  <a:lnTo>
                    <a:pt x="210312" y="370713"/>
                  </a:lnTo>
                  <a:lnTo>
                    <a:pt x="239395" y="335661"/>
                  </a:lnTo>
                  <a:lnTo>
                    <a:pt x="270002" y="302132"/>
                  </a:lnTo>
                  <a:lnTo>
                    <a:pt x="302133" y="270001"/>
                  </a:lnTo>
                  <a:lnTo>
                    <a:pt x="335661" y="239394"/>
                  </a:lnTo>
                  <a:lnTo>
                    <a:pt x="370713" y="210312"/>
                  </a:lnTo>
                  <a:lnTo>
                    <a:pt x="407035" y="182880"/>
                  </a:lnTo>
                  <a:lnTo>
                    <a:pt x="444626" y="157225"/>
                  </a:lnTo>
                  <a:lnTo>
                    <a:pt x="483488" y="133223"/>
                  </a:lnTo>
                  <a:lnTo>
                    <a:pt x="523494" y="110998"/>
                  </a:lnTo>
                  <a:lnTo>
                    <a:pt x="564642" y="90678"/>
                  </a:lnTo>
                  <a:lnTo>
                    <a:pt x="606806" y="72262"/>
                  </a:lnTo>
                  <a:lnTo>
                    <a:pt x="649986" y="55753"/>
                  </a:lnTo>
                  <a:lnTo>
                    <a:pt x="694182" y="41275"/>
                  </a:lnTo>
                  <a:lnTo>
                    <a:pt x="739267" y="28829"/>
                  </a:lnTo>
                  <a:lnTo>
                    <a:pt x="785241" y="18542"/>
                  </a:lnTo>
                  <a:lnTo>
                    <a:pt x="831850" y="10541"/>
                  </a:lnTo>
                  <a:lnTo>
                    <a:pt x="879348" y="4699"/>
                  </a:lnTo>
                  <a:lnTo>
                    <a:pt x="927481" y="1143"/>
                  </a:lnTo>
                  <a:lnTo>
                    <a:pt x="976122" y="0"/>
                  </a:lnTo>
                  <a:lnTo>
                    <a:pt x="1024890" y="1143"/>
                  </a:lnTo>
                  <a:lnTo>
                    <a:pt x="1073023" y="4699"/>
                  </a:lnTo>
                  <a:lnTo>
                    <a:pt x="1120394" y="10541"/>
                  </a:lnTo>
                  <a:lnTo>
                    <a:pt x="1167130" y="18542"/>
                  </a:lnTo>
                  <a:lnTo>
                    <a:pt x="1212977" y="28829"/>
                  </a:lnTo>
                  <a:lnTo>
                    <a:pt x="1258062" y="41275"/>
                  </a:lnTo>
                  <a:lnTo>
                    <a:pt x="1302258" y="55753"/>
                  </a:lnTo>
                  <a:lnTo>
                    <a:pt x="1345438" y="72262"/>
                  </a:lnTo>
                  <a:lnTo>
                    <a:pt x="1387729" y="90678"/>
                  </a:lnTo>
                  <a:lnTo>
                    <a:pt x="1428877" y="110998"/>
                  </a:lnTo>
                  <a:lnTo>
                    <a:pt x="1468882" y="133223"/>
                  </a:lnTo>
                  <a:lnTo>
                    <a:pt x="1507744" y="157225"/>
                  </a:lnTo>
                  <a:lnTo>
                    <a:pt x="1545336" y="182880"/>
                  </a:lnTo>
                  <a:lnTo>
                    <a:pt x="1581658" y="210312"/>
                  </a:lnTo>
                  <a:lnTo>
                    <a:pt x="1616583" y="239394"/>
                  </a:lnTo>
                  <a:lnTo>
                    <a:pt x="1650238" y="270001"/>
                  </a:lnTo>
                  <a:lnTo>
                    <a:pt x="1682242" y="302132"/>
                  </a:lnTo>
                  <a:lnTo>
                    <a:pt x="1712849" y="335661"/>
                  </a:lnTo>
                  <a:lnTo>
                    <a:pt x="1741932" y="370713"/>
                  </a:lnTo>
                  <a:lnTo>
                    <a:pt x="1769364" y="407035"/>
                  </a:lnTo>
                  <a:lnTo>
                    <a:pt x="1795145" y="444626"/>
                  </a:lnTo>
                  <a:lnTo>
                    <a:pt x="1819021" y="483488"/>
                  </a:lnTo>
                  <a:lnTo>
                    <a:pt x="1841246" y="523494"/>
                  </a:lnTo>
                  <a:lnTo>
                    <a:pt x="1861566" y="564642"/>
                  </a:lnTo>
                  <a:lnTo>
                    <a:pt x="1880108" y="606806"/>
                  </a:lnTo>
                  <a:lnTo>
                    <a:pt x="1896618" y="649986"/>
                  </a:lnTo>
                  <a:lnTo>
                    <a:pt x="1910969" y="694182"/>
                  </a:lnTo>
                  <a:lnTo>
                    <a:pt x="1923415" y="739267"/>
                  </a:lnTo>
                  <a:lnTo>
                    <a:pt x="1933702" y="785241"/>
                  </a:lnTo>
                  <a:lnTo>
                    <a:pt x="1941830" y="831850"/>
                  </a:lnTo>
                  <a:lnTo>
                    <a:pt x="1947672" y="879348"/>
                  </a:lnTo>
                  <a:lnTo>
                    <a:pt x="1951101" y="927481"/>
                  </a:lnTo>
                  <a:lnTo>
                    <a:pt x="1952371" y="976122"/>
                  </a:lnTo>
                  <a:lnTo>
                    <a:pt x="1951101" y="1024890"/>
                  </a:lnTo>
                  <a:lnTo>
                    <a:pt x="1947672" y="1073023"/>
                  </a:lnTo>
                  <a:lnTo>
                    <a:pt x="1941830" y="1120394"/>
                  </a:lnTo>
                  <a:lnTo>
                    <a:pt x="1933702" y="1167130"/>
                  </a:lnTo>
                  <a:lnTo>
                    <a:pt x="1923415" y="1212977"/>
                  </a:lnTo>
                  <a:lnTo>
                    <a:pt x="1910969" y="1258062"/>
                  </a:lnTo>
                  <a:lnTo>
                    <a:pt x="1896618" y="1302258"/>
                  </a:lnTo>
                  <a:lnTo>
                    <a:pt x="1880108" y="1345438"/>
                  </a:lnTo>
                  <a:lnTo>
                    <a:pt x="1861566" y="1387729"/>
                  </a:lnTo>
                  <a:lnTo>
                    <a:pt x="1841246" y="1428877"/>
                  </a:lnTo>
                  <a:lnTo>
                    <a:pt x="1819021" y="1468882"/>
                  </a:lnTo>
                  <a:lnTo>
                    <a:pt x="1795145" y="1507744"/>
                  </a:lnTo>
                  <a:lnTo>
                    <a:pt x="1769364" y="1545336"/>
                  </a:lnTo>
                  <a:lnTo>
                    <a:pt x="1741932" y="1581658"/>
                  </a:lnTo>
                  <a:lnTo>
                    <a:pt x="1712849" y="1616583"/>
                  </a:lnTo>
                  <a:lnTo>
                    <a:pt x="1682242" y="1650238"/>
                  </a:lnTo>
                  <a:lnTo>
                    <a:pt x="1650238" y="1682242"/>
                  </a:lnTo>
                  <a:lnTo>
                    <a:pt x="1616583" y="1712912"/>
                  </a:lnTo>
                  <a:lnTo>
                    <a:pt x="1581658" y="1741944"/>
                  </a:lnTo>
                  <a:lnTo>
                    <a:pt x="1545336" y="1769351"/>
                  </a:lnTo>
                  <a:lnTo>
                    <a:pt x="1507744" y="1795081"/>
                  </a:lnTo>
                  <a:lnTo>
                    <a:pt x="1468882" y="1819071"/>
                  </a:lnTo>
                  <a:lnTo>
                    <a:pt x="1428877" y="1841271"/>
                  </a:lnTo>
                  <a:lnTo>
                    <a:pt x="1387729" y="1861629"/>
                  </a:lnTo>
                  <a:lnTo>
                    <a:pt x="1345438" y="1880069"/>
                  </a:lnTo>
                  <a:lnTo>
                    <a:pt x="1302258" y="1896554"/>
                  </a:lnTo>
                  <a:lnTo>
                    <a:pt x="1258062" y="1911019"/>
                  </a:lnTo>
                  <a:lnTo>
                    <a:pt x="1212977" y="1923427"/>
                  </a:lnTo>
                  <a:lnTo>
                    <a:pt x="1167130" y="1933689"/>
                  </a:lnTo>
                  <a:lnTo>
                    <a:pt x="1120394" y="1941766"/>
                  </a:lnTo>
                  <a:lnTo>
                    <a:pt x="1073023" y="1947621"/>
                  </a:lnTo>
                  <a:lnTo>
                    <a:pt x="1024890" y="1951164"/>
                  </a:lnTo>
                  <a:lnTo>
                    <a:pt x="976122" y="1952358"/>
                  </a:lnTo>
                  <a:lnTo>
                    <a:pt x="927481" y="1951164"/>
                  </a:lnTo>
                  <a:lnTo>
                    <a:pt x="879348" y="1947621"/>
                  </a:lnTo>
                  <a:lnTo>
                    <a:pt x="831850" y="1941766"/>
                  </a:lnTo>
                  <a:lnTo>
                    <a:pt x="785241" y="1933689"/>
                  </a:lnTo>
                  <a:lnTo>
                    <a:pt x="739267" y="1923427"/>
                  </a:lnTo>
                  <a:lnTo>
                    <a:pt x="694182" y="1911019"/>
                  </a:lnTo>
                  <a:lnTo>
                    <a:pt x="649986" y="1896554"/>
                  </a:lnTo>
                  <a:lnTo>
                    <a:pt x="606806" y="1880069"/>
                  </a:lnTo>
                  <a:lnTo>
                    <a:pt x="564642" y="1861629"/>
                  </a:lnTo>
                  <a:lnTo>
                    <a:pt x="523494" y="1841271"/>
                  </a:lnTo>
                  <a:lnTo>
                    <a:pt x="483488" y="1819071"/>
                  </a:lnTo>
                  <a:lnTo>
                    <a:pt x="444626" y="1795081"/>
                  </a:lnTo>
                  <a:lnTo>
                    <a:pt x="407035" y="1769351"/>
                  </a:lnTo>
                  <a:lnTo>
                    <a:pt x="370713" y="1741944"/>
                  </a:lnTo>
                  <a:lnTo>
                    <a:pt x="335661" y="1712912"/>
                  </a:lnTo>
                  <a:lnTo>
                    <a:pt x="302133" y="1682242"/>
                  </a:lnTo>
                  <a:lnTo>
                    <a:pt x="270002" y="1650238"/>
                  </a:lnTo>
                  <a:lnTo>
                    <a:pt x="239395" y="1616583"/>
                  </a:lnTo>
                  <a:lnTo>
                    <a:pt x="210312" y="1581658"/>
                  </a:lnTo>
                  <a:lnTo>
                    <a:pt x="182880" y="1545336"/>
                  </a:lnTo>
                  <a:lnTo>
                    <a:pt x="157226" y="1507744"/>
                  </a:lnTo>
                  <a:lnTo>
                    <a:pt x="133223" y="1468882"/>
                  </a:lnTo>
                  <a:lnTo>
                    <a:pt x="110998" y="1428877"/>
                  </a:lnTo>
                  <a:lnTo>
                    <a:pt x="90678" y="1387729"/>
                  </a:lnTo>
                  <a:lnTo>
                    <a:pt x="72262" y="1345438"/>
                  </a:lnTo>
                  <a:lnTo>
                    <a:pt x="55753" y="1302258"/>
                  </a:lnTo>
                  <a:lnTo>
                    <a:pt x="41275" y="1258062"/>
                  </a:lnTo>
                  <a:lnTo>
                    <a:pt x="28829" y="1212977"/>
                  </a:lnTo>
                  <a:lnTo>
                    <a:pt x="18542" y="1167130"/>
                  </a:lnTo>
                  <a:lnTo>
                    <a:pt x="10540" y="1120394"/>
                  </a:lnTo>
                  <a:lnTo>
                    <a:pt x="4699" y="1073023"/>
                  </a:lnTo>
                  <a:lnTo>
                    <a:pt x="1143" y="1024890"/>
                  </a:lnTo>
                  <a:lnTo>
                    <a:pt x="0" y="976122"/>
                  </a:lnTo>
                  <a:close/>
                </a:path>
              </a:pathLst>
            </a:custGeom>
            <a:noFill/>
            <a:ln w="635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7" name="Google Shape;57;p7"/>
            <p:cNvSpPr/>
            <p:nvPr/>
          </p:nvSpPr>
          <p:spPr>
            <a:xfrm>
              <a:off x="3581400" y="3886200"/>
              <a:ext cx="1952625" cy="1952625"/>
            </a:xfrm>
            <a:custGeom>
              <a:avLst/>
              <a:gdLst/>
              <a:ahLst/>
              <a:cxnLst/>
              <a:rect l="l" t="t" r="r" b="b"/>
              <a:pathLst>
                <a:path w="1952625" h="1952625" extrusionOk="0">
                  <a:moveTo>
                    <a:pt x="976249" y="0"/>
                  </a:moveTo>
                  <a:lnTo>
                    <a:pt x="927480" y="1143"/>
                  </a:lnTo>
                  <a:lnTo>
                    <a:pt x="879348" y="4699"/>
                  </a:lnTo>
                  <a:lnTo>
                    <a:pt x="831976" y="10541"/>
                  </a:lnTo>
                  <a:lnTo>
                    <a:pt x="785240" y="18668"/>
                  </a:lnTo>
                  <a:lnTo>
                    <a:pt x="739394" y="28956"/>
                  </a:lnTo>
                  <a:lnTo>
                    <a:pt x="694309" y="41275"/>
                  </a:lnTo>
                  <a:lnTo>
                    <a:pt x="650113" y="55752"/>
                  </a:lnTo>
                  <a:lnTo>
                    <a:pt x="606933" y="72262"/>
                  </a:lnTo>
                  <a:lnTo>
                    <a:pt x="564641" y="90677"/>
                  </a:lnTo>
                  <a:lnTo>
                    <a:pt x="523494" y="111125"/>
                  </a:lnTo>
                  <a:lnTo>
                    <a:pt x="483488" y="133223"/>
                  </a:lnTo>
                  <a:lnTo>
                    <a:pt x="444626" y="157225"/>
                  </a:lnTo>
                  <a:lnTo>
                    <a:pt x="407035" y="183006"/>
                  </a:lnTo>
                  <a:lnTo>
                    <a:pt x="370713" y="210438"/>
                  </a:lnTo>
                  <a:lnTo>
                    <a:pt x="335788" y="239394"/>
                  </a:lnTo>
                  <a:lnTo>
                    <a:pt x="302133" y="270001"/>
                  </a:lnTo>
                  <a:lnTo>
                    <a:pt x="270001" y="302132"/>
                  </a:lnTo>
                  <a:lnTo>
                    <a:pt x="239395" y="335788"/>
                  </a:lnTo>
                  <a:lnTo>
                    <a:pt x="210438" y="370713"/>
                  </a:lnTo>
                  <a:lnTo>
                    <a:pt x="183007" y="407035"/>
                  </a:lnTo>
                  <a:lnTo>
                    <a:pt x="157225" y="444626"/>
                  </a:lnTo>
                  <a:lnTo>
                    <a:pt x="133223" y="483488"/>
                  </a:lnTo>
                  <a:lnTo>
                    <a:pt x="111125" y="523494"/>
                  </a:lnTo>
                  <a:lnTo>
                    <a:pt x="90677" y="564642"/>
                  </a:lnTo>
                  <a:lnTo>
                    <a:pt x="72262" y="606932"/>
                  </a:lnTo>
                  <a:lnTo>
                    <a:pt x="55752" y="650113"/>
                  </a:lnTo>
                  <a:lnTo>
                    <a:pt x="41275" y="694308"/>
                  </a:lnTo>
                  <a:lnTo>
                    <a:pt x="28955" y="739394"/>
                  </a:lnTo>
                  <a:lnTo>
                    <a:pt x="18669" y="785241"/>
                  </a:lnTo>
                  <a:lnTo>
                    <a:pt x="10540" y="831976"/>
                  </a:lnTo>
                  <a:lnTo>
                    <a:pt x="4699" y="879348"/>
                  </a:lnTo>
                  <a:lnTo>
                    <a:pt x="1142" y="927481"/>
                  </a:lnTo>
                  <a:lnTo>
                    <a:pt x="0" y="976249"/>
                  </a:lnTo>
                  <a:lnTo>
                    <a:pt x="1142" y="1024889"/>
                  </a:lnTo>
                  <a:lnTo>
                    <a:pt x="4699" y="1073023"/>
                  </a:lnTo>
                  <a:lnTo>
                    <a:pt x="10540" y="1120520"/>
                  </a:lnTo>
                  <a:lnTo>
                    <a:pt x="18669" y="1167130"/>
                  </a:lnTo>
                  <a:lnTo>
                    <a:pt x="28955" y="1213104"/>
                  </a:lnTo>
                  <a:lnTo>
                    <a:pt x="41275" y="1258189"/>
                  </a:lnTo>
                  <a:lnTo>
                    <a:pt x="55752" y="1302385"/>
                  </a:lnTo>
                  <a:lnTo>
                    <a:pt x="72262" y="1345564"/>
                  </a:lnTo>
                  <a:lnTo>
                    <a:pt x="90677" y="1387729"/>
                  </a:lnTo>
                  <a:lnTo>
                    <a:pt x="111125" y="1428877"/>
                  </a:lnTo>
                  <a:lnTo>
                    <a:pt x="133223" y="1468882"/>
                  </a:lnTo>
                  <a:lnTo>
                    <a:pt x="157225" y="1507744"/>
                  </a:lnTo>
                  <a:lnTo>
                    <a:pt x="183007" y="1545336"/>
                  </a:lnTo>
                  <a:lnTo>
                    <a:pt x="210438" y="1581658"/>
                  </a:lnTo>
                  <a:lnTo>
                    <a:pt x="239395" y="1616710"/>
                  </a:lnTo>
                  <a:lnTo>
                    <a:pt x="270001" y="1650238"/>
                  </a:lnTo>
                  <a:lnTo>
                    <a:pt x="302133" y="1682369"/>
                  </a:lnTo>
                  <a:lnTo>
                    <a:pt x="335788" y="1712976"/>
                  </a:lnTo>
                  <a:lnTo>
                    <a:pt x="370713" y="1742008"/>
                  </a:lnTo>
                  <a:lnTo>
                    <a:pt x="407035" y="1769414"/>
                  </a:lnTo>
                  <a:lnTo>
                    <a:pt x="444626" y="1795145"/>
                  </a:lnTo>
                  <a:lnTo>
                    <a:pt x="483488" y="1819135"/>
                  </a:lnTo>
                  <a:lnTo>
                    <a:pt x="523494" y="1841334"/>
                  </a:lnTo>
                  <a:lnTo>
                    <a:pt x="564641" y="1861693"/>
                  </a:lnTo>
                  <a:lnTo>
                    <a:pt x="606933" y="1880133"/>
                  </a:lnTo>
                  <a:lnTo>
                    <a:pt x="650113" y="1896618"/>
                  </a:lnTo>
                  <a:lnTo>
                    <a:pt x="694309" y="1911083"/>
                  </a:lnTo>
                  <a:lnTo>
                    <a:pt x="739394" y="1923478"/>
                  </a:lnTo>
                  <a:lnTo>
                    <a:pt x="785240" y="1933752"/>
                  </a:lnTo>
                  <a:lnTo>
                    <a:pt x="831976" y="1941830"/>
                  </a:lnTo>
                  <a:lnTo>
                    <a:pt x="879348" y="1947672"/>
                  </a:lnTo>
                  <a:lnTo>
                    <a:pt x="927480" y="1951227"/>
                  </a:lnTo>
                  <a:lnTo>
                    <a:pt x="976249" y="1952421"/>
                  </a:lnTo>
                  <a:lnTo>
                    <a:pt x="1024889" y="1951227"/>
                  </a:lnTo>
                  <a:lnTo>
                    <a:pt x="1073023" y="1947672"/>
                  </a:lnTo>
                  <a:lnTo>
                    <a:pt x="1120521" y="1941830"/>
                  </a:lnTo>
                  <a:lnTo>
                    <a:pt x="1167129" y="1933752"/>
                  </a:lnTo>
                  <a:lnTo>
                    <a:pt x="1213103" y="1923478"/>
                  </a:lnTo>
                  <a:lnTo>
                    <a:pt x="1258189" y="1911083"/>
                  </a:lnTo>
                  <a:lnTo>
                    <a:pt x="1302385" y="1896618"/>
                  </a:lnTo>
                  <a:lnTo>
                    <a:pt x="1345564" y="1880133"/>
                  </a:lnTo>
                  <a:lnTo>
                    <a:pt x="1387728" y="1861693"/>
                  </a:lnTo>
                  <a:lnTo>
                    <a:pt x="1428877" y="1841334"/>
                  </a:lnTo>
                  <a:lnTo>
                    <a:pt x="1468882" y="1819135"/>
                  </a:lnTo>
                  <a:lnTo>
                    <a:pt x="1507744" y="1795145"/>
                  </a:lnTo>
                  <a:lnTo>
                    <a:pt x="1545336" y="1769414"/>
                  </a:lnTo>
                  <a:lnTo>
                    <a:pt x="1581658" y="1742008"/>
                  </a:lnTo>
                  <a:lnTo>
                    <a:pt x="1616710" y="1712976"/>
                  </a:lnTo>
                  <a:lnTo>
                    <a:pt x="1650238" y="1682369"/>
                  </a:lnTo>
                  <a:lnTo>
                    <a:pt x="1682369" y="1650238"/>
                  </a:lnTo>
                  <a:lnTo>
                    <a:pt x="1712976" y="1616710"/>
                  </a:lnTo>
                  <a:lnTo>
                    <a:pt x="1742059" y="1581658"/>
                  </a:lnTo>
                  <a:lnTo>
                    <a:pt x="1769364" y="1545336"/>
                  </a:lnTo>
                  <a:lnTo>
                    <a:pt x="1795145" y="1507744"/>
                  </a:lnTo>
                  <a:lnTo>
                    <a:pt x="1819148" y="1468882"/>
                  </a:lnTo>
                  <a:lnTo>
                    <a:pt x="1841373" y="1428877"/>
                  </a:lnTo>
                  <a:lnTo>
                    <a:pt x="1861692" y="1387729"/>
                  </a:lnTo>
                  <a:lnTo>
                    <a:pt x="1880108" y="1345564"/>
                  </a:lnTo>
                  <a:lnTo>
                    <a:pt x="1896617" y="1302385"/>
                  </a:lnTo>
                  <a:lnTo>
                    <a:pt x="1911096" y="1258189"/>
                  </a:lnTo>
                  <a:lnTo>
                    <a:pt x="1923541" y="1213104"/>
                  </a:lnTo>
                  <a:lnTo>
                    <a:pt x="1933702" y="1167130"/>
                  </a:lnTo>
                  <a:lnTo>
                    <a:pt x="1941829" y="1120520"/>
                  </a:lnTo>
                  <a:lnTo>
                    <a:pt x="1947672" y="1073023"/>
                  </a:lnTo>
                  <a:lnTo>
                    <a:pt x="1951227" y="1024889"/>
                  </a:lnTo>
                  <a:lnTo>
                    <a:pt x="1952371" y="976249"/>
                  </a:lnTo>
                  <a:lnTo>
                    <a:pt x="1951227" y="927481"/>
                  </a:lnTo>
                  <a:lnTo>
                    <a:pt x="1947672" y="879348"/>
                  </a:lnTo>
                  <a:lnTo>
                    <a:pt x="1941829" y="831976"/>
                  </a:lnTo>
                  <a:lnTo>
                    <a:pt x="1933702" y="785241"/>
                  </a:lnTo>
                  <a:lnTo>
                    <a:pt x="1923541" y="739394"/>
                  </a:lnTo>
                  <a:lnTo>
                    <a:pt x="1911096" y="694308"/>
                  </a:lnTo>
                  <a:lnTo>
                    <a:pt x="1896617" y="650113"/>
                  </a:lnTo>
                  <a:lnTo>
                    <a:pt x="1880108" y="606932"/>
                  </a:lnTo>
                  <a:lnTo>
                    <a:pt x="1861692" y="564642"/>
                  </a:lnTo>
                  <a:lnTo>
                    <a:pt x="1841373" y="523494"/>
                  </a:lnTo>
                  <a:lnTo>
                    <a:pt x="1819148" y="483488"/>
                  </a:lnTo>
                  <a:lnTo>
                    <a:pt x="1795145" y="444626"/>
                  </a:lnTo>
                  <a:lnTo>
                    <a:pt x="1769364" y="407035"/>
                  </a:lnTo>
                  <a:lnTo>
                    <a:pt x="1742059" y="370713"/>
                  </a:lnTo>
                  <a:lnTo>
                    <a:pt x="1712976" y="335788"/>
                  </a:lnTo>
                  <a:lnTo>
                    <a:pt x="1682369" y="302132"/>
                  </a:lnTo>
                  <a:lnTo>
                    <a:pt x="1650238" y="270001"/>
                  </a:lnTo>
                  <a:lnTo>
                    <a:pt x="1616710" y="239394"/>
                  </a:lnTo>
                  <a:lnTo>
                    <a:pt x="1581658" y="210438"/>
                  </a:lnTo>
                  <a:lnTo>
                    <a:pt x="1545336" y="183006"/>
                  </a:lnTo>
                  <a:lnTo>
                    <a:pt x="1507744" y="157225"/>
                  </a:lnTo>
                  <a:lnTo>
                    <a:pt x="1468882" y="133223"/>
                  </a:lnTo>
                  <a:lnTo>
                    <a:pt x="1428877" y="111125"/>
                  </a:lnTo>
                  <a:lnTo>
                    <a:pt x="1387728" y="90677"/>
                  </a:lnTo>
                  <a:lnTo>
                    <a:pt x="1345564" y="72262"/>
                  </a:lnTo>
                  <a:lnTo>
                    <a:pt x="1302385" y="55752"/>
                  </a:lnTo>
                  <a:lnTo>
                    <a:pt x="1258189" y="41275"/>
                  </a:lnTo>
                  <a:lnTo>
                    <a:pt x="1213103" y="28956"/>
                  </a:lnTo>
                  <a:lnTo>
                    <a:pt x="1167129" y="18668"/>
                  </a:lnTo>
                  <a:lnTo>
                    <a:pt x="1120521" y="10541"/>
                  </a:lnTo>
                  <a:lnTo>
                    <a:pt x="1073023" y="4699"/>
                  </a:lnTo>
                  <a:lnTo>
                    <a:pt x="1024889" y="1143"/>
                  </a:lnTo>
                  <a:lnTo>
                    <a:pt x="976249" y="0"/>
                  </a:lnTo>
                  <a:close/>
                </a:path>
              </a:pathLst>
            </a:custGeom>
            <a:solidFill>
              <a:srgbClr val="0A2552"/>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8" name="Google Shape;58;p7"/>
            <p:cNvSpPr/>
            <p:nvPr/>
          </p:nvSpPr>
          <p:spPr>
            <a:xfrm>
              <a:off x="3586225"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1" y="785241"/>
                  </a:lnTo>
                  <a:lnTo>
                    <a:pt x="28828" y="739267"/>
                  </a:lnTo>
                  <a:lnTo>
                    <a:pt x="41275" y="694182"/>
                  </a:lnTo>
                  <a:lnTo>
                    <a:pt x="55752" y="649986"/>
                  </a:lnTo>
                  <a:lnTo>
                    <a:pt x="72262" y="606806"/>
                  </a:lnTo>
                  <a:lnTo>
                    <a:pt x="90677" y="564642"/>
                  </a:lnTo>
                  <a:lnTo>
                    <a:pt x="110998" y="523494"/>
                  </a:lnTo>
                  <a:lnTo>
                    <a:pt x="133223" y="483488"/>
                  </a:lnTo>
                  <a:lnTo>
                    <a:pt x="157225" y="444626"/>
                  </a:lnTo>
                  <a:lnTo>
                    <a:pt x="182879" y="407035"/>
                  </a:lnTo>
                  <a:lnTo>
                    <a:pt x="210312" y="370713"/>
                  </a:lnTo>
                  <a:lnTo>
                    <a:pt x="239395" y="335661"/>
                  </a:lnTo>
                  <a:lnTo>
                    <a:pt x="270001" y="302132"/>
                  </a:lnTo>
                  <a:lnTo>
                    <a:pt x="302133" y="270001"/>
                  </a:lnTo>
                  <a:lnTo>
                    <a:pt x="335661" y="239394"/>
                  </a:lnTo>
                  <a:lnTo>
                    <a:pt x="370713" y="210312"/>
                  </a:lnTo>
                  <a:lnTo>
                    <a:pt x="407035" y="182880"/>
                  </a:lnTo>
                  <a:lnTo>
                    <a:pt x="444626" y="157225"/>
                  </a:lnTo>
                  <a:lnTo>
                    <a:pt x="483488" y="133223"/>
                  </a:lnTo>
                  <a:lnTo>
                    <a:pt x="523494" y="110998"/>
                  </a:lnTo>
                  <a:lnTo>
                    <a:pt x="564641" y="90678"/>
                  </a:lnTo>
                  <a:lnTo>
                    <a:pt x="606806" y="72262"/>
                  </a:lnTo>
                  <a:lnTo>
                    <a:pt x="649986" y="55753"/>
                  </a:lnTo>
                  <a:lnTo>
                    <a:pt x="694182" y="41275"/>
                  </a:lnTo>
                  <a:lnTo>
                    <a:pt x="739266" y="28829"/>
                  </a:lnTo>
                  <a:lnTo>
                    <a:pt x="785240" y="18542"/>
                  </a:lnTo>
                  <a:lnTo>
                    <a:pt x="831850" y="10541"/>
                  </a:lnTo>
                  <a:lnTo>
                    <a:pt x="879348" y="4699"/>
                  </a:lnTo>
                  <a:lnTo>
                    <a:pt x="927481" y="1143"/>
                  </a:lnTo>
                  <a:lnTo>
                    <a:pt x="976122" y="0"/>
                  </a:lnTo>
                  <a:lnTo>
                    <a:pt x="1024889" y="1143"/>
                  </a:lnTo>
                  <a:lnTo>
                    <a:pt x="1073023" y="4699"/>
                  </a:lnTo>
                  <a:lnTo>
                    <a:pt x="1120394" y="10541"/>
                  </a:lnTo>
                  <a:lnTo>
                    <a:pt x="1167129" y="18542"/>
                  </a:lnTo>
                  <a:lnTo>
                    <a:pt x="1212977" y="28829"/>
                  </a:lnTo>
                  <a:lnTo>
                    <a:pt x="1258062" y="41275"/>
                  </a:lnTo>
                  <a:lnTo>
                    <a:pt x="1302258" y="55753"/>
                  </a:lnTo>
                  <a:lnTo>
                    <a:pt x="1345438" y="72262"/>
                  </a:lnTo>
                  <a:lnTo>
                    <a:pt x="1387728" y="90678"/>
                  </a:lnTo>
                  <a:lnTo>
                    <a:pt x="1428877" y="110998"/>
                  </a:lnTo>
                  <a:lnTo>
                    <a:pt x="1468882" y="133223"/>
                  </a:lnTo>
                  <a:lnTo>
                    <a:pt x="1507744" y="157225"/>
                  </a:lnTo>
                  <a:lnTo>
                    <a:pt x="1545336" y="182880"/>
                  </a:lnTo>
                  <a:lnTo>
                    <a:pt x="1581658" y="210312"/>
                  </a:lnTo>
                  <a:lnTo>
                    <a:pt x="1616583" y="239394"/>
                  </a:lnTo>
                  <a:lnTo>
                    <a:pt x="1650238" y="270001"/>
                  </a:lnTo>
                  <a:lnTo>
                    <a:pt x="1682241" y="302132"/>
                  </a:lnTo>
                  <a:lnTo>
                    <a:pt x="1712849" y="335661"/>
                  </a:lnTo>
                  <a:lnTo>
                    <a:pt x="1741932" y="370713"/>
                  </a:lnTo>
                  <a:lnTo>
                    <a:pt x="1769364" y="407035"/>
                  </a:lnTo>
                  <a:lnTo>
                    <a:pt x="1795145" y="444626"/>
                  </a:lnTo>
                  <a:lnTo>
                    <a:pt x="1819021" y="483488"/>
                  </a:lnTo>
                  <a:lnTo>
                    <a:pt x="1841246" y="523494"/>
                  </a:lnTo>
                  <a:lnTo>
                    <a:pt x="1861565" y="564642"/>
                  </a:lnTo>
                  <a:lnTo>
                    <a:pt x="1880108" y="606806"/>
                  </a:lnTo>
                  <a:lnTo>
                    <a:pt x="1896618" y="649986"/>
                  </a:lnTo>
                  <a:lnTo>
                    <a:pt x="1910969" y="694182"/>
                  </a:lnTo>
                  <a:lnTo>
                    <a:pt x="1923414" y="739267"/>
                  </a:lnTo>
                  <a:lnTo>
                    <a:pt x="1933702" y="785241"/>
                  </a:lnTo>
                  <a:lnTo>
                    <a:pt x="1941829" y="831850"/>
                  </a:lnTo>
                  <a:lnTo>
                    <a:pt x="1947672" y="879348"/>
                  </a:lnTo>
                  <a:lnTo>
                    <a:pt x="1951101" y="927481"/>
                  </a:lnTo>
                  <a:lnTo>
                    <a:pt x="1952371" y="976122"/>
                  </a:lnTo>
                  <a:lnTo>
                    <a:pt x="1951101" y="1024890"/>
                  </a:lnTo>
                  <a:lnTo>
                    <a:pt x="1947672" y="1073023"/>
                  </a:lnTo>
                  <a:lnTo>
                    <a:pt x="1941829" y="1120394"/>
                  </a:lnTo>
                  <a:lnTo>
                    <a:pt x="1933702" y="1167130"/>
                  </a:lnTo>
                  <a:lnTo>
                    <a:pt x="1923414" y="1212977"/>
                  </a:lnTo>
                  <a:lnTo>
                    <a:pt x="1910969" y="1258062"/>
                  </a:lnTo>
                  <a:lnTo>
                    <a:pt x="1896618" y="1302258"/>
                  </a:lnTo>
                  <a:lnTo>
                    <a:pt x="1880108" y="1345438"/>
                  </a:lnTo>
                  <a:lnTo>
                    <a:pt x="1861565" y="1387729"/>
                  </a:lnTo>
                  <a:lnTo>
                    <a:pt x="1841246" y="1428877"/>
                  </a:lnTo>
                  <a:lnTo>
                    <a:pt x="1819021" y="1468882"/>
                  </a:lnTo>
                  <a:lnTo>
                    <a:pt x="1795145" y="1507744"/>
                  </a:lnTo>
                  <a:lnTo>
                    <a:pt x="1769364" y="1545336"/>
                  </a:lnTo>
                  <a:lnTo>
                    <a:pt x="1741932" y="1581658"/>
                  </a:lnTo>
                  <a:lnTo>
                    <a:pt x="1712849" y="1616583"/>
                  </a:lnTo>
                  <a:lnTo>
                    <a:pt x="1682241" y="1650238"/>
                  </a:lnTo>
                  <a:lnTo>
                    <a:pt x="1650238" y="1682242"/>
                  </a:lnTo>
                  <a:lnTo>
                    <a:pt x="1616583" y="1712912"/>
                  </a:lnTo>
                  <a:lnTo>
                    <a:pt x="1581658" y="1741944"/>
                  </a:lnTo>
                  <a:lnTo>
                    <a:pt x="1545336" y="1769351"/>
                  </a:lnTo>
                  <a:lnTo>
                    <a:pt x="1507744" y="1795081"/>
                  </a:lnTo>
                  <a:lnTo>
                    <a:pt x="1468882" y="1819071"/>
                  </a:lnTo>
                  <a:lnTo>
                    <a:pt x="1428877" y="1841271"/>
                  </a:lnTo>
                  <a:lnTo>
                    <a:pt x="1387728" y="1861629"/>
                  </a:lnTo>
                  <a:lnTo>
                    <a:pt x="1345438" y="1880069"/>
                  </a:lnTo>
                  <a:lnTo>
                    <a:pt x="1302258" y="1896554"/>
                  </a:lnTo>
                  <a:lnTo>
                    <a:pt x="1258062" y="1911019"/>
                  </a:lnTo>
                  <a:lnTo>
                    <a:pt x="1212977" y="1923427"/>
                  </a:lnTo>
                  <a:lnTo>
                    <a:pt x="1167129" y="1933689"/>
                  </a:lnTo>
                  <a:lnTo>
                    <a:pt x="1120394" y="1941766"/>
                  </a:lnTo>
                  <a:lnTo>
                    <a:pt x="1073023" y="1947621"/>
                  </a:lnTo>
                  <a:lnTo>
                    <a:pt x="1024889" y="1951164"/>
                  </a:lnTo>
                  <a:lnTo>
                    <a:pt x="976122" y="1952358"/>
                  </a:lnTo>
                  <a:lnTo>
                    <a:pt x="927481" y="1951164"/>
                  </a:lnTo>
                  <a:lnTo>
                    <a:pt x="879348" y="1947621"/>
                  </a:lnTo>
                  <a:lnTo>
                    <a:pt x="831850" y="1941766"/>
                  </a:lnTo>
                  <a:lnTo>
                    <a:pt x="785240" y="1933689"/>
                  </a:lnTo>
                  <a:lnTo>
                    <a:pt x="739266" y="1923427"/>
                  </a:lnTo>
                  <a:lnTo>
                    <a:pt x="694182" y="1911019"/>
                  </a:lnTo>
                  <a:lnTo>
                    <a:pt x="649986" y="1896554"/>
                  </a:lnTo>
                  <a:lnTo>
                    <a:pt x="606806" y="1880069"/>
                  </a:lnTo>
                  <a:lnTo>
                    <a:pt x="564641" y="1861629"/>
                  </a:lnTo>
                  <a:lnTo>
                    <a:pt x="523494" y="1841271"/>
                  </a:lnTo>
                  <a:lnTo>
                    <a:pt x="483488" y="1819071"/>
                  </a:lnTo>
                  <a:lnTo>
                    <a:pt x="444626" y="1795081"/>
                  </a:lnTo>
                  <a:lnTo>
                    <a:pt x="407035" y="1769351"/>
                  </a:lnTo>
                  <a:lnTo>
                    <a:pt x="370713" y="1741944"/>
                  </a:lnTo>
                  <a:lnTo>
                    <a:pt x="335661" y="1712912"/>
                  </a:lnTo>
                  <a:lnTo>
                    <a:pt x="302133" y="1682242"/>
                  </a:lnTo>
                  <a:lnTo>
                    <a:pt x="270001" y="1650238"/>
                  </a:lnTo>
                  <a:lnTo>
                    <a:pt x="239395" y="1616583"/>
                  </a:lnTo>
                  <a:lnTo>
                    <a:pt x="210312" y="1581658"/>
                  </a:lnTo>
                  <a:lnTo>
                    <a:pt x="182879" y="1545336"/>
                  </a:lnTo>
                  <a:lnTo>
                    <a:pt x="157225" y="1507744"/>
                  </a:lnTo>
                  <a:lnTo>
                    <a:pt x="133223" y="1468882"/>
                  </a:lnTo>
                  <a:lnTo>
                    <a:pt x="110998" y="1428877"/>
                  </a:lnTo>
                  <a:lnTo>
                    <a:pt x="90677" y="1387729"/>
                  </a:lnTo>
                  <a:lnTo>
                    <a:pt x="72262" y="1345438"/>
                  </a:lnTo>
                  <a:lnTo>
                    <a:pt x="55752" y="1302258"/>
                  </a:lnTo>
                  <a:lnTo>
                    <a:pt x="41275" y="1258062"/>
                  </a:lnTo>
                  <a:lnTo>
                    <a:pt x="28828" y="1212977"/>
                  </a:lnTo>
                  <a:lnTo>
                    <a:pt x="18541" y="1167130"/>
                  </a:lnTo>
                  <a:lnTo>
                    <a:pt x="10540" y="1120394"/>
                  </a:lnTo>
                  <a:lnTo>
                    <a:pt x="4699" y="1073023"/>
                  </a:lnTo>
                  <a:lnTo>
                    <a:pt x="1143" y="1024890"/>
                  </a:lnTo>
                  <a:lnTo>
                    <a:pt x="0" y="976122"/>
                  </a:lnTo>
                  <a:close/>
                </a:path>
              </a:pathLst>
            </a:custGeom>
            <a:noFill/>
            <a:ln w="63500" cap="flat" cmpd="sng">
              <a:solidFill>
                <a:srgbClr val="F8C01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9" name="Google Shape;59;p7"/>
            <p:cNvSpPr/>
            <p:nvPr/>
          </p:nvSpPr>
          <p:spPr>
            <a:xfrm>
              <a:off x="5867400" y="3886200"/>
              <a:ext cx="1952625" cy="1952625"/>
            </a:xfrm>
            <a:custGeom>
              <a:avLst/>
              <a:gdLst/>
              <a:ahLst/>
              <a:cxnLst/>
              <a:rect l="l" t="t" r="r" b="b"/>
              <a:pathLst>
                <a:path w="1952625" h="1952625" extrusionOk="0">
                  <a:moveTo>
                    <a:pt x="976249" y="0"/>
                  </a:moveTo>
                  <a:lnTo>
                    <a:pt x="927480" y="1143"/>
                  </a:lnTo>
                  <a:lnTo>
                    <a:pt x="879348" y="4699"/>
                  </a:lnTo>
                  <a:lnTo>
                    <a:pt x="831976" y="10541"/>
                  </a:lnTo>
                  <a:lnTo>
                    <a:pt x="785241" y="18668"/>
                  </a:lnTo>
                  <a:lnTo>
                    <a:pt x="739394" y="28956"/>
                  </a:lnTo>
                  <a:lnTo>
                    <a:pt x="694308" y="41275"/>
                  </a:lnTo>
                  <a:lnTo>
                    <a:pt x="650113" y="55752"/>
                  </a:lnTo>
                  <a:lnTo>
                    <a:pt x="606933" y="72262"/>
                  </a:lnTo>
                  <a:lnTo>
                    <a:pt x="564641" y="90677"/>
                  </a:lnTo>
                  <a:lnTo>
                    <a:pt x="523494" y="111125"/>
                  </a:lnTo>
                  <a:lnTo>
                    <a:pt x="483488" y="133223"/>
                  </a:lnTo>
                  <a:lnTo>
                    <a:pt x="444626" y="157225"/>
                  </a:lnTo>
                  <a:lnTo>
                    <a:pt x="407035" y="183006"/>
                  </a:lnTo>
                  <a:lnTo>
                    <a:pt x="370713" y="210438"/>
                  </a:lnTo>
                  <a:lnTo>
                    <a:pt x="335788" y="239394"/>
                  </a:lnTo>
                  <a:lnTo>
                    <a:pt x="302133" y="270001"/>
                  </a:lnTo>
                  <a:lnTo>
                    <a:pt x="270001" y="302132"/>
                  </a:lnTo>
                  <a:lnTo>
                    <a:pt x="239395" y="335788"/>
                  </a:lnTo>
                  <a:lnTo>
                    <a:pt x="210438" y="370713"/>
                  </a:lnTo>
                  <a:lnTo>
                    <a:pt x="183007" y="407035"/>
                  </a:lnTo>
                  <a:lnTo>
                    <a:pt x="157225" y="444626"/>
                  </a:lnTo>
                  <a:lnTo>
                    <a:pt x="133223" y="483488"/>
                  </a:lnTo>
                  <a:lnTo>
                    <a:pt x="111125" y="523494"/>
                  </a:lnTo>
                  <a:lnTo>
                    <a:pt x="90677" y="564642"/>
                  </a:lnTo>
                  <a:lnTo>
                    <a:pt x="72262" y="606932"/>
                  </a:lnTo>
                  <a:lnTo>
                    <a:pt x="55752" y="650113"/>
                  </a:lnTo>
                  <a:lnTo>
                    <a:pt x="41275" y="694308"/>
                  </a:lnTo>
                  <a:lnTo>
                    <a:pt x="28955" y="739394"/>
                  </a:lnTo>
                  <a:lnTo>
                    <a:pt x="18669" y="785241"/>
                  </a:lnTo>
                  <a:lnTo>
                    <a:pt x="10540" y="831976"/>
                  </a:lnTo>
                  <a:lnTo>
                    <a:pt x="4699" y="879348"/>
                  </a:lnTo>
                  <a:lnTo>
                    <a:pt x="1142" y="927481"/>
                  </a:lnTo>
                  <a:lnTo>
                    <a:pt x="0" y="976249"/>
                  </a:lnTo>
                  <a:lnTo>
                    <a:pt x="1142" y="1024889"/>
                  </a:lnTo>
                  <a:lnTo>
                    <a:pt x="4699" y="1073023"/>
                  </a:lnTo>
                  <a:lnTo>
                    <a:pt x="10540" y="1120520"/>
                  </a:lnTo>
                  <a:lnTo>
                    <a:pt x="18669" y="1167130"/>
                  </a:lnTo>
                  <a:lnTo>
                    <a:pt x="28955" y="1213104"/>
                  </a:lnTo>
                  <a:lnTo>
                    <a:pt x="41275" y="1258189"/>
                  </a:lnTo>
                  <a:lnTo>
                    <a:pt x="55752" y="1302385"/>
                  </a:lnTo>
                  <a:lnTo>
                    <a:pt x="72262" y="1345564"/>
                  </a:lnTo>
                  <a:lnTo>
                    <a:pt x="90677" y="1387729"/>
                  </a:lnTo>
                  <a:lnTo>
                    <a:pt x="111125" y="1428877"/>
                  </a:lnTo>
                  <a:lnTo>
                    <a:pt x="133223" y="1468882"/>
                  </a:lnTo>
                  <a:lnTo>
                    <a:pt x="157225" y="1507744"/>
                  </a:lnTo>
                  <a:lnTo>
                    <a:pt x="183007" y="1545336"/>
                  </a:lnTo>
                  <a:lnTo>
                    <a:pt x="210438" y="1581658"/>
                  </a:lnTo>
                  <a:lnTo>
                    <a:pt x="239395" y="1616710"/>
                  </a:lnTo>
                  <a:lnTo>
                    <a:pt x="270001" y="1650238"/>
                  </a:lnTo>
                  <a:lnTo>
                    <a:pt x="302133" y="1682369"/>
                  </a:lnTo>
                  <a:lnTo>
                    <a:pt x="335788" y="1712976"/>
                  </a:lnTo>
                  <a:lnTo>
                    <a:pt x="370713" y="1742008"/>
                  </a:lnTo>
                  <a:lnTo>
                    <a:pt x="407035" y="1769414"/>
                  </a:lnTo>
                  <a:lnTo>
                    <a:pt x="444626" y="1795145"/>
                  </a:lnTo>
                  <a:lnTo>
                    <a:pt x="483488" y="1819135"/>
                  </a:lnTo>
                  <a:lnTo>
                    <a:pt x="523494" y="1841334"/>
                  </a:lnTo>
                  <a:lnTo>
                    <a:pt x="564641" y="1861693"/>
                  </a:lnTo>
                  <a:lnTo>
                    <a:pt x="606933" y="1880133"/>
                  </a:lnTo>
                  <a:lnTo>
                    <a:pt x="650113" y="1896618"/>
                  </a:lnTo>
                  <a:lnTo>
                    <a:pt x="694308" y="1911083"/>
                  </a:lnTo>
                  <a:lnTo>
                    <a:pt x="739394" y="1923478"/>
                  </a:lnTo>
                  <a:lnTo>
                    <a:pt x="785241" y="1933752"/>
                  </a:lnTo>
                  <a:lnTo>
                    <a:pt x="831976" y="1941830"/>
                  </a:lnTo>
                  <a:lnTo>
                    <a:pt x="879348" y="1947672"/>
                  </a:lnTo>
                  <a:lnTo>
                    <a:pt x="927480" y="1951227"/>
                  </a:lnTo>
                  <a:lnTo>
                    <a:pt x="976249" y="1952421"/>
                  </a:lnTo>
                  <a:lnTo>
                    <a:pt x="1024890" y="1951227"/>
                  </a:lnTo>
                  <a:lnTo>
                    <a:pt x="1073023" y="1947672"/>
                  </a:lnTo>
                  <a:lnTo>
                    <a:pt x="1120521" y="1941830"/>
                  </a:lnTo>
                  <a:lnTo>
                    <a:pt x="1167129" y="1933752"/>
                  </a:lnTo>
                  <a:lnTo>
                    <a:pt x="1213103" y="1923478"/>
                  </a:lnTo>
                  <a:lnTo>
                    <a:pt x="1258189" y="1911083"/>
                  </a:lnTo>
                  <a:lnTo>
                    <a:pt x="1302384" y="1896618"/>
                  </a:lnTo>
                  <a:lnTo>
                    <a:pt x="1345565" y="1880133"/>
                  </a:lnTo>
                  <a:lnTo>
                    <a:pt x="1387728" y="1861693"/>
                  </a:lnTo>
                  <a:lnTo>
                    <a:pt x="1428877" y="1841334"/>
                  </a:lnTo>
                  <a:lnTo>
                    <a:pt x="1468881" y="1819135"/>
                  </a:lnTo>
                  <a:lnTo>
                    <a:pt x="1507744" y="1795145"/>
                  </a:lnTo>
                  <a:lnTo>
                    <a:pt x="1545335" y="1769414"/>
                  </a:lnTo>
                  <a:lnTo>
                    <a:pt x="1581657" y="1742008"/>
                  </a:lnTo>
                  <a:lnTo>
                    <a:pt x="1616709" y="1712976"/>
                  </a:lnTo>
                  <a:lnTo>
                    <a:pt x="1650238" y="1682369"/>
                  </a:lnTo>
                  <a:lnTo>
                    <a:pt x="1682369" y="1650238"/>
                  </a:lnTo>
                  <a:lnTo>
                    <a:pt x="1712976" y="1616710"/>
                  </a:lnTo>
                  <a:lnTo>
                    <a:pt x="1742058" y="1581658"/>
                  </a:lnTo>
                  <a:lnTo>
                    <a:pt x="1769364" y="1545336"/>
                  </a:lnTo>
                  <a:lnTo>
                    <a:pt x="1795145" y="1507744"/>
                  </a:lnTo>
                  <a:lnTo>
                    <a:pt x="1819148" y="1468882"/>
                  </a:lnTo>
                  <a:lnTo>
                    <a:pt x="1841373" y="1428877"/>
                  </a:lnTo>
                  <a:lnTo>
                    <a:pt x="1861693" y="1387729"/>
                  </a:lnTo>
                  <a:lnTo>
                    <a:pt x="1880107" y="1345564"/>
                  </a:lnTo>
                  <a:lnTo>
                    <a:pt x="1896618" y="1302385"/>
                  </a:lnTo>
                  <a:lnTo>
                    <a:pt x="1911096" y="1258189"/>
                  </a:lnTo>
                  <a:lnTo>
                    <a:pt x="1923542" y="1213104"/>
                  </a:lnTo>
                  <a:lnTo>
                    <a:pt x="1933702" y="1167130"/>
                  </a:lnTo>
                  <a:lnTo>
                    <a:pt x="1941829" y="1120520"/>
                  </a:lnTo>
                  <a:lnTo>
                    <a:pt x="1947672" y="1073023"/>
                  </a:lnTo>
                  <a:lnTo>
                    <a:pt x="1951227" y="1024889"/>
                  </a:lnTo>
                  <a:lnTo>
                    <a:pt x="1952371" y="976249"/>
                  </a:lnTo>
                  <a:lnTo>
                    <a:pt x="1951227" y="927481"/>
                  </a:lnTo>
                  <a:lnTo>
                    <a:pt x="1947672" y="879348"/>
                  </a:lnTo>
                  <a:lnTo>
                    <a:pt x="1941829" y="831976"/>
                  </a:lnTo>
                  <a:lnTo>
                    <a:pt x="1933702" y="785241"/>
                  </a:lnTo>
                  <a:lnTo>
                    <a:pt x="1923542" y="739394"/>
                  </a:lnTo>
                  <a:lnTo>
                    <a:pt x="1911096" y="694308"/>
                  </a:lnTo>
                  <a:lnTo>
                    <a:pt x="1896618" y="650113"/>
                  </a:lnTo>
                  <a:lnTo>
                    <a:pt x="1880107" y="606932"/>
                  </a:lnTo>
                  <a:lnTo>
                    <a:pt x="1861693" y="564642"/>
                  </a:lnTo>
                  <a:lnTo>
                    <a:pt x="1841373" y="523494"/>
                  </a:lnTo>
                  <a:lnTo>
                    <a:pt x="1819148" y="483488"/>
                  </a:lnTo>
                  <a:lnTo>
                    <a:pt x="1795145" y="444626"/>
                  </a:lnTo>
                  <a:lnTo>
                    <a:pt x="1769364" y="407035"/>
                  </a:lnTo>
                  <a:lnTo>
                    <a:pt x="1742058" y="370713"/>
                  </a:lnTo>
                  <a:lnTo>
                    <a:pt x="1712976" y="335788"/>
                  </a:lnTo>
                  <a:lnTo>
                    <a:pt x="1682369" y="302132"/>
                  </a:lnTo>
                  <a:lnTo>
                    <a:pt x="1650238" y="270001"/>
                  </a:lnTo>
                  <a:lnTo>
                    <a:pt x="1616709" y="239394"/>
                  </a:lnTo>
                  <a:lnTo>
                    <a:pt x="1581657" y="210438"/>
                  </a:lnTo>
                  <a:lnTo>
                    <a:pt x="1545335" y="183006"/>
                  </a:lnTo>
                  <a:lnTo>
                    <a:pt x="1507744" y="157225"/>
                  </a:lnTo>
                  <a:lnTo>
                    <a:pt x="1468881" y="133223"/>
                  </a:lnTo>
                  <a:lnTo>
                    <a:pt x="1428877" y="111125"/>
                  </a:lnTo>
                  <a:lnTo>
                    <a:pt x="1387728" y="90677"/>
                  </a:lnTo>
                  <a:lnTo>
                    <a:pt x="1345565" y="72262"/>
                  </a:lnTo>
                  <a:lnTo>
                    <a:pt x="1302384" y="55752"/>
                  </a:lnTo>
                  <a:lnTo>
                    <a:pt x="1258189" y="41275"/>
                  </a:lnTo>
                  <a:lnTo>
                    <a:pt x="1213103" y="28956"/>
                  </a:lnTo>
                  <a:lnTo>
                    <a:pt x="1167129" y="18668"/>
                  </a:lnTo>
                  <a:lnTo>
                    <a:pt x="1120521" y="10541"/>
                  </a:lnTo>
                  <a:lnTo>
                    <a:pt x="1073023" y="4699"/>
                  </a:lnTo>
                  <a:lnTo>
                    <a:pt x="1024890" y="1143"/>
                  </a:lnTo>
                  <a:lnTo>
                    <a:pt x="976249" y="0"/>
                  </a:lnTo>
                  <a:close/>
                </a:path>
              </a:pathLst>
            </a:custGeom>
            <a:solidFill>
              <a:srgbClr val="6C6F6E"/>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 name="Google Shape;60;p7"/>
            <p:cNvSpPr/>
            <p:nvPr/>
          </p:nvSpPr>
          <p:spPr>
            <a:xfrm>
              <a:off x="5872225"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1" y="785241"/>
                  </a:lnTo>
                  <a:lnTo>
                    <a:pt x="28828" y="739267"/>
                  </a:lnTo>
                  <a:lnTo>
                    <a:pt x="41275" y="694182"/>
                  </a:lnTo>
                  <a:lnTo>
                    <a:pt x="55752" y="649986"/>
                  </a:lnTo>
                  <a:lnTo>
                    <a:pt x="72262" y="606806"/>
                  </a:lnTo>
                  <a:lnTo>
                    <a:pt x="90677" y="564642"/>
                  </a:lnTo>
                  <a:lnTo>
                    <a:pt x="110998" y="523494"/>
                  </a:lnTo>
                  <a:lnTo>
                    <a:pt x="133223" y="483488"/>
                  </a:lnTo>
                  <a:lnTo>
                    <a:pt x="157225" y="444626"/>
                  </a:lnTo>
                  <a:lnTo>
                    <a:pt x="182879" y="407035"/>
                  </a:lnTo>
                  <a:lnTo>
                    <a:pt x="210312" y="370713"/>
                  </a:lnTo>
                  <a:lnTo>
                    <a:pt x="239395" y="335661"/>
                  </a:lnTo>
                  <a:lnTo>
                    <a:pt x="270001" y="302132"/>
                  </a:lnTo>
                  <a:lnTo>
                    <a:pt x="302133" y="270001"/>
                  </a:lnTo>
                  <a:lnTo>
                    <a:pt x="335661" y="239394"/>
                  </a:lnTo>
                  <a:lnTo>
                    <a:pt x="370713" y="210312"/>
                  </a:lnTo>
                  <a:lnTo>
                    <a:pt x="407035" y="182880"/>
                  </a:lnTo>
                  <a:lnTo>
                    <a:pt x="444626" y="157225"/>
                  </a:lnTo>
                  <a:lnTo>
                    <a:pt x="483488" y="133223"/>
                  </a:lnTo>
                  <a:lnTo>
                    <a:pt x="523494" y="110998"/>
                  </a:lnTo>
                  <a:lnTo>
                    <a:pt x="564641" y="90678"/>
                  </a:lnTo>
                  <a:lnTo>
                    <a:pt x="606806" y="72262"/>
                  </a:lnTo>
                  <a:lnTo>
                    <a:pt x="649985" y="55753"/>
                  </a:lnTo>
                  <a:lnTo>
                    <a:pt x="694181" y="41275"/>
                  </a:lnTo>
                  <a:lnTo>
                    <a:pt x="739267" y="28829"/>
                  </a:lnTo>
                  <a:lnTo>
                    <a:pt x="785241" y="18542"/>
                  </a:lnTo>
                  <a:lnTo>
                    <a:pt x="831850" y="10541"/>
                  </a:lnTo>
                  <a:lnTo>
                    <a:pt x="879348" y="4699"/>
                  </a:lnTo>
                  <a:lnTo>
                    <a:pt x="927480" y="1143"/>
                  </a:lnTo>
                  <a:lnTo>
                    <a:pt x="976122" y="0"/>
                  </a:lnTo>
                  <a:lnTo>
                    <a:pt x="1024890" y="1143"/>
                  </a:lnTo>
                  <a:lnTo>
                    <a:pt x="1073023" y="4699"/>
                  </a:lnTo>
                  <a:lnTo>
                    <a:pt x="1120394" y="10541"/>
                  </a:lnTo>
                  <a:lnTo>
                    <a:pt x="1167129" y="18542"/>
                  </a:lnTo>
                  <a:lnTo>
                    <a:pt x="1212977" y="28829"/>
                  </a:lnTo>
                  <a:lnTo>
                    <a:pt x="1258062" y="41275"/>
                  </a:lnTo>
                  <a:lnTo>
                    <a:pt x="1302257" y="55753"/>
                  </a:lnTo>
                  <a:lnTo>
                    <a:pt x="1345438" y="72262"/>
                  </a:lnTo>
                  <a:lnTo>
                    <a:pt x="1387728" y="90678"/>
                  </a:lnTo>
                  <a:lnTo>
                    <a:pt x="1428877" y="110998"/>
                  </a:lnTo>
                  <a:lnTo>
                    <a:pt x="1468881" y="133223"/>
                  </a:lnTo>
                  <a:lnTo>
                    <a:pt x="1507744" y="157225"/>
                  </a:lnTo>
                  <a:lnTo>
                    <a:pt x="1545335" y="182880"/>
                  </a:lnTo>
                  <a:lnTo>
                    <a:pt x="1581657" y="210312"/>
                  </a:lnTo>
                  <a:lnTo>
                    <a:pt x="1616582" y="239394"/>
                  </a:lnTo>
                  <a:lnTo>
                    <a:pt x="1650238" y="270001"/>
                  </a:lnTo>
                  <a:lnTo>
                    <a:pt x="1682242" y="302132"/>
                  </a:lnTo>
                  <a:lnTo>
                    <a:pt x="1712849" y="335661"/>
                  </a:lnTo>
                  <a:lnTo>
                    <a:pt x="1741931" y="370713"/>
                  </a:lnTo>
                  <a:lnTo>
                    <a:pt x="1769364" y="407035"/>
                  </a:lnTo>
                  <a:lnTo>
                    <a:pt x="1795145" y="444626"/>
                  </a:lnTo>
                  <a:lnTo>
                    <a:pt x="1819021" y="483488"/>
                  </a:lnTo>
                  <a:lnTo>
                    <a:pt x="1841246" y="523494"/>
                  </a:lnTo>
                  <a:lnTo>
                    <a:pt x="1861566" y="564642"/>
                  </a:lnTo>
                  <a:lnTo>
                    <a:pt x="1880107" y="606806"/>
                  </a:lnTo>
                  <a:lnTo>
                    <a:pt x="1896618" y="649986"/>
                  </a:lnTo>
                  <a:lnTo>
                    <a:pt x="1910969" y="694182"/>
                  </a:lnTo>
                  <a:lnTo>
                    <a:pt x="1923415" y="739267"/>
                  </a:lnTo>
                  <a:lnTo>
                    <a:pt x="1933702" y="785241"/>
                  </a:lnTo>
                  <a:lnTo>
                    <a:pt x="1941829" y="831850"/>
                  </a:lnTo>
                  <a:lnTo>
                    <a:pt x="1947672" y="879348"/>
                  </a:lnTo>
                  <a:lnTo>
                    <a:pt x="1951101" y="927481"/>
                  </a:lnTo>
                  <a:lnTo>
                    <a:pt x="1952371" y="976122"/>
                  </a:lnTo>
                  <a:lnTo>
                    <a:pt x="1951101" y="1024890"/>
                  </a:lnTo>
                  <a:lnTo>
                    <a:pt x="1947672" y="1073023"/>
                  </a:lnTo>
                  <a:lnTo>
                    <a:pt x="1941829" y="1120394"/>
                  </a:lnTo>
                  <a:lnTo>
                    <a:pt x="1933702" y="1167130"/>
                  </a:lnTo>
                  <a:lnTo>
                    <a:pt x="1923415" y="1212977"/>
                  </a:lnTo>
                  <a:lnTo>
                    <a:pt x="1910969" y="1258062"/>
                  </a:lnTo>
                  <a:lnTo>
                    <a:pt x="1896618" y="1302258"/>
                  </a:lnTo>
                  <a:lnTo>
                    <a:pt x="1880107" y="1345438"/>
                  </a:lnTo>
                  <a:lnTo>
                    <a:pt x="1861566" y="1387729"/>
                  </a:lnTo>
                  <a:lnTo>
                    <a:pt x="1841246" y="1428877"/>
                  </a:lnTo>
                  <a:lnTo>
                    <a:pt x="1819021" y="1468882"/>
                  </a:lnTo>
                  <a:lnTo>
                    <a:pt x="1795145" y="1507744"/>
                  </a:lnTo>
                  <a:lnTo>
                    <a:pt x="1769364" y="1545336"/>
                  </a:lnTo>
                  <a:lnTo>
                    <a:pt x="1741931" y="1581658"/>
                  </a:lnTo>
                  <a:lnTo>
                    <a:pt x="1712849" y="1616583"/>
                  </a:lnTo>
                  <a:lnTo>
                    <a:pt x="1682242" y="1650238"/>
                  </a:lnTo>
                  <a:lnTo>
                    <a:pt x="1650238" y="1682242"/>
                  </a:lnTo>
                  <a:lnTo>
                    <a:pt x="1616582" y="1712912"/>
                  </a:lnTo>
                  <a:lnTo>
                    <a:pt x="1581657" y="1741944"/>
                  </a:lnTo>
                  <a:lnTo>
                    <a:pt x="1545335" y="1769351"/>
                  </a:lnTo>
                  <a:lnTo>
                    <a:pt x="1507744" y="1795081"/>
                  </a:lnTo>
                  <a:lnTo>
                    <a:pt x="1468881" y="1819071"/>
                  </a:lnTo>
                  <a:lnTo>
                    <a:pt x="1428877" y="1841271"/>
                  </a:lnTo>
                  <a:lnTo>
                    <a:pt x="1387728" y="1861629"/>
                  </a:lnTo>
                  <a:lnTo>
                    <a:pt x="1345438" y="1880069"/>
                  </a:lnTo>
                  <a:lnTo>
                    <a:pt x="1302257" y="1896554"/>
                  </a:lnTo>
                  <a:lnTo>
                    <a:pt x="1258062" y="1911019"/>
                  </a:lnTo>
                  <a:lnTo>
                    <a:pt x="1212977" y="1923427"/>
                  </a:lnTo>
                  <a:lnTo>
                    <a:pt x="1167129" y="1933689"/>
                  </a:lnTo>
                  <a:lnTo>
                    <a:pt x="1120394" y="1941766"/>
                  </a:lnTo>
                  <a:lnTo>
                    <a:pt x="1073023" y="1947621"/>
                  </a:lnTo>
                  <a:lnTo>
                    <a:pt x="1024890" y="1951164"/>
                  </a:lnTo>
                  <a:lnTo>
                    <a:pt x="976122" y="1952358"/>
                  </a:lnTo>
                  <a:lnTo>
                    <a:pt x="927480" y="1951164"/>
                  </a:lnTo>
                  <a:lnTo>
                    <a:pt x="879348" y="1947621"/>
                  </a:lnTo>
                  <a:lnTo>
                    <a:pt x="831850" y="1941766"/>
                  </a:lnTo>
                  <a:lnTo>
                    <a:pt x="785241" y="1933689"/>
                  </a:lnTo>
                  <a:lnTo>
                    <a:pt x="739267" y="1923427"/>
                  </a:lnTo>
                  <a:lnTo>
                    <a:pt x="694181" y="1911019"/>
                  </a:lnTo>
                  <a:lnTo>
                    <a:pt x="649985" y="1896554"/>
                  </a:lnTo>
                  <a:lnTo>
                    <a:pt x="606806" y="1880069"/>
                  </a:lnTo>
                  <a:lnTo>
                    <a:pt x="564641" y="1861629"/>
                  </a:lnTo>
                  <a:lnTo>
                    <a:pt x="523494" y="1841271"/>
                  </a:lnTo>
                  <a:lnTo>
                    <a:pt x="483488" y="1819071"/>
                  </a:lnTo>
                  <a:lnTo>
                    <a:pt x="444626" y="1795081"/>
                  </a:lnTo>
                  <a:lnTo>
                    <a:pt x="407035" y="1769351"/>
                  </a:lnTo>
                  <a:lnTo>
                    <a:pt x="370713" y="1741944"/>
                  </a:lnTo>
                  <a:lnTo>
                    <a:pt x="335661" y="1712912"/>
                  </a:lnTo>
                  <a:lnTo>
                    <a:pt x="302133" y="1682242"/>
                  </a:lnTo>
                  <a:lnTo>
                    <a:pt x="270001" y="1650238"/>
                  </a:lnTo>
                  <a:lnTo>
                    <a:pt x="239395" y="1616583"/>
                  </a:lnTo>
                  <a:lnTo>
                    <a:pt x="210312" y="1581658"/>
                  </a:lnTo>
                  <a:lnTo>
                    <a:pt x="182879" y="1545336"/>
                  </a:lnTo>
                  <a:lnTo>
                    <a:pt x="157225" y="1507744"/>
                  </a:lnTo>
                  <a:lnTo>
                    <a:pt x="133223" y="1468882"/>
                  </a:lnTo>
                  <a:lnTo>
                    <a:pt x="110998" y="1428877"/>
                  </a:lnTo>
                  <a:lnTo>
                    <a:pt x="90677" y="1387729"/>
                  </a:lnTo>
                  <a:lnTo>
                    <a:pt x="72262" y="1345438"/>
                  </a:lnTo>
                  <a:lnTo>
                    <a:pt x="55752" y="1302258"/>
                  </a:lnTo>
                  <a:lnTo>
                    <a:pt x="41275" y="1258062"/>
                  </a:lnTo>
                  <a:lnTo>
                    <a:pt x="28828" y="1212977"/>
                  </a:lnTo>
                  <a:lnTo>
                    <a:pt x="18541" y="1167130"/>
                  </a:lnTo>
                  <a:lnTo>
                    <a:pt x="10540" y="1120394"/>
                  </a:lnTo>
                  <a:lnTo>
                    <a:pt x="4699" y="1073023"/>
                  </a:lnTo>
                  <a:lnTo>
                    <a:pt x="1143" y="1024890"/>
                  </a:lnTo>
                  <a:lnTo>
                    <a:pt x="0" y="976122"/>
                  </a:lnTo>
                  <a:close/>
                </a:path>
              </a:pathLst>
            </a:custGeom>
            <a:noFill/>
            <a:ln w="635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1" name="Google Shape;61;p7"/>
            <p:cNvSpPr/>
            <p:nvPr/>
          </p:nvSpPr>
          <p:spPr>
            <a:xfrm>
              <a:off x="1600200" y="5153025"/>
              <a:ext cx="1295400" cy="0"/>
            </a:xfrm>
            <a:custGeom>
              <a:avLst/>
              <a:gdLst/>
              <a:ahLst/>
              <a:cxnLst/>
              <a:rect l="l" t="t" r="r" b="b"/>
              <a:pathLst>
                <a:path w="1295400" h="120000" extrusionOk="0">
                  <a:moveTo>
                    <a:pt x="0" y="0"/>
                  </a:moveTo>
                  <a:lnTo>
                    <a:pt x="1295400" y="0"/>
                  </a:lnTo>
                </a:path>
              </a:pathLst>
            </a:custGeom>
            <a:noFill/>
            <a:ln w="381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2" name="Google Shape;62;p7"/>
            <p:cNvSpPr/>
            <p:nvPr/>
          </p:nvSpPr>
          <p:spPr>
            <a:xfrm>
              <a:off x="3814825" y="5157851"/>
              <a:ext cx="1447800" cy="0"/>
            </a:xfrm>
            <a:custGeom>
              <a:avLst/>
              <a:gdLst/>
              <a:ahLst/>
              <a:cxnLst/>
              <a:rect l="l" t="t" r="r" b="b"/>
              <a:pathLst>
                <a:path w="1447800" h="120000" extrusionOk="0">
                  <a:moveTo>
                    <a:pt x="0" y="0"/>
                  </a:moveTo>
                  <a:lnTo>
                    <a:pt x="1447800" y="0"/>
                  </a:lnTo>
                </a:path>
              </a:pathLst>
            </a:custGeom>
            <a:noFill/>
            <a:ln w="63500" cap="flat" cmpd="sng">
              <a:solidFill>
                <a:srgbClr val="3369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3" name="Google Shape;63;p7"/>
            <p:cNvSpPr/>
            <p:nvPr/>
          </p:nvSpPr>
          <p:spPr>
            <a:xfrm>
              <a:off x="6248400" y="5153025"/>
              <a:ext cx="1295400" cy="0"/>
            </a:xfrm>
            <a:custGeom>
              <a:avLst/>
              <a:gdLst/>
              <a:ahLst/>
              <a:cxnLst/>
              <a:rect l="l" t="t" r="r" b="b"/>
              <a:pathLst>
                <a:path w="1295400" h="120000" extrusionOk="0">
                  <a:moveTo>
                    <a:pt x="0" y="0"/>
                  </a:moveTo>
                  <a:lnTo>
                    <a:pt x="1295400" y="0"/>
                  </a:lnTo>
                </a:path>
              </a:pathLst>
            </a:custGeom>
            <a:noFill/>
            <a:ln w="381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4" name="Google Shape;64;p7"/>
            <p:cNvPicPr preferRelativeResize="0"/>
            <p:nvPr/>
          </p:nvPicPr>
          <p:blipFill rotWithShape="1">
            <a:blip r:embed="rId3">
              <a:alphaModFix/>
            </a:blip>
            <a:srcRect/>
            <a:stretch/>
          </p:blipFill>
          <p:spPr>
            <a:xfrm>
              <a:off x="0" y="2057400"/>
              <a:ext cx="9143999" cy="2733675"/>
            </a:xfrm>
            <a:prstGeom prst="rect">
              <a:avLst/>
            </a:prstGeom>
            <a:noFill/>
            <a:ln>
              <a:noFill/>
            </a:ln>
          </p:spPr>
        </p:pic>
        <p:sp>
          <p:nvSpPr>
            <p:cNvPr id="65" name="Google Shape;65;p7"/>
            <p:cNvSpPr/>
            <p:nvPr/>
          </p:nvSpPr>
          <p:spPr>
            <a:xfrm>
              <a:off x="1295400" y="3886200"/>
              <a:ext cx="1952625" cy="1952625"/>
            </a:xfrm>
            <a:custGeom>
              <a:avLst/>
              <a:gdLst/>
              <a:ahLst/>
              <a:cxnLst/>
              <a:rect l="l" t="t" r="r" b="b"/>
              <a:pathLst>
                <a:path w="1952625" h="1952625" extrusionOk="0">
                  <a:moveTo>
                    <a:pt x="976249" y="0"/>
                  </a:moveTo>
                  <a:lnTo>
                    <a:pt x="927481" y="1143"/>
                  </a:lnTo>
                  <a:lnTo>
                    <a:pt x="879348" y="4699"/>
                  </a:lnTo>
                  <a:lnTo>
                    <a:pt x="831976" y="10541"/>
                  </a:lnTo>
                  <a:lnTo>
                    <a:pt x="785241" y="18668"/>
                  </a:lnTo>
                  <a:lnTo>
                    <a:pt x="739394" y="28956"/>
                  </a:lnTo>
                  <a:lnTo>
                    <a:pt x="694308" y="41275"/>
                  </a:lnTo>
                  <a:lnTo>
                    <a:pt x="650113" y="55752"/>
                  </a:lnTo>
                  <a:lnTo>
                    <a:pt x="606932" y="72262"/>
                  </a:lnTo>
                  <a:lnTo>
                    <a:pt x="564642" y="90677"/>
                  </a:lnTo>
                  <a:lnTo>
                    <a:pt x="523494" y="111125"/>
                  </a:lnTo>
                  <a:lnTo>
                    <a:pt x="483488" y="133223"/>
                  </a:lnTo>
                  <a:lnTo>
                    <a:pt x="444626" y="157225"/>
                  </a:lnTo>
                  <a:lnTo>
                    <a:pt x="407035" y="183006"/>
                  </a:lnTo>
                  <a:lnTo>
                    <a:pt x="370713" y="210438"/>
                  </a:lnTo>
                  <a:lnTo>
                    <a:pt x="335788" y="239394"/>
                  </a:lnTo>
                  <a:lnTo>
                    <a:pt x="302133" y="270001"/>
                  </a:lnTo>
                  <a:lnTo>
                    <a:pt x="270002" y="302132"/>
                  </a:lnTo>
                  <a:lnTo>
                    <a:pt x="239394" y="335788"/>
                  </a:lnTo>
                  <a:lnTo>
                    <a:pt x="210438" y="370713"/>
                  </a:lnTo>
                  <a:lnTo>
                    <a:pt x="183006" y="407035"/>
                  </a:lnTo>
                  <a:lnTo>
                    <a:pt x="157225" y="444626"/>
                  </a:lnTo>
                  <a:lnTo>
                    <a:pt x="133222" y="483488"/>
                  </a:lnTo>
                  <a:lnTo>
                    <a:pt x="111125" y="523494"/>
                  </a:lnTo>
                  <a:lnTo>
                    <a:pt x="90678" y="564642"/>
                  </a:lnTo>
                  <a:lnTo>
                    <a:pt x="72262" y="606932"/>
                  </a:lnTo>
                  <a:lnTo>
                    <a:pt x="55753" y="650113"/>
                  </a:lnTo>
                  <a:lnTo>
                    <a:pt x="41275" y="694308"/>
                  </a:lnTo>
                  <a:lnTo>
                    <a:pt x="28956" y="739394"/>
                  </a:lnTo>
                  <a:lnTo>
                    <a:pt x="18668" y="785241"/>
                  </a:lnTo>
                  <a:lnTo>
                    <a:pt x="10540" y="831976"/>
                  </a:lnTo>
                  <a:lnTo>
                    <a:pt x="4699" y="879348"/>
                  </a:lnTo>
                  <a:lnTo>
                    <a:pt x="1143" y="927481"/>
                  </a:lnTo>
                  <a:lnTo>
                    <a:pt x="0" y="976249"/>
                  </a:lnTo>
                  <a:lnTo>
                    <a:pt x="1143" y="1024889"/>
                  </a:lnTo>
                  <a:lnTo>
                    <a:pt x="4699" y="1073023"/>
                  </a:lnTo>
                  <a:lnTo>
                    <a:pt x="10540" y="1120520"/>
                  </a:lnTo>
                  <a:lnTo>
                    <a:pt x="18668" y="1167130"/>
                  </a:lnTo>
                  <a:lnTo>
                    <a:pt x="28956" y="1213104"/>
                  </a:lnTo>
                  <a:lnTo>
                    <a:pt x="41275" y="1258189"/>
                  </a:lnTo>
                  <a:lnTo>
                    <a:pt x="55753" y="1302385"/>
                  </a:lnTo>
                  <a:lnTo>
                    <a:pt x="72262" y="1345564"/>
                  </a:lnTo>
                  <a:lnTo>
                    <a:pt x="90678" y="1387729"/>
                  </a:lnTo>
                  <a:lnTo>
                    <a:pt x="111125" y="1428877"/>
                  </a:lnTo>
                  <a:lnTo>
                    <a:pt x="133222" y="1468882"/>
                  </a:lnTo>
                  <a:lnTo>
                    <a:pt x="157225" y="1507744"/>
                  </a:lnTo>
                  <a:lnTo>
                    <a:pt x="183006" y="1545336"/>
                  </a:lnTo>
                  <a:lnTo>
                    <a:pt x="210438" y="1581658"/>
                  </a:lnTo>
                  <a:lnTo>
                    <a:pt x="239394" y="1616710"/>
                  </a:lnTo>
                  <a:lnTo>
                    <a:pt x="270002" y="1650238"/>
                  </a:lnTo>
                  <a:lnTo>
                    <a:pt x="302133" y="1682369"/>
                  </a:lnTo>
                  <a:lnTo>
                    <a:pt x="335788" y="1712976"/>
                  </a:lnTo>
                  <a:lnTo>
                    <a:pt x="370713" y="1742008"/>
                  </a:lnTo>
                  <a:lnTo>
                    <a:pt x="407035" y="1769414"/>
                  </a:lnTo>
                  <a:lnTo>
                    <a:pt x="444626" y="1795145"/>
                  </a:lnTo>
                  <a:lnTo>
                    <a:pt x="483488" y="1819135"/>
                  </a:lnTo>
                  <a:lnTo>
                    <a:pt x="523494" y="1841334"/>
                  </a:lnTo>
                  <a:lnTo>
                    <a:pt x="564642" y="1861693"/>
                  </a:lnTo>
                  <a:lnTo>
                    <a:pt x="606932" y="1880133"/>
                  </a:lnTo>
                  <a:lnTo>
                    <a:pt x="650113" y="1896618"/>
                  </a:lnTo>
                  <a:lnTo>
                    <a:pt x="694308" y="1911083"/>
                  </a:lnTo>
                  <a:lnTo>
                    <a:pt x="739394" y="1923478"/>
                  </a:lnTo>
                  <a:lnTo>
                    <a:pt x="785241" y="1933752"/>
                  </a:lnTo>
                  <a:lnTo>
                    <a:pt x="831976" y="1941830"/>
                  </a:lnTo>
                  <a:lnTo>
                    <a:pt x="879348" y="1947672"/>
                  </a:lnTo>
                  <a:lnTo>
                    <a:pt x="927481" y="1951227"/>
                  </a:lnTo>
                  <a:lnTo>
                    <a:pt x="976249" y="1952421"/>
                  </a:lnTo>
                  <a:lnTo>
                    <a:pt x="1024889" y="1951227"/>
                  </a:lnTo>
                  <a:lnTo>
                    <a:pt x="1073023" y="1947672"/>
                  </a:lnTo>
                  <a:lnTo>
                    <a:pt x="1120520" y="1941830"/>
                  </a:lnTo>
                  <a:lnTo>
                    <a:pt x="1167130" y="1933752"/>
                  </a:lnTo>
                  <a:lnTo>
                    <a:pt x="1213104" y="1923478"/>
                  </a:lnTo>
                  <a:lnTo>
                    <a:pt x="1258189" y="1911083"/>
                  </a:lnTo>
                  <a:lnTo>
                    <a:pt x="1302385" y="1896618"/>
                  </a:lnTo>
                  <a:lnTo>
                    <a:pt x="1345564" y="1880133"/>
                  </a:lnTo>
                  <a:lnTo>
                    <a:pt x="1387729" y="1861693"/>
                  </a:lnTo>
                  <a:lnTo>
                    <a:pt x="1428877" y="1841334"/>
                  </a:lnTo>
                  <a:lnTo>
                    <a:pt x="1468882" y="1819135"/>
                  </a:lnTo>
                  <a:lnTo>
                    <a:pt x="1507744" y="1795145"/>
                  </a:lnTo>
                  <a:lnTo>
                    <a:pt x="1545336" y="1769414"/>
                  </a:lnTo>
                  <a:lnTo>
                    <a:pt x="1581658" y="1742008"/>
                  </a:lnTo>
                  <a:lnTo>
                    <a:pt x="1616710" y="1712976"/>
                  </a:lnTo>
                  <a:lnTo>
                    <a:pt x="1650238" y="1682369"/>
                  </a:lnTo>
                  <a:lnTo>
                    <a:pt x="1682369" y="1650238"/>
                  </a:lnTo>
                  <a:lnTo>
                    <a:pt x="1712976" y="1616710"/>
                  </a:lnTo>
                  <a:lnTo>
                    <a:pt x="1742058" y="1581658"/>
                  </a:lnTo>
                  <a:lnTo>
                    <a:pt x="1769364" y="1545336"/>
                  </a:lnTo>
                  <a:lnTo>
                    <a:pt x="1795145" y="1507744"/>
                  </a:lnTo>
                  <a:lnTo>
                    <a:pt x="1819148" y="1468882"/>
                  </a:lnTo>
                  <a:lnTo>
                    <a:pt x="1841373" y="1428877"/>
                  </a:lnTo>
                  <a:lnTo>
                    <a:pt x="1861693" y="1387729"/>
                  </a:lnTo>
                  <a:lnTo>
                    <a:pt x="1880108" y="1345564"/>
                  </a:lnTo>
                  <a:lnTo>
                    <a:pt x="1896618" y="1302385"/>
                  </a:lnTo>
                  <a:lnTo>
                    <a:pt x="1911095" y="1258189"/>
                  </a:lnTo>
                  <a:lnTo>
                    <a:pt x="1923542" y="1213104"/>
                  </a:lnTo>
                  <a:lnTo>
                    <a:pt x="1933702" y="1167130"/>
                  </a:lnTo>
                  <a:lnTo>
                    <a:pt x="1941830" y="1120520"/>
                  </a:lnTo>
                  <a:lnTo>
                    <a:pt x="1947672" y="1073023"/>
                  </a:lnTo>
                  <a:lnTo>
                    <a:pt x="1951227" y="1024889"/>
                  </a:lnTo>
                  <a:lnTo>
                    <a:pt x="1952370" y="976249"/>
                  </a:lnTo>
                  <a:lnTo>
                    <a:pt x="1951227" y="927481"/>
                  </a:lnTo>
                  <a:lnTo>
                    <a:pt x="1947672" y="879348"/>
                  </a:lnTo>
                  <a:lnTo>
                    <a:pt x="1941830" y="831976"/>
                  </a:lnTo>
                  <a:lnTo>
                    <a:pt x="1933702" y="785241"/>
                  </a:lnTo>
                  <a:lnTo>
                    <a:pt x="1923542" y="739394"/>
                  </a:lnTo>
                  <a:lnTo>
                    <a:pt x="1911095" y="694308"/>
                  </a:lnTo>
                  <a:lnTo>
                    <a:pt x="1896618" y="650113"/>
                  </a:lnTo>
                  <a:lnTo>
                    <a:pt x="1880108" y="606932"/>
                  </a:lnTo>
                  <a:lnTo>
                    <a:pt x="1861693" y="564642"/>
                  </a:lnTo>
                  <a:lnTo>
                    <a:pt x="1841373" y="523494"/>
                  </a:lnTo>
                  <a:lnTo>
                    <a:pt x="1819148" y="483488"/>
                  </a:lnTo>
                  <a:lnTo>
                    <a:pt x="1795145" y="444626"/>
                  </a:lnTo>
                  <a:lnTo>
                    <a:pt x="1769364" y="407035"/>
                  </a:lnTo>
                  <a:lnTo>
                    <a:pt x="1742058" y="370713"/>
                  </a:lnTo>
                  <a:lnTo>
                    <a:pt x="1712976" y="335788"/>
                  </a:lnTo>
                  <a:lnTo>
                    <a:pt x="1682369" y="302132"/>
                  </a:lnTo>
                  <a:lnTo>
                    <a:pt x="1650238" y="270001"/>
                  </a:lnTo>
                  <a:lnTo>
                    <a:pt x="1616710" y="239394"/>
                  </a:lnTo>
                  <a:lnTo>
                    <a:pt x="1581658" y="210438"/>
                  </a:lnTo>
                  <a:lnTo>
                    <a:pt x="1545336" y="183006"/>
                  </a:lnTo>
                  <a:lnTo>
                    <a:pt x="1507744" y="157225"/>
                  </a:lnTo>
                  <a:lnTo>
                    <a:pt x="1468882" y="133223"/>
                  </a:lnTo>
                  <a:lnTo>
                    <a:pt x="1428877" y="111125"/>
                  </a:lnTo>
                  <a:lnTo>
                    <a:pt x="1387729" y="90677"/>
                  </a:lnTo>
                  <a:lnTo>
                    <a:pt x="1345564" y="72262"/>
                  </a:lnTo>
                  <a:lnTo>
                    <a:pt x="1302385" y="55752"/>
                  </a:lnTo>
                  <a:lnTo>
                    <a:pt x="1258189" y="41275"/>
                  </a:lnTo>
                  <a:lnTo>
                    <a:pt x="1213104" y="28956"/>
                  </a:lnTo>
                  <a:lnTo>
                    <a:pt x="1167130" y="18668"/>
                  </a:lnTo>
                  <a:lnTo>
                    <a:pt x="1120520" y="10541"/>
                  </a:lnTo>
                  <a:lnTo>
                    <a:pt x="1073023" y="4699"/>
                  </a:lnTo>
                  <a:lnTo>
                    <a:pt x="1024889" y="1143"/>
                  </a:lnTo>
                  <a:lnTo>
                    <a:pt x="976249" y="0"/>
                  </a:lnTo>
                  <a:close/>
                </a:path>
              </a:pathLst>
            </a:custGeom>
            <a:solidFill>
              <a:srgbClr val="F8C01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6" name="Google Shape;66;p7"/>
            <p:cNvSpPr/>
            <p:nvPr/>
          </p:nvSpPr>
          <p:spPr>
            <a:xfrm>
              <a:off x="1300226"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2" y="785241"/>
                  </a:lnTo>
                  <a:lnTo>
                    <a:pt x="28829" y="739267"/>
                  </a:lnTo>
                  <a:lnTo>
                    <a:pt x="41275" y="694182"/>
                  </a:lnTo>
                  <a:lnTo>
                    <a:pt x="55753" y="649986"/>
                  </a:lnTo>
                  <a:lnTo>
                    <a:pt x="72262" y="606806"/>
                  </a:lnTo>
                  <a:lnTo>
                    <a:pt x="90678" y="564642"/>
                  </a:lnTo>
                  <a:lnTo>
                    <a:pt x="110998" y="523494"/>
                  </a:lnTo>
                  <a:lnTo>
                    <a:pt x="133223" y="483488"/>
                  </a:lnTo>
                  <a:lnTo>
                    <a:pt x="157226" y="444626"/>
                  </a:lnTo>
                  <a:lnTo>
                    <a:pt x="182880" y="407035"/>
                  </a:lnTo>
                  <a:lnTo>
                    <a:pt x="210312" y="370713"/>
                  </a:lnTo>
                  <a:lnTo>
                    <a:pt x="239395" y="335661"/>
                  </a:lnTo>
                  <a:lnTo>
                    <a:pt x="270002" y="302132"/>
                  </a:lnTo>
                  <a:lnTo>
                    <a:pt x="302133" y="270001"/>
                  </a:lnTo>
                  <a:lnTo>
                    <a:pt x="335661" y="239394"/>
                  </a:lnTo>
                  <a:lnTo>
                    <a:pt x="370713" y="210312"/>
                  </a:lnTo>
                  <a:lnTo>
                    <a:pt x="407035" y="182880"/>
                  </a:lnTo>
                  <a:lnTo>
                    <a:pt x="444626" y="157225"/>
                  </a:lnTo>
                  <a:lnTo>
                    <a:pt x="483488" y="133223"/>
                  </a:lnTo>
                  <a:lnTo>
                    <a:pt x="523494" y="110998"/>
                  </a:lnTo>
                  <a:lnTo>
                    <a:pt x="564642" y="90678"/>
                  </a:lnTo>
                  <a:lnTo>
                    <a:pt x="606806" y="72262"/>
                  </a:lnTo>
                  <a:lnTo>
                    <a:pt x="649986" y="55753"/>
                  </a:lnTo>
                  <a:lnTo>
                    <a:pt x="694182" y="41275"/>
                  </a:lnTo>
                  <a:lnTo>
                    <a:pt x="739267" y="28829"/>
                  </a:lnTo>
                  <a:lnTo>
                    <a:pt x="785241" y="18542"/>
                  </a:lnTo>
                  <a:lnTo>
                    <a:pt x="831850" y="10541"/>
                  </a:lnTo>
                  <a:lnTo>
                    <a:pt x="879348" y="4699"/>
                  </a:lnTo>
                  <a:lnTo>
                    <a:pt x="927481" y="1143"/>
                  </a:lnTo>
                  <a:lnTo>
                    <a:pt x="976122" y="0"/>
                  </a:lnTo>
                  <a:lnTo>
                    <a:pt x="1024890" y="1143"/>
                  </a:lnTo>
                  <a:lnTo>
                    <a:pt x="1073023" y="4699"/>
                  </a:lnTo>
                  <a:lnTo>
                    <a:pt x="1120394" y="10541"/>
                  </a:lnTo>
                  <a:lnTo>
                    <a:pt x="1167130" y="18542"/>
                  </a:lnTo>
                  <a:lnTo>
                    <a:pt x="1212977" y="28829"/>
                  </a:lnTo>
                  <a:lnTo>
                    <a:pt x="1258062" y="41275"/>
                  </a:lnTo>
                  <a:lnTo>
                    <a:pt x="1302258" y="55753"/>
                  </a:lnTo>
                  <a:lnTo>
                    <a:pt x="1345438" y="72262"/>
                  </a:lnTo>
                  <a:lnTo>
                    <a:pt x="1387729" y="90678"/>
                  </a:lnTo>
                  <a:lnTo>
                    <a:pt x="1428877" y="110998"/>
                  </a:lnTo>
                  <a:lnTo>
                    <a:pt x="1468882" y="133223"/>
                  </a:lnTo>
                  <a:lnTo>
                    <a:pt x="1507744" y="157225"/>
                  </a:lnTo>
                  <a:lnTo>
                    <a:pt x="1545336" y="182880"/>
                  </a:lnTo>
                  <a:lnTo>
                    <a:pt x="1581658" y="210312"/>
                  </a:lnTo>
                  <a:lnTo>
                    <a:pt x="1616583" y="239394"/>
                  </a:lnTo>
                  <a:lnTo>
                    <a:pt x="1650238" y="270001"/>
                  </a:lnTo>
                  <a:lnTo>
                    <a:pt x="1682242" y="302132"/>
                  </a:lnTo>
                  <a:lnTo>
                    <a:pt x="1712849" y="335661"/>
                  </a:lnTo>
                  <a:lnTo>
                    <a:pt x="1741932" y="370713"/>
                  </a:lnTo>
                  <a:lnTo>
                    <a:pt x="1769364" y="407035"/>
                  </a:lnTo>
                  <a:lnTo>
                    <a:pt x="1795145" y="444626"/>
                  </a:lnTo>
                  <a:lnTo>
                    <a:pt x="1819021" y="483488"/>
                  </a:lnTo>
                  <a:lnTo>
                    <a:pt x="1841246" y="523494"/>
                  </a:lnTo>
                  <a:lnTo>
                    <a:pt x="1861566" y="564642"/>
                  </a:lnTo>
                  <a:lnTo>
                    <a:pt x="1880108" y="606806"/>
                  </a:lnTo>
                  <a:lnTo>
                    <a:pt x="1896618" y="649986"/>
                  </a:lnTo>
                  <a:lnTo>
                    <a:pt x="1910969" y="694182"/>
                  </a:lnTo>
                  <a:lnTo>
                    <a:pt x="1923415" y="739267"/>
                  </a:lnTo>
                  <a:lnTo>
                    <a:pt x="1933702" y="785241"/>
                  </a:lnTo>
                  <a:lnTo>
                    <a:pt x="1941830" y="831850"/>
                  </a:lnTo>
                  <a:lnTo>
                    <a:pt x="1947672" y="879348"/>
                  </a:lnTo>
                  <a:lnTo>
                    <a:pt x="1951101" y="927481"/>
                  </a:lnTo>
                  <a:lnTo>
                    <a:pt x="1952371" y="976122"/>
                  </a:lnTo>
                  <a:lnTo>
                    <a:pt x="1951101" y="1024890"/>
                  </a:lnTo>
                  <a:lnTo>
                    <a:pt x="1947672" y="1073023"/>
                  </a:lnTo>
                  <a:lnTo>
                    <a:pt x="1941830" y="1120394"/>
                  </a:lnTo>
                  <a:lnTo>
                    <a:pt x="1933702" y="1167130"/>
                  </a:lnTo>
                  <a:lnTo>
                    <a:pt x="1923415" y="1212977"/>
                  </a:lnTo>
                  <a:lnTo>
                    <a:pt x="1910969" y="1258062"/>
                  </a:lnTo>
                  <a:lnTo>
                    <a:pt x="1896618" y="1302258"/>
                  </a:lnTo>
                  <a:lnTo>
                    <a:pt x="1880108" y="1345438"/>
                  </a:lnTo>
                  <a:lnTo>
                    <a:pt x="1861566" y="1387729"/>
                  </a:lnTo>
                  <a:lnTo>
                    <a:pt x="1841246" y="1428877"/>
                  </a:lnTo>
                  <a:lnTo>
                    <a:pt x="1819021" y="1468882"/>
                  </a:lnTo>
                  <a:lnTo>
                    <a:pt x="1795145" y="1507744"/>
                  </a:lnTo>
                  <a:lnTo>
                    <a:pt x="1769364" y="1545336"/>
                  </a:lnTo>
                  <a:lnTo>
                    <a:pt x="1741932" y="1581658"/>
                  </a:lnTo>
                  <a:lnTo>
                    <a:pt x="1712849" y="1616583"/>
                  </a:lnTo>
                  <a:lnTo>
                    <a:pt x="1682242" y="1650238"/>
                  </a:lnTo>
                  <a:lnTo>
                    <a:pt x="1650238" y="1682242"/>
                  </a:lnTo>
                  <a:lnTo>
                    <a:pt x="1616583" y="1712912"/>
                  </a:lnTo>
                  <a:lnTo>
                    <a:pt x="1581658" y="1741944"/>
                  </a:lnTo>
                  <a:lnTo>
                    <a:pt x="1545336" y="1769351"/>
                  </a:lnTo>
                  <a:lnTo>
                    <a:pt x="1507744" y="1795081"/>
                  </a:lnTo>
                  <a:lnTo>
                    <a:pt x="1468882" y="1819071"/>
                  </a:lnTo>
                  <a:lnTo>
                    <a:pt x="1428877" y="1841271"/>
                  </a:lnTo>
                  <a:lnTo>
                    <a:pt x="1387729" y="1861629"/>
                  </a:lnTo>
                  <a:lnTo>
                    <a:pt x="1345438" y="1880069"/>
                  </a:lnTo>
                  <a:lnTo>
                    <a:pt x="1302258" y="1896554"/>
                  </a:lnTo>
                  <a:lnTo>
                    <a:pt x="1258062" y="1911019"/>
                  </a:lnTo>
                  <a:lnTo>
                    <a:pt x="1212977" y="1923427"/>
                  </a:lnTo>
                  <a:lnTo>
                    <a:pt x="1167130" y="1933689"/>
                  </a:lnTo>
                  <a:lnTo>
                    <a:pt x="1120394" y="1941766"/>
                  </a:lnTo>
                  <a:lnTo>
                    <a:pt x="1073023" y="1947621"/>
                  </a:lnTo>
                  <a:lnTo>
                    <a:pt x="1024890" y="1951164"/>
                  </a:lnTo>
                  <a:lnTo>
                    <a:pt x="976122" y="1952358"/>
                  </a:lnTo>
                  <a:lnTo>
                    <a:pt x="927481" y="1951164"/>
                  </a:lnTo>
                  <a:lnTo>
                    <a:pt x="879348" y="1947621"/>
                  </a:lnTo>
                  <a:lnTo>
                    <a:pt x="831850" y="1941766"/>
                  </a:lnTo>
                  <a:lnTo>
                    <a:pt x="785241" y="1933689"/>
                  </a:lnTo>
                  <a:lnTo>
                    <a:pt x="739267" y="1923427"/>
                  </a:lnTo>
                  <a:lnTo>
                    <a:pt x="694182" y="1911019"/>
                  </a:lnTo>
                  <a:lnTo>
                    <a:pt x="649986" y="1896554"/>
                  </a:lnTo>
                  <a:lnTo>
                    <a:pt x="606806" y="1880069"/>
                  </a:lnTo>
                  <a:lnTo>
                    <a:pt x="564642" y="1861629"/>
                  </a:lnTo>
                  <a:lnTo>
                    <a:pt x="523494" y="1841271"/>
                  </a:lnTo>
                  <a:lnTo>
                    <a:pt x="483488" y="1819071"/>
                  </a:lnTo>
                  <a:lnTo>
                    <a:pt x="444626" y="1795081"/>
                  </a:lnTo>
                  <a:lnTo>
                    <a:pt x="407035" y="1769351"/>
                  </a:lnTo>
                  <a:lnTo>
                    <a:pt x="370713" y="1741944"/>
                  </a:lnTo>
                  <a:lnTo>
                    <a:pt x="335661" y="1712912"/>
                  </a:lnTo>
                  <a:lnTo>
                    <a:pt x="302133" y="1682242"/>
                  </a:lnTo>
                  <a:lnTo>
                    <a:pt x="270002" y="1650238"/>
                  </a:lnTo>
                  <a:lnTo>
                    <a:pt x="239395" y="1616583"/>
                  </a:lnTo>
                  <a:lnTo>
                    <a:pt x="210312" y="1581658"/>
                  </a:lnTo>
                  <a:lnTo>
                    <a:pt x="182880" y="1545336"/>
                  </a:lnTo>
                  <a:lnTo>
                    <a:pt x="157226" y="1507744"/>
                  </a:lnTo>
                  <a:lnTo>
                    <a:pt x="133223" y="1468882"/>
                  </a:lnTo>
                  <a:lnTo>
                    <a:pt x="110998" y="1428877"/>
                  </a:lnTo>
                  <a:lnTo>
                    <a:pt x="90678" y="1387729"/>
                  </a:lnTo>
                  <a:lnTo>
                    <a:pt x="72262" y="1345438"/>
                  </a:lnTo>
                  <a:lnTo>
                    <a:pt x="55753" y="1302258"/>
                  </a:lnTo>
                  <a:lnTo>
                    <a:pt x="41275" y="1258062"/>
                  </a:lnTo>
                  <a:lnTo>
                    <a:pt x="28829" y="1212977"/>
                  </a:lnTo>
                  <a:lnTo>
                    <a:pt x="18542" y="1167130"/>
                  </a:lnTo>
                  <a:lnTo>
                    <a:pt x="10540" y="1120394"/>
                  </a:lnTo>
                  <a:lnTo>
                    <a:pt x="4699" y="1073023"/>
                  </a:lnTo>
                  <a:lnTo>
                    <a:pt x="1143" y="1024890"/>
                  </a:lnTo>
                  <a:lnTo>
                    <a:pt x="0" y="976122"/>
                  </a:lnTo>
                  <a:close/>
                </a:path>
              </a:pathLst>
            </a:custGeom>
            <a:noFill/>
            <a:ln w="635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67" name="Google Shape;67;p7"/>
          <p:cNvSpPr txBox="1"/>
          <p:nvPr/>
        </p:nvSpPr>
        <p:spPr>
          <a:xfrm>
            <a:off x="1689406" y="4363650"/>
            <a:ext cx="1160780" cy="630942"/>
          </a:xfrm>
          <a:prstGeom prst="rect">
            <a:avLst/>
          </a:prstGeom>
          <a:noFill/>
          <a:ln>
            <a:noFill/>
          </a:ln>
        </p:spPr>
        <p:txBody>
          <a:bodyPr spcFirstLastPara="1" wrap="square" lIns="0" tIns="43175" rIns="0" bIns="0" anchor="t" anchorCtr="0">
            <a:spAutoFit/>
          </a:bodyPr>
          <a:lstStyle/>
          <a:p>
            <a:pPr marL="12700" lvl="0" indent="0" algn="l" rtl="0">
              <a:lnSpc>
                <a:spcPct val="100000"/>
              </a:lnSpc>
              <a:spcBef>
                <a:spcPts val="0"/>
              </a:spcBef>
              <a:spcAft>
                <a:spcPts val="0"/>
              </a:spcAft>
              <a:buNone/>
            </a:pPr>
            <a:r>
              <a:rPr lang="en-US" sz="2100">
                <a:solidFill>
                  <a:srgbClr val="0A2552"/>
                </a:solidFill>
                <a:latin typeface="Calibri"/>
                <a:ea typeface="Calibri"/>
                <a:cs typeface="Calibri"/>
                <a:sym typeface="Calibri"/>
              </a:rPr>
              <a:t>HEALTH &amp;</a:t>
            </a:r>
            <a:endParaRPr sz="2100">
              <a:latin typeface="Calibri"/>
              <a:ea typeface="Calibri"/>
              <a:cs typeface="Calibri"/>
              <a:sym typeface="Calibri"/>
            </a:endParaRPr>
          </a:p>
          <a:p>
            <a:pPr marL="34290" lvl="0" indent="0" algn="l" rtl="0">
              <a:lnSpc>
                <a:spcPct val="100000"/>
              </a:lnSpc>
              <a:spcBef>
                <a:spcPts val="210"/>
              </a:spcBef>
              <a:spcAft>
                <a:spcPts val="0"/>
              </a:spcAft>
              <a:buNone/>
            </a:pPr>
            <a:r>
              <a:rPr lang="en-US" sz="1550">
                <a:solidFill>
                  <a:srgbClr val="0A2552"/>
                </a:solidFill>
                <a:latin typeface="Calibri"/>
                <a:ea typeface="Calibri"/>
                <a:cs typeface="Calibri"/>
                <a:sym typeface="Calibri"/>
              </a:rPr>
              <a:t>WELL-BEING</a:t>
            </a:r>
            <a:endParaRPr sz="1550">
              <a:latin typeface="Calibri"/>
              <a:ea typeface="Calibri"/>
              <a:cs typeface="Calibri"/>
              <a:sym typeface="Calibri"/>
            </a:endParaRPr>
          </a:p>
        </p:txBody>
      </p:sp>
      <p:grpSp>
        <p:nvGrpSpPr>
          <p:cNvPr id="68" name="Google Shape;68;p7"/>
          <p:cNvGrpSpPr/>
          <p:nvPr/>
        </p:nvGrpSpPr>
        <p:grpSpPr>
          <a:xfrm>
            <a:off x="3581400" y="3886200"/>
            <a:ext cx="1957451" cy="1957451"/>
            <a:chOff x="3581400" y="3886200"/>
            <a:chExt cx="1957451" cy="1957451"/>
          </a:xfrm>
        </p:grpSpPr>
        <p:sp>
          <p:nvSpPr>
            <p:cNvPr id="69" name="Google Shape;69;p7"/>
            <p:cNvSpPr/>
            <p:nvPr/>
          </p:nvSpPr>
          <p:spPr>
            <a:xfrm>
              <a:off x="3581400" y="3886200"/>
              <a:ext cx="1952625" cy="1952625"/>
            </a:xfrm>
            <a:custGeom>
              <a:avLst/>
              <a:gdLst/>
              <a:ahLst/>
              <a:cxnLst/>
              <a:rect l="l" t="t" r="r" b="b"/>
              <a:pathLst>
                <a:path w="1952625" h="1952625" extrusionOk="0">
                  <a:moveTo>
                    <a:pt x="976249" y="0"/>
                  </a:moveTo>
                  <a:lnTo>
                    <a:pt x="927480" y="1143"/>
                  </a:lnTo>
                  <a:lnTo>
                    <a:pt x="879348" y="4699"/>
                  </a:lnTo>
                  <a:lnTo>
                    <a:pt x="831976" y="10541"/>
                  </a:lnTo>
                  <a:lnTo>
                    <a:pt x="785240" y="18668"/>
                  </a:lnTo>
                  <a:lnTo>
                    <a:pt x="739394" y="28956"/>
                  </a:lnTo>
                  <a:lnTo>
                    <a:pt x="694309" y="41275"/>
                  </a:lnTo>
                  <a:lnTo>
                    <a:pt x="650113" y="55752"/>
                  </a:lnTo>
                  <a:lnTo>
                    <a:pt x="606933" y="72262"/>
                  </a:lnTo>
                  <a:lnTo>
                    <a:pt x="564641" y="90677"/>
                  </a:lnTo>
                  <a:lnTo>
                    <a:pt x="523494" y="111125"/>
                  </a:lnTo>
                  <a:lnTo>
                    <a:pt x="483488" y="133223"/>
                  </a:lnTo>
                  <a:lnTo>
                    <a:pt x="444626" y="157225"/>
                  </a:lnTo>
                  <a:lnTo>
                    <a:pt x="407035" y="183006"/>
                  </a:lnTo>
                  <a:lnTo>
                    <a:pt x="370713" y="210438"/>
                  </a:lnTo>
                  <a:lnTo>
                    <a:pt x="335788" y="239394"/>
                  </a:lnTo>
                  <a:lnTo>
                    <a:pt x="302133" y="270001"/>
                  </a:lnTo>
                  <a:lnTo>
                    <a:pt x="270001" y="302132"/>
                  </a:lnTo>
                  <a:lnTo>
                    <a:pt x="239395" y="335788"/>
                  </a:lnTo>
                  <a:lnTo>
                    <a:pt x="210438" y="370713"/>
                  </a:lnTo>
                  <a:lnTo>
                    <a:pt x="183007" y="407035"/>
                  </a:lnTo>
                  <a:lnTo>
                    <a:pt x="157225" y="444626"/>
                  </a:lnTo>
                  <a:lnTo>
                    <a:pt x="133223" y="483488"/>
                  </a:lnTo>
                  <a:lnTo>
                    <a:pt x="111125" y="523494"/>
                  </a:lnTo>
                  <a:lnTo>
                    <a:pt x="90677" y="564642"/>
                  </a:lnTo>
                  <a:lnTo>
                    <a:pt x="72262" y="606932"/>
                  </a:lnTo>
                  <a:lnTo>
                    <a:pt x="55752" y="650113"/>
                  </a:lnTo>
                  <a:lnTo>
                    <a:pt x="41275" y="694308"/>
                  </a:lnTo>
                  <a:lnTo>
                    <a:pt x="28955" y="739394"/>
                  </a:lnTo>
                  <a:lnTo>
                    <a:pt x="18669" y="785241"/>
                  </a:lnTo>
                  <a:lnTo>
                    <a:pt x="10540" y="831976"/>
                  </a:lnTo>
                  <a:lnTo>
                    <a:pt x="4699" y="879348"/>
                  </a:lnTo>
                  <a:lnTo>
                    <a:pt x="1142" y="927481"/>
                  </a:lnTo>
                  <a:lnTo>
                    <a:pt x="0" y="976249"/>
                  </a:lnTo>
                  <a:lnTo>
                    <a:pt x="1142" y="1024889"/>
                  </a:lnTo>
                  <a:lnTo>
                    <a:pt x="4699" y="1073023"/>
                  </a:lnTo>
                  <a:lnTo>
                    <a:pt x="10540" y="1120520"/>
                  </a:lnTo>
                  <a:lnTo>
                    <a:pt x="18669" y="1167130"/>
                  </a:lnTo>
                  <a:lnTo>
                    <a:pt x="28955" y="1213104"/>
                  </a:lnTo>
                  <a:lnTo>
                    <a:pt x="41275" y="1258189"/>
                  </a:lnTo>
                  <a:lnTo>
                    <a:pt x="55752" y="1302385"/>
                  </a:lnTo>
                  <a:lnTo>
                    <a:pt x="72262" y="1345564"/>
                  </a:lnTo>
                  <a:lnTo>
                    <a:pt x="90677" y="1387729"/>
                  </a:lnTo>
                  <a:lnTo>
                    <a:pt x="111125" y="1428877"/>
                  </a:lnTo>
                  <a:lnTo>
                    <a:pt x="133223" y="1468882"/>
                  </a:lnTo>
                  <a:lnTo>
                    <a:pt x="157225" y="1507744"/>
                  </a:lnTo>
                  <a:lnTo>
                    <a:pt x="183007" y="1545336"/>
                  </a:lnTo>
                  <a:lnTo>
                    <a:pt x="210438" y="1581658"/>
                  </a:lnTo>
                  <a:lnTo>
                    <a:pt x="239395" y="1616710"/>
                  </a:lnTo>
                  <a:lnTo>
                    <a:pt x="270001" y="1650238"/>
                  </a:lnTo>
                  <a:lnTo>
                    <a:pt x="302133" y="1682369"/>
                  </a:lnTo>
                  <a:lnTo>
                    <a:pt x="335788" y="1712976"/>
                  </a:lnTo>
                  <a:lnTo>
                    <a:pt x="370713" y="1742008"/>
                  </a:lnTo>
                  <a:lnTo>
                    <a:pt x="407035" y="1769414"/>
                  </a:lnTo>
                  <a:lnTo>
                    <a:pt x="444626" y="1795145"/>
                  </a:lnTo>
                  <a:lnTo>
                    <a:pt x="483488" y="1819135"/>
                  </a:lnTo>
                  <a:lnTo>
                    <a:pt x="523494" y="1841334"/>
                  </a:lnTo>
                  <a:lnTo>
                    <a:pt x="564641" y="1861693"/>
                  </a:lnTo>
                  <a:lnTo>
                    <a:pt x="606933" y="1880133"/>
                  </a:lnTo>
                  <a:lnTo>
                    <a:pt x="650113" y="1896618"/>
                  </a:lnTo>
                  <a:lnTo>
                    <a:pt x="694309" y="1911083"/>
                  </a:lnTo>
                  <a:lnTo>
                    <a:pt x="739394" y="1923478"/>
                  </a:lnTo>
                  <a:lnTo>
                    <a:pt x="785240" y="1933752"/>
                  </a:lnTo>
                  <a:lnTo>
                    <a:pt x="831976" y="1941830"/>
                  </a:lnTo>
                  <a:lnTo>
                    <a:pt x="879348" y="1947672"/>
                  </a:lnTo>
                  <a:lnTo>
                    <a:pt x="927480" y="1951227"/>
                  </a:lnTo>
                  <a:lnTo>
                    <a:pt x="976249" y="1952421"/>
                  </a:lnTo>
                  <a:lnTo>
                    <a:pt x="1024889" y="1951227"/>
                  </a:lnTo>
                  <a:lnTo>
                    <a:pt x="1073023" y="1947672"/>
                  </a:lnTo>
                  <a:lnTo>
                    <a:pt x="1120521" y="1941830"/>
                  </a:lnTo>
                  <a:lnTo>
                    <a:pt x="1167129" y="1933752"/>
                  </a:lnTo>
                  <a:lnTo>
                    <a:pt x="1213103" y="1923478"/>
                  </a:lnTo>
                  <a:lnTo>
                    <a:pt x="1258189" y="1911083"/>
                  </a:lnTo>
                  <a:lnTo>
                    <a:pt x="1302385" y="1896618"/>
                  </a:lnTo>
                  <a:lnTo>
                    <a:pt x="1345564" y="1880133"/>
                  </a:lnTo>
                  <a:lnTo>
                    <a:pt x="1387728" y="1861693"/>
                  </a:lnTo>
                  <a:lnTo>
                    <a:pt x="1428877" y="1841334"/>
                  </a:lnTo>
                  <a:lnTo>
                    <a:pt x="1468882" y="1819135"/>
                  </a:lnTo>
                  <a:lnTo>
                    <a:pt x="1507744" y="1795145"/>
                  </a:lnTo>
                  <a:lnTo>
                    <a:pt x="1545336" y="1769414"/>
                  </a:lnTo>
                  <a:lnTo>
                    <a:pt x="1581658" y="1742008"/>
                  </a:lnTo>
                  <a:lnTo>
                    <a:pt x="1616710" y="1712976"/>
                  </a:lnTo>
                  <a:lnTo>
                    <a:pt x="1650238" y="1682369"/>
                  </a:lnTo>
                  <a:lnTo>
                    <a:pt x="1682369" y="1650238"/>
                  </a:lnTo>
                  <a:lnTo>
                    <a:pt x="1712976" y="1616710"/>
                  </a:lnTo>
                  <a:lnTo>
                    <a:pt x="1742059" y="1581658"/>
                  </a:lnTo>
                  <a:lnTo>
                    <a:pt x="1769364" y="1545336"/>
                  </a:lnTo>
                  <a:lnTo>
                    <a:pt x="1795145" y="1507744"/>
                  </a:lnTo>
                  <a:lnTo>
                    <a:pt x="1819148" y="1468882"/>
                  </a:lnTo>
                  <a:lnTo>
                    <a:pt x="1841373" y="1428877"/>
                  </a:lnTo>
                  <a:lnTo>
                    <a:pt x="1861692" y="1387729"/>
                  </a:lnTo>
                  <a:lnTo>
                    <a:pt x="1880108" y="1345564"/>
                  </a:lnTo>
                  <a:lnTo>
                    <a:pt x="1896617" y="1302385"/>
                  </a:lnTo>
                  <a:lnTo>
                    <a:pt x="1911096" y="1258189"/>
                  </a:lnTo>
                  <a:lnTo>
                    <a:pt x="1923541" y="1213104"/>
                  </a:lnTo>
                  <a:lnTo>
                    <a:pt x="1933702" y="1167130"/>
                  </a:lnTo>
                  <a:lnTo>
                    <a:pt x="1941829" y="1120520"/>
                  </a:lnTo>
                  <a:lnTo>
                    <a:pt x="1947672" y="1073023"/>
                  </a:lnTo>
                  <a:lnTo>
                    <a:pt x="1951227" y="1024889"/>
                  </a:lnTo>
                  <a:lnTo>
                    <a:pt x="1952371" y="976249"/>
                  </a:lnTo>
                  <a:lnTo>
                    <a:pt x="1951227" y="927481"/>
                  </a:lnTo>
                  <a:lnTo>
                    <a:pt x="1947672" y="879348"/>
                  </a:lnTo>
                  <a:lnTo>
                    <a:pt x="1941829" y="831976"/>
                  </a:lnTo>
                  <a:lnTo>
                    <a:pt x="1933702" y="785241"/>
                  </a:lnTo>
                  <a:lnTo>
                    <a:pt x="1923541" y="739394"/>
                  </a:lnTo>
                  <a:lnTo>
                    <a:pt x="1911096" y="694308"/>
                  </a:lnTo>
                  <a:lnTo>
                    <a:pt x="1896617" y="650113"/>
                  </a:lnTo>
                  <a:lnTo>
                    <a:pt x="1880108" y="606932"/>
                  </a:lnTo>
                  <a:lnTo>
                    <a:pt x="1861692" y="564642"/>
                  </a:lnTo>
                  <a:lnTo>
                    <a:pt x="1841373" y="523494"/>
                  </a:lnTo>
                  <a:lnTo>
                    <a:pt x="1819148" y="483488"/>
                  </a:lnTo>
                  <a:lnTo>
                    <a:pt x="1795145" y="444626"/>
                  </a:lnTo>
                  <a:lnTo>
                    <a:pt x="1769364" y="407035"/>
                  </a:lnTo>
                  <a:lnTo>
                    <a:pt x="1742059" y="370713"/>
                  </a:lnTo>
                  <a:lnTo>
                    <a:pt x="1712976" y="335788"/>
                  </a:lnTo>
                  <a:lnTo>
                    <a:pt x="1682369" y="302132"/>
                  </a:lnTo>
                  <a:lnTo>
                    <a:pt x="1650238" y="270001"/>
                  </a:lnTo>
                  <a:lnTo>
                    <a:pt x="1616710" y="239394"/>
                  </a:lnTo>
                  <a:lnTo>
                    <a:pt x="1581658" y="210438"/>
                  </a:lnTo>
                  <a:lnTo>
                    <a:pt x="1545336" y="183006"/>
                  </a:lnTo>
                  <a:lnTo>
                    <a:pt x="1507744" y="157225"/>
                  </a:lnTo>
                  <a:lnTo>
                    <a:pt x="1468882" y="133223"/>
                  </a:lnTo>
                  <a:lnTo>
                    <a:pt x="1428877" y="111125"/>
                  </a:lnTo>
                  <a:lnTo>
                    <a:pt x="1387728" y="90677"/>
                  </a:lnTo>
                  <a:lnTo>
                    <a:pt x="1345564" y="72262"/>
                  </a:lnTo>
                  <a:lnTo>
                    <a:pt x="1302385" y="55752"/>
                  </a:lnTo>
                  <a:lnTo>
                    <a:pt x="1258189" y="41275"/>
                  </a:lnTo>
                  <a:lnTo>
                    <a:pt x="1213103" y="28956"/>
                  </a:lnTo>
                  <a:lnTo>
                    <a:pt x="1167129" y="18668"/>
                  </a:lnTo>
                  <a:lnTo>
                    <a:pt x="1120521" y="10541"/>
                  </a:lnTo>
                  <a:lnTo>
                    <a:pt x="1073023" y="4699"/>
                  </a:lnTo>
                  <a:lnTo>
                    <a:pt x="1024889" y="1143"/>
                  </a:lnTo>
                  <a:lnTo>
                    <a:pt x="976249" y="0"/>
                  </a:lnTo>
                  <a:close/>
                </a:path>
              </a:pathLst>
            </a:custGeom>
            <a:solidFill>
              <a:srgbClr val="0A2552"/>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0" name="Google Shape;70;p7"/>
            <p:cNvSpPr/>
            <p:nvPr/>
          </p:nvSpPr>
          <p:spPr>
            <a:xfrm>
              <a:off x="3586226"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1" y="785241"/>
                  </a:lnTo>
                  <a:lnTo>
                    <a:pt x="28828" y="739267"/>
                  </a:lnTo>
                  <a:lnTo>
                    <a:pt x="41275" y="694182"/>
                  </a:lnTo>
                  <a:lnTo>
                    <a:pt x="55752" y="649986"/>
                  </a:lnTo>
                  <a:lnTo>
                    <a:pt x="72262" y="606806"/>
                  </a:lnTo>
                  <a:lnTo>
                    <a:pt x="90677" y="564642"/>
                  </a:lnTo>
                  <a:lnTo>
                    <a:pt x="110998" y="523494"/>
                  </a:lnTo>
                  <a:lnTo>
                    <a:pt x="133223" y="483488"/>
                  </a:lnTo>
                  <a:lnTo>
                    <a:pt x="157225" y="444626"/>
                  </a:lnTo>
                  <a:lnTo>
                    <a:pt x="182879" y="407035"/>
                  </a:lnTo>
                  <a:lnTo>
                    <a:pt x="210312" y="370713"/>
                  </a:lnTo>
                  <a:lnTo>
                    <a:pt x="239395" y="335661"/>
                  </a:lnTo>
                  <a:lnTo>
                    <a:pt x="270001" y="302132"/>
                  </a:lnTo>
                  <a:lnTo>
                    <a:pt x="302133" y="270001"/>
                  </a:lnTo>
                  <a:lnTo>
                    <a:pt x="335661" y="239394"/>
                  </a:lnTo>
                  <a:lnTo>
                    <a:pt x="370713" y="210312"/>
                  </a:lnTo>
                  <a:lnTo>
                    <a:pt x="407035" y="182880"/>
                  </a:lnTo>
                  <a:lnTo>
                    <a:pt x="444626" y="157225"/>
                  </a:lnTo>
                  <a:lnTo>
                    <a:pt x="483488" y="133223"/>
                  </a:lnTo>
                  <a:lnTo>
                    <a:pt x="523494" y="110998"/>
                  </a:lnTo>
                  <a:lnTo>
                    <a:pt x="564641" y="90678"/>
                  </a:lnTo>
                  <a:lnTo>
                    <a:pt x="606806" y="72262"/>
                  </a:lnTo>
                  <a:lnTo>
                    <a:pt x="649986" y="55753"/>
                  </a:lnTo>
                  <a:lnTo>
                    <a:pt x="694182" y="41275"/>
                  </a:lnTo>
                  <a:lnTo>
                    <a:pt x="739266" y="28829"/>
                  </a:lnTo>
                  <a:lnTo>
                    <a:pt x="785240" y="18542"/>
                  </a:lnTo>
                  <a:lnTo>
                    <a:pt x="831850" y="10541"/>
                  </a:lnTo>
                  <a:lnTo>
                    <a:pt x="879348" y="4699"/>
                  </a:lnTo>
                  <a:lnTo>
                    <a:pt x="927481" y="1143"/>
                  </a:lnTo>
                  <a:lnTo>
                    <a:pt x="976122" y="0"/>
                  </a:lnTo>
                  <a:lnTo>
                    <a:pt x="1024889" y="1143"/>
                  </a:lnTo>
                  <a:lnTo>
                    <a:pt x="1073023" y="4699"/>
                  </a:lnTo>
                  <a:lnTo>
                    <a:pt x="1120394" y="10541"/>
                  </a:lnTo>
                  <a:lnTo>
                    <a:pt x="1167129" y="18542"/>
                  </a:lnTo>
                  <a:lnTo>
                    <a:pt x="1212977" y="28829"/>
                  </a:lnTo>
                  <a:lnTo>
                    <a:pt x="1258062" y="41275"/>
                  </a:lnTo>
                  <a:lnTo>
                    <a:pt x="1302258" y="55753"/>
                  </a:lnTo>
                  <a:lnTo>
                    <a:pt x="1345438" y="72262"/>
                  </a:lnTo>
                  <a:lnTo>
                    <a:pt x="1387728" y="90678"/>
                  </a:lnTo>
                  <a:lnTo>
                    <a:pt x="1428877" y="110998"/>
                  </a:lnTo>
                  <a:lnTo>
                    <a:pt x="1468882" y="133223"/>
                  </a:lnTo>
                  <a:lnTo>
                    <a:pt x="1507744" y="157225"/>
                  </a:lnTo>
                  <a:lnTo>
                    <a:pt x="1545336" y="182880"/>
                  </a:lnTo>
                  <a:lnTo>
                    <a:pt x="1581658" y="210312"/>
                  </a:lnTo>
                  <a:lnTo>
                    <a:pt x="1616583" y="239394"/>
                  </a:lnTo>
                  <a:lnTo>
                    <a:pt x="1650238" y="270001"/>
                  </a:lnTo>
                  <a:lnTo>
                    <a:pt x="1682241" y="302132"/>
                  </a:lnTo>
                  <a:lnTo>
                    <a:pt x="1712849" y="335661"/>
                  </a:lnTo>
                  <a:lnTo>
                    <a:pt x="1741932" y="370713"/>
                  </a:lnTo>
                  <a:lnTo>
                    <a:pt x="1769364" y="407035"/>
                  </a:lnTo>
                  <a:lnTo>
                    <a:pt x="1795145" y="444626"/>
                  </a:lnTo>
                  <a:lnTo>
                    <a:pt x="1819021" y="483488"/>
                  </a:lnTo>
                  <a:lnTo>
                    <a:pt x="1841246" y="523494"/>
                  </a:lnTo>
                  <a:lnTo>
                    <a:pt x="1861565" y="564642"/>
                  </a:lnTo>
                  <a:lnTo>
                    <a:pt x="1880108" y="606806"/>
                  </a:lnTo>
                  <a:lnTo>
                    <a:pt x="1896618" y="649986"/>
                  </a:lnTo>
                  <a:lnTo>
                    <a:pt x="1910969" y="694182"/>
                  </a:lnTo>
                  <a:lnTo>
                    <a:pt x="1923414" y="739267"/>
                  </a:lnTo>
                  <a:lnTo>
                    <a:pt x="1933702" y="785241"/>
                  </a:lnTo>
                  <a:lnTo>
                    <a:pt x="1941829" y="831850"/>
                  </a:lnTo>
                  <a:lnTo>
                    <a:pt x="1947672" y="879348"/>
                  </a:lnTo>
                  <a:lnTo>
                    <a:pt x="1951101" y="927481"/>
                  </a:lnTo>
                  <a:lnTo>
                    <a:pt x="1952371" y="976122"/>
                  </a:lnTo>
                  <a:lnTo>
                    <a:pt x="1951101" y="1024890"/>
                  </a:lnTo>
                  <a:lnTo>
                    <a:pt x="1947672" y="1073023"/>
                  </a:lnTo>
                  <a:lnTo>
                    <a:pt x="1941829" y="1120394"/>
                  </a:lnTo>
                  <a:lnTo>
                    <a:pt x="1933702" y="1167130"/>
                  </a:lnTo>
                  <a:lnTo>
                    <a:pt x="1923414" y="1212977"/>
                  </a:lnTo>
                  <a:lnTo>
                    <a:pt x="1910969" y="1258062"/>
                  </a:lnTo>
                  <a:lnTo>
                    <a:pt x="1896618" y="1302258"/>
                  </a:lnTo>
                  <a:lnTo>
                    <a:pt x="1880108" y="1345438"/>
                  </a:lnTo>
                  <a:lnTo>
                    <a:pt x="1861565" y="1387729"/>
                  </a:lnTo>
                  <a:lnTo>
                    <a:pt x="1841246" y="1428877"/>
                  </a:lnTo>
                  <a:lnTo>
                    <a:pt x="1819021" y="1468882"/>
                  </a:lnTo>
                  <a:lnTo>
                    <a:pt x="1795145" y="1507744"/>
                  </a:lnTo>
                  <a:lnTo>
                    <a:pt x="1769364" y="1545336"/>
                  </a:lnTo>
                  <a:lnTo>
                    <a:pt x="1741932" y="1581658"/>
                  </a:lnTo>
                  <a:lnTo>
                    <a:pt x="1712849" y="1616583"/>
                  </a:lnTo>
                  <a:lnTo>
                    <a:pt x="1682241" y="1650238"/>
                  </a:lnTo>
                  <a:lnTo>
                    <a:pt x="1650238" y="1682242"/>
                  </a:lnTo>
                  <a:lnTo>
                    <a:pt x="1616583" y="1712912"/>
                  </a:lnTo>
                  <a:lnTo>
                    <a:pt x="1581658" y="1741944"/>
                  </a:lnTo>
                  <a:lnTo>
                    <a:pt x="1545336" y="1769351"/>
                  </a:lnTo>
                  <a:lnTo>
                    <a:pt x="1507744" y="1795081"/>
                  </a:lnTo>
                  <a:lnTo>
                    <a:pt x="1468882" y="1819071"/>
                  </a:lnTo>
                  <a:lnTo>
                    <a:pt x="1428877" y="1841271"/>
                  </a:lnTo>
                  <a:lnTo>
                    <a:pt x="1387728" y="1861629"/>
                  </a:lnTo>
                  <a:lnTo>
                    <a:pt x="1345438" y="1880069"/>
                  </a:lnTo>
                  <a:lnTo>
                    <a:pt x="1302258" y="1896554"/>
                  </a:lnTo>
                  <a:lnTo>
                    <a:pt x="1258062" y="1911019"/>
                  </a:lnTo>
                  <a:lnTo>
                    <a:pt x="1212977" y="1923427"/>
                  </a:lnTo>
                  <a:lnTo>
                    <a:pt x="1167129" y="1933689"/>
                  </a:lnTo>
                  <a:lnTo>
                    <a:pt x="1120394" y="1941766"/>
                  </a:lnTo>
                  <a:lnTo>
                    <a:pt x="1073023" y="1947621"/>
                  </a:lnTo>
                  <a:lnTo>
                    <a:pt x="1024889" y="1951164"/>
                  </a:lnTo>
                  <a:lnTo>
                    <a:pt x="976122" y="1952358"/>
                  </a:lnTo>
                  <a:lnTo>
                    <a:pt x="927481" y="1951164"/>
                  </a:lnTo>
                  <a:lnTo>
                    <a:pt x="879348" y="1947621"/>
                  </a:lnTo>
                  <a:lnTo>
                    <a:pt x="831850" y="1941766"/>
                  </a:lnTo>
                  <a:lnTo>
                    <a:pt x="785240" y="1933689"/>
                  </a:lnTo>
                  <a:lnTo>
                    <a:pt x="739266" y="1923427"/>
                  </a:lnTo>
                  <a:lnTo>
                    <a:pt x="694182" y="1911019"/>
                  </a:lnTo>
                  <a:lnTo>
                    <a:pt x="649986" y="1896554"/>
                  </a:lnTo>
                  <a:lnTo>
                    <a:pt x="606806" y="1880069"/>
                  </a:lnTo>
                  <a:lnTo>
                    <a:pt x="564641" y="1861629"/>
                  </a:lnTo>
                  <a:lnTo>
                    <a:pt x="523494" y="1841271"/>
                  </a:lnTo>
                  <a:lnTo>
                    <a:pt x="483488" y="1819071"/>
                  </a:lnTo>
                  <a:lnTo>
                    <a:pt x="444626" y="1795081"/>
                  </a:lnTo>
                  <a:lnTo>
                    <a:pt x="407035" y="1769351"/>
                  </a:lnTo>
                  <a:lnTo>
                    <a:pt x="370713" y="1741944"/>
                  </a:lnTo>
                  <a:lnTo>
                    <a:pt x="335661" y="1712912"/>
                  </a:lnTo>
                  <a:lnTo>
                    <a:pt x="302133" y="1682242"/>
                  </a:lnTo>
                  <a:lnTo>
                    <a:pt x="270001" y="1650238"/>
                  </a:lnTo>
                  <a:lnTo>
                    <a:pt x="239395" y="1616583"/>
                  </a:lnTo>
                  <a:lnTo>
                    <a:pt x="210312" y="1581658"/>
                  </a:lnTo>
                  <a:lnTo>
                    <a:pt x="182879" y="1545336"/>
                  </a:lnTo>
                  <a:lnTo>
                    <a:pt x="157225" y="1507744"/>
                  </a:lnTo>
                  <a:lnTo>
                    <a:pt x="133223" y="1468882"/>
                  </a:lnTo>
                  <a:lnTo>
                    <a:pt x="110998" y="1428877"/>
                  </a:lnTo>
                  <a:lnTo>
                    <a:pt x="90677" y="1387729"/>
                  </a:lnTo>
                  <a:lnTo>
                    <a:pt x="72262" y="1345438"/>
                  </a:lnTo>
                  <a:lnTo>
                    <a:pt x="55752" y="1302258"/>
                  </a:lnTo>
                  <a:lnTo>
                    <a:pt x="41275" y="1258062"/>
                  </a:lnTo>
                  <a:lnTo>
                    <a:pt x="28828" y="1212977"/>
                  </a:lnTo>
                  <a:lnTo>
                    <a:pt x="18541" y="1167130"/>
                  </a:lnTo>
                  <a:lnTo>
                    <a:pt x="10540" y="1120394"/>
                  </a:lnTo>
                  <a:lnTo>
                    <a:pt x="4699" y="1073023"/>
                  </a:lnTo>
                  <a:lnTo>
                    <a:pt x="1143" y="1024890"/>
                  </a:lnTo>
                  <a:lnTo>
                    <a:pt x="0" y="976122"/>
                  </a:lnTo>
                  <a:close/>
                </a:path>
              </a:pathLst>
            </a:custGeom>
            <a:noFill/>
            <a:ln w="63500" cap="flat" cmpd="sng">
              <a:solidFill>
                <a:srgbClr val="F8C01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71" name="Google Shape;71;p7"/>
          <p:cNvSpPr txBox="1"/>
          <p:nvPr/>
        </p:nvSpPr>
        <p:spPr>
          <a:xfrm>
            <a:off x="4003928" y="4508817"/>
            <a:ext cx="1137285" cy="485775"/>
          </a:xfrm>
          <a:prstGeom prst="rect">
            <a:avLst/>
          </a:prstGeom>
          <a:noFill/>
          <a:ln>
            <a:noFill/>
          </a:ln>
        </p:spPr>
        <p:txBody>
          <a:bodyPr spcFirstLastPara="1" wrap="square" lIns="0" tIns="15875" rIns="0" bIns="0" anchor="t" anchorCtr="0">
            <a:spAutoFit/>
          </a:bodyPr>
          <a:lstStyle/>
          <a:p>
            <a:pPr marL="15240" lvl="0" indent="0" algn="l" rtl="0">
              <a:lnSpc>
                <a:spcPct val="100000"/>
              </a:lnSpc>
              <a:spcBef>
                <a:spcPts val="0"/>
              </a:spcBef>
              <a:spcAft>
                <a:spcPts val="0"/>
              </a:spcAft>
              <a:buNone/>
            </a:pPr>
            <a:r>
              <a:rPr lang="en-US" sz="1400">
                <a:solidFill>
                  <a:srgbClr val="FFFFFF"/>
                </a:solidFill>
                <a:latin typeface="Calibri"/>
                <a:ea typeface="Calibri"/>
                <a:cs typeface="Calibri"/>
                <a:sym typeface="Calibri"/>
              </a:rPr>
              <a:t>EFFECTIVENESS</a:t>
            </a:r>
            <a:endParaRPr sz="1400">
              <a:latin typeface="Calibri"/>
              <a:ea typeface="Calibri"/>
              <a:cs typeface="Calibri"/>
              <a:sym typeface="Calibri"/>
            </a:endParaRPr>
          </a:p>
          <a:p>
            <a:pPr marL="12700" lvl="0" indent="0" algn="l" rtl="0">
              <a:lnSpc>
                <a:spcPct val="100000"/>
              </a:lnSpc>
              <a:spcBef>
                <a:spcPts val="50"/>
              </a:spcBef>
              <a:spcAft>
                <a:spcPts val="0"/>
              </a:spcAft>
              <a:buNone/>
            </a:pPr>
            <a:r>
              <a:rPr lang="en-US" sz="1550">
                <a:solidFill>
                  <a:srgbClr val="FFFFFF"/>
                </a:solidFill>
                <a:latin typeface="Calibri"/>
                <a:ea typeface="Calibri"/>
                <a:cs typeface="Calibri"/>
                <a:sym typeface="Calibri"/>
              </a:rPr>
              <a:t>&amp; EFFICIENCY</a:t>
            </a:r>
            <a:endParaRPr sz="1550">
              <a:latin typeface="Calibri"/>
              <a:ea typeface="Calibri"/>
              <a:cs typeface="Calibri"/>
              <a:sym typeface="Calibri"/>
            </a:endParaRPr>
          </a:p>
        </p:txBody>
      </p:sp>
      <p:grpSp>
        <p:nvGrpSpPr>
          <p:cNvPr id="72" name="Google Shape;72;p7"/>
          <p:cNvGrpSpPr/>
          <p:nvPr/>
        </p:nvGrpSpPr>
        <p:grpSpPr>
          <a:xfrm>
            <a:off x="5867400" y="3886200"/>
            <a:ext cx="1957451" cy="1957451"/>
            <a:chOff x="5867400" y="3886200"/>
            <a:chExt cx="1957451" cy="1957451"/>
          </a:xfrm>
        </p:grpSpPr>
        <p:sp>
          <p:nvSpPr>
            <p:cNvPr id="73" name="Google Shape;73;p7"/>
            <p:cNvSpPr/>
            <p:nvPr/>
          </p:nvSpPr>
          <p:spPr>
            <a:xfrm>
              <a:off x="5867400" y="3886200"/>
              <a:ext cx="1952625" cy="1952625"/>
            </a:xfrm>
            <a:custGeom>
              <a:avLst/>
              <a:gdLst/>
              <a:ahLst/>
              <a:cxnLst/>
              <a:rect l="l" t="t" r="r" b="b"/>
              <a:pathLst>
                <a:path w="1952625" h="1952625" extrusionOk="0">
                  <a:moveTo>
                    <a:pt x="976249" y="0"/>
                  </a:moveTo>
                  <a:lnTo>
                    <a:pt x="927480" y="1143"/>
                  </a:lnTo>
                  <a:lnTo>
                    <a:pt x="879348" y="4699"/>
                  </a:lnTo>
                  <a:lnTo>
                    <a:pt x="831976" y="10541"/>
                  </a:lnTo>
                  <a:lnTo>
                    <a:pt x="785241" y="18668"/>
                  </a:lnTo>
                  <a:lnTo>
                    <a:pt x="739394" y="28956"/>
                  </a:lnTo>
                  <a:lnTo>
                    <a:pt x="694308" y="41275"/>
                  </a:lnTo>
                  <a:lnTo>
                    <a:pt x="650113" y="55752"/>
                  </a:lnTo>
                  <a:lnTo>
                    <a:pt x="606933" y="72262"/>
                  </a:lnTo>
                  <a:lnTo>
                    <a:pt x="564641" y="90677"/>
                  </a:lnTo>
                  <a:lnTo>
                    <a:pt x="523494" y="111125"/>
                  </a:lnTo>
                  <a:lnTo>
                    <a:pt x="483488" y="133223"/>
                  </a:lnTo>
                  <a:lnTo>
                    <a:pt x="444626" y="157225"/>
                  </a:lnTo>
                  <a:lnTo>
                    <a:pt x="407035" y="183006"/>
                  </a:lnTo>
                  <a:lnTo>
                    <a:pt x="370713" y="210438"/>
                  </a:lnTo>
                  <a:lnTo>
                    <a:pt x="335788" y="239394"/>
                  </a:lnTo>
                  <a:lnTo>
                    <a:pt x="302133" y="270001"/>
                  </a:lnTo>
                  <a:lnTo>
                    <a:pt x="270001" y="302132"/>
                  </a:lnTo>
                  <a:lnTo>
                    <a:pt x="239395" y="335788"/>
                  </a:lnTo>
                  <a:lnTo>
                    <a:pt x="210438" y="370713"/>
                  </a:lnTo>
                  <a:lnTo>
                    <a:pt x="183007" y="407035"/>
                  </a:lnTo>
                  <a:lnTo>
                    <a:pt x="157225" y="444626"/>
                  </a:lnTo>
                  <a:lnTo>
                    <a:pt x="133223" y="483488"/>
                  </a:lnTo>
                  <a:lnTo>
                    <a:pt x="111125" y="523494"/>
                  </a:lnTo>
                  <a:lnTo>
                    <a:pt x="90677" y="564642"/>
                  </a:lnTo>
                  <a:lnTo>
                    <a:pt x="72262" y="606932"/>
                  </a:lnTo>
                  <a:lnTo>
                    <a:pt x="55752" y="650113"/>
                  </a:lnTo>
                  <a:lnTo>
                    <a:pt x="41275" y="694308"/>
                  </a:lnTo>
                  <a:lnTo>
                    <a:pt x="28955" y="739394"/>
                  </a:lnTo>
                  <a:lnTo>
                    <a:pt x="18669" y="785241"/>
                  </a:lnTo>
                  <a:lnTo>
                    <a:pt x="10540" y="831976"/>
                  </a:lnTo>
                  <a:lnTo>
                    <a:pt x="4699" y="879348"/>
                  </a:lnTo>
                  <a:lnTo>
                    <a:pt x="1142" y="927481"/>
                  </a:lnTo>
                  <a:lnTo>
                    <a:pt x="0" y="976249"/>
                  </a:lnTo>
                  <a:lnTo>
                    <a:pt x="1142" y="1024889"/>
                  </a:lnTo>
                  <a:lnTo>
                    <a:pt x="4699" y="1073023"/>
                  </a:lnTo>
                  <a:lnTo>
                    <a:pt x="10540" y="1120520"/>
                  </a:lnTo>
                  <a:lnTo>
                    <a:pt x="18669" y="1167130"/>
                  </a:lnTo>
                  <a:lnTo>
                    <a:pt x="28955" y="1213104"/>
                  </a:lnTo>
                  <a:lnTo>
                    <a:pt x="41275" y="1258189"/>
                  </a:lnTo>
                  <a:lnTo>
                    <a:pt x="55752" y="1302385"/>
                  </a:lnTo>
                  <a:lnTo>
                    <a:pt x="72262" y="1345564"/>
                  </a:lnTo>
                  <a:lnTo>
                    <a:pt x="90677" y="1387729"/>
                  </a:lnTo>
                  <a:lnTo>
                    <a:pt x="111125" y="1428877"/>
                  </a:lnTo>
                  <a:lnTo>
                    <a:pt x="133223" y="1468882"/>
                  </a:lnTo>
                  <a:lnTo>
                    <a:pt x="157225" y="1507744"/>
                  </a:lnTo>
                  <a:lnTo>
                    <a:pt x="183007" y="1545336"/>
                  </a:lnTo>
                  <a:lnTo>
                    <a:pt x="210438" y="1581658"/>
                  </a:lnTo>
                  <a:lnTo>
                    <a:pt x="239395" y="1616710"/>
                  </a:lnTo>
                  <a:lnTo>
                    <a:pt x="270001" y="1650238"/>
                  </a:lnTo>
                  <a:lnTo>
                    <a:pt x="302133" y="1682369"/>
                  </a:lnTo>
                  <a:lnTo>
                    <a:pt x="335788" y="1712976"/>
                  </a:lnTo>
                  <a:lnTo>
                    <a:pt x="370713" y="1742008"/>
                  </a:lnTo>
                  <a:lnTo>
                    <a:pt x="407035" y="1769414"/>
                  </a:lnTo>
                  <a:lnTo>
                    <a:pt x="444626" y="1795145"/>
                  </a:lnTo>
                  <a:lnTo>
                    <a:pt x="483488" y="1819135"/>
                  </a:lnTo>
                  <a:lnTo>
                    <a:pt x="523494" y="1841334"/>
                  </a:lnTo>
                  <a:lnTo>
                    <a:pt x="564641" y="1861693"/>
                  </a:lnTo>
                  <a:lnTo>
                    <a:pt x="606933" y="1880133"/>
                  </a:lnTo>
                  <a:lnTo>
                    <a:pt x="650113" y="1896618"/>
                  </a:lnTo>
                  <a:lnTo>
                    <a:pt x="694308" y="1911083"/>
                  </a:lnTo>
                  <a:lnTo>
                    <a:pt x="739394" y="1923478"/>
                  </a:lnTo>
                  <a:lnTo>
                    <a:pt x="785241" y="1933752"/>
                  </a:lnTo>
                  <a:lnTo>
                    <a:pt x="831976" y="1941830"/>
                  </a:lnTo>
                  <a:lnTo>
                    <a:pt x="879348" y="1947672"/>
                  </a:lnTo>
                  <a:lnTo>
                    <a:pt x="927480" y="1951227"/>
                  </a:lnTo>
                  <a:lnTo>
                    <a:pt x="976249" y="1952421"/>
                  </a:lnTo>
                  <a:lnTo>
                    <a:pt x="1024890" y="1951227"/>
                  </a:lnTo>
                  <a:lnTo>
                    <a:pt x="1073023" y="1947672"/>
                  </a:lnTo>
                  <a:lnTo>
                    <a:pt x="1120521" y="1941830"/>
                  </a:lnTo>
                  <a:lnTo>
                    <a:pt x="1167129" y="1933752"/>
                  </a:lnTo>
                  <a:lnTo>
                    <a:pt x="1213103" y="1923478"/>
                  </a:lnTo>
                  <a:lnTo>
                    <a:pt x="1258189" y="1911083"/>
                  </a:lnTo>
                  <a:lnTo>
                    <a:pt x="1302384" y="1896618"/>
                  </a:lnTo>
                  <a:lnTo>
                    <a:pt x="1345565" y="1880133"/>
                  </a:lnTo>
                  <a:lnTo>
                    <a:pt x="1387728" y="1861693"/>
                  </a:lnTo>
                  <a:lnTo>
                    <a:pt x="1428877" y="1841334"/>
                  </a:lnTo>
                  <a:lnTo>
                    <a:pt x="1468881" y="1819135"/>
                  </a:lnTo>
                  <a:lnTo>
                    <a:pt x="1507744" y="1795145"/>
                  </a:lnTo>
                  <a:lnTo>
                    <a:pt x="1545335" y="1769414"/>
                  </a:lnTo>
                  <a:lnTo>
                    <a:pt x="1581657" y="1742008"/>
                  </a:lnTo>
                  <a:lnTo>
                    <a:pt x="1616709" y="1712976"/>
                  </a:lnTo>
                  <a:lnTo>
                    <a:pt x="1650238" y="1682369"/>
                  </a:lnTo>
                  <a:lnTo>
                    <a:pt x="1682369" y="1650238"/>
                  </a:lnTo>
                  <a:lnTo>
                    <a:pt x="1712976" y="1616710"/>
                  </a:lnTo>
                  <a:lnTo>
                    <a:pt x="1742058" y="1581658"/>
                  </a:lnTo>
                  <a:lnTo>
                    <a:pt x="1769364" y="1545336"/>
                  </a:lnTo>
                  <a:lnTo>
                    <a:pt x="1795145" y="1507744"/>
                  </a:lnTo>
                  <a:lnTo>
                    <a:pt x="1819148" y="1468882"/>
                  </a:lnTo>
                  <a:lnTo>
                    <a:pt x="1841373" y="1428877"/>
                  </a:lnTo>
                  <a:lnTo>
                    <a:pt x="1861693" y="1387729"/>
                  </a:lnTo>
                  <a:lnTo>
                    <a:pt x="1880107" y="1345564"/>
                  </a:lnTo>
                  <a:lnTo>
                    <a:pt x="1896618" y="1302385"/>
                  </a:lnTo>
                  <a:lnTo>
                    <a:pt x="1911096" y="1258189"/>
                  </a:lnTo>
                  <a:lnTo>
                    <a:pt x="1923542" y="1213104"/>
                  </a:lnTo>
                  <a:lnTo>
                    <a:pt x="1933702" y="1167130"/>
                  </a:lnTo>
                  <a:lnTo>
                    <a:pt x="1941829" y="1120520"/>
                  </a:lnTo>
                  <a:lnTo>
                    <a:pt x="1947672" y="1073023"/>
                  </a:lnTo>
                  <a:lnTo>
                    <a:pt x="1951227" y="1024889"/>
                  </a:lnTo>
                  <a:lnTo>
                    <a:pt x="1952371" y="976249"/>
                  </a:lnTo>
                  <a:lnTo>
                    <a:pt x="1951227" y="927481"/>
                  </a:lnTo>
                  <a:lnTo>
                    <a:pt x="1947672" y="879348"/>
                  </a:lnTo>
                  <a:lnTo>
                    <a:pt x="1941829" y="831976"/>
                  </a:lnTo>
                  <a:lnTo>
                    <a:pt x="1933702" y="785241"/>
                  </a:lnTo>
                  <a:lnTo>
                    <a:pt x="1923542" y="739394"/>
                  </a:lnTo>
                  <a:lnTo>
                    <a:pt x="1911096" y="694308"/>
                  </a:lnTo>
                  <a:lnTo>
                    <a:pt x="1896618" y="650113"/>
                  </a:lnTo>
                  <a:lnTo>
                    <a:pt x="1880107" y="606932"/>
                  </a:lnTo>
                  <a:lnTo>
                    <a:pt x="1861693" y="564642"/>
                  </a:lnTo>
                  <a:lnTo>
                    <a:pt x="1841373" y="523494"/>
                  </a:lnTo>
                  <a:lnTo>
                    <a:pt x="1819148" y="483488"/>
                  </a:lnTo>
                  <a:lnTo>
                    <a:pt x="1795145" y="444626"/>
                  </a:lnTo>
                  <a:lnTo>
                    <a:pt x="1769364" y="407035"/>
                  </a:lnTo>
                  <a:lnTo>
                    <a:pt x="1742058" y="370713"/>
                  </a:lnTo>
                  <a:lnTo>
                    <a:pt x="1712976" y="335788"/>
                  </a:lnTo>
                  <a:lnTo>
                    <a:pt x="1682369" y="302132"/>
                  </a:lnTo>
                  <a:lnTo>
                    <a:pt x="1650238" y="270001"/>
                  </a:lnTo>
                  <a:lnTo>
                    <a:pt x="1616709" y="239394"/>
                  </a:lnTo>
                  <a:lnTo>
                    <a:pt x="1581657" y="210438"/>
                  </a:lnTo>
                  <a:lnTo>
                    <a:pt x="1545335" y="183006"/>
                  </a:lnTo>
                  <a:lnTo>
                    <a:pt x="1507744" y="157225"/>
                  </a:lnTo>
                  <a:lnTo>
                    <a:pt x="1468881" y="133223"/>
                  </a:lnTo>
                  <a:lnTo>
                    <a:pt x="1428877" y="111125"/>
                  </a:lnTo>
                  <a:lnTo>
                    <a:pt x="1387728" y="90677"/>
                  </a:lnTo>
                  <a:lnTo>
                    <a:pt x="1345565" y="72262"/>
                  </a:lnTo>
                  <a:lnTo>
                    <a:pt x="1302384" y="55752"/>
                  </a:lnTo>
                  <a:lnTo>
                    <a:pt x="1258189" y="41275"/>
                  </a:lnTo>
                  <a:lnTo>
                    <a:pt x="1213103" y="28956"/>
                  </a:lnTo>
                  <a:lnTo>
                    <a:pt x="1167129" y="18668"/>
                  </a:lnTo>
                  <a:lnTo>
                    <a:pt x="1120521" y="10541"/>
                  </a:lnTo>
                  <a:lnTo>
                    <a:pt x="1073023" y="4699"/>
                  </a:lnTo>
                  <a:lnTo>
                    <a:pt x="1024890" y="1143"/>
                  </a:lnTo>
                  <a:lnTo>
                    <a:pt x="976249" y="0"/>
                  </a:lnTo>
                  <a:close/>
                </a:path>
              </a:pathLst>
            </a:custGeom>
            <a:solidFill>
              <a:srgbClr val="6C6F6E"/>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4" name="Google Shape;74;p7"/>
            <p:cNvSpPr/>
            <p:nvPr/>
          </p:nvSpPr>
          <p:spPr>
            <a:xfrm>
              <a:off x="5872226" y="3891026"/>
              <a:ext cx="1952625" cy="1952625"/>
            </a:xfrm>
            <a:custGeom>
              <a:avLst/>
              <a:gdLst/>
              <a:ahLst/>
              <a:cxnLst/>
              <a:rect l="l" t="t" r="r" b="b"/>
              <a:pathLst>
                <a:path w="1952625" h="1952625" extrusionOk="0">
                  <a:moveTo>
                    <a:pt x="0" y="976122"/>
                  </a:moveTo>
                  <a:lnTo>
                    <a:pt x="1143" y="927481"/>
                  </a:lnTo>
                  <a:lnTo>
                    <a:pt x="4699" y="879348"/>
                  </a:lnTo>
                  <a:lnTo>
                    <a:pt x="10540" y="831850"/>
                  </a:lnTo>
                  <a:lnTo>
                    <a:pt x="18541" y="785241"/>
                  </a:lnTo>
                  <a:lnTo>
                    <a:pt x="28828" y="739267"/>
                  </a:lnTo>
                  <a:lnTo>
                    <a:pt x="41275" y="694182"/>
                  </a:lnTo>
                  <a:lnTo>
                    <a:pt x="55752" y="649986"/>
                  </a:lnTo>
                  <a:lnTo>
                    <a:pt x="72262" y="606806"/>
                  </a:lnTo>
                  <a:lnTo>
                    <a:pt x="90677" y="564642"/>
                  </a:lnTo>
                  <a:lnTo>
                    <a:pt x="110998" y="523494"/>
                  </a:lnTo>
                  <a:lnTo>
                    <a:pt x="133223" y="483488"/>
                  </a:lnTo>
                  <a:lnTo>
                    <a:pt x="157225" y="444626"/>
                  </a:lnTo>
                  <a:lnTo>
                    <a:pt x="182879" y="407035"/>
                  </a:lnTo>
                  <a:lnTo>
                    <a:pt x="210312" y="370713"/>
                  </a:lnTo>
                  <a:lnTo>
                    <a:pt x="239395" y="335661"/>
                  </a:lnTo>
                  <a:lnTo>
                    <a:pt x="270001" y="302132"/>
                  </a:lnTo>
                  <a:lnTo>
                    <a:pt x="302133" y="270001"/>
                  </a:lnTo>
                  <a:lnTo>
                    <a:pt x="335661" y="239394"/>
                  </a:lnTo>
                  <a:lnTo>
                    <a:pt x="370713" y="210312"/>
                  </a:lnTo>
                  <a:lnTo>
                    <a:pt x="407035" y="182880"/>
                  </a:lnTo>
                  <a:lnTo>
                    <a:pt x="444626" y="157225"/>
                  </a:lnTo>
                  <a:lnTo>
                    <a:pt x="483488" y="133223"/>
                  </a:lnTo>
                  <a:lnTo>
                    <a:pt x="523494" y="110998"/>
                  </a:lnTo>
                  <a:lnTo>
                    <a:pt x="564641" y="90678"/>
                  </a:lnTo>
                  <a:lnTo>
                    <a:pt x="606806" y="72262"/>
                  </a:lnTo>
                  <a:lnTo>
                    <a:pt x="649985" y="55753"/>
                  </a:lnTo>
                  <a:lnTo>
                    <a:pt x="694181" y="41275"/>
                  </a:lnTo>
                  <a:lnTo>
                    <a:pt x="739267" y="28829"/>
                  </a:lnTo>
                  <a:lnTo>
                    <a:pt x="785241" y="18542"/>
                  </a:lnTo>
                  <a:lnTo>
                    <a:pt x="831850" y="10541"/>
                  </a:lnTo>
                  <a:lnTo>
                    <a:pt x="879348" y="4699"/>
                  </a:lnTo>
                  <a:lnTo>
                    <a:pt x="927480" y="1143"/>
                  </a:lnTo>
                  <a:lnTo>
                    <a:pt x="976122" y="0"/>
                  </a:lnTo>
                  <a:lnTo>
                    <a:pt x="1024890" y="1143"/>
                  </a:lnTo>
                  <a:lnTo>
                    <a:pt x="1073023" y="4699"/>
                  </a:lnTo>
                  <a:lnTo>
                    <a:pt x="1120394" y="10541"/>
                  </a:lnTo>
                  <a:lnTo>
                    <a:pt x="1167129" y="18542"/>
                  </a:lnTo>
                  <a:lnTo>
                    <a:pt x="1212977" y="28829"/>
                  </a:lnTo>
                  <a:lnTo>
                    <a:pt x="1258062" y="41275"/>
                  </a:lnTo>
                  <a:lnTo>
                    <a:pt x="1302257" y="55753"/>
                  </a:lnTo>
                  <a:lnTo>
                    <a:pt x="1345438" y="72262"/>
                  </a:lnTo>
                  <a:lnTo>
                    <a:pt x="1387728" y="90678"/>
                  </a:lnTo>
                  <a:lnTo>
                    <a:pt x="1428877" y="110998"/>
                  </a:lnTo>
                  <a:lnTo>
                    <a:pt x="1468881" y="133223"/>
                  </a:lnTo>
                  <a:lnTo>
                    <a:pt x="1507744" y="157225"/>
                  </a:lnTo>
                  <a:lnTo>
                    <a:pt x="1545335" y="182880"/>
                  </a:lnTo>
                  <a:lnTo>
                    <a:pt x="1581657" y="210312"/>
                  </a:lnTo>
                  <a:lnTo>
                    <a:pt x="1616582" y="239394"/>
                  </a:lnTo>
                  <a:lnTo>
                    <a:pt x="1650238" y="270001"/>
                  </a:lnTo>
                  <a:lnTo>
                    <a:pt x="1682242" y="302132"/>
                  </a:lnTo>
                  <a:lnTo>
                    <a:pt x="1712849" y="335661"/>
                  </a:lnTo>
                  <a:lnTo>
                    <a:pt x="1741931" y="370713"/>
                  </a:lnTo>
                  <a:lnTo>
                    <a:pt x="1769364" y="407035"/>
                  </a:lnTo>
                  <a:lnTo>
                    <a:pt x="1795145" y="444626"/>
                  </a:lnTo>
                  <a:lnTo>
                    <a:pt x="1819021" y="483488"/>
                  </a:lnTo>
                  <a:lnTo>
                    <a:pt x="1841246" y="523494"/>
                  </a:lnTo>
                  <a:lnTo>
                    <a:pt x="1861566" y="564642"/>
                  </a:lnTo>
                  <a:lnTo>
                    <a:pt x="1880107" y="606806"/>
                  </a:lnTo>
                  <a:lnTo>
                    <a:pt x="1896618" y="649986"/>
                  </a:lnTo>
                  <a:lnTo>
                    <a:pt x="1910969" y="694182"/>
                  </a:lnTo>
                  <a:lnTo>
                    <a:pt x="1923415" y="739267"/>
                  </a:lnTo>
                  <a:lnTo>
                    <a:pt x="1933702" y="785241"/>
                  </a:lnTo>
                  <a:lnTo>
                    <a:pt x="1941829" y="831850"/>
                  </a:lnTo>
                  <a:lnTo>
                    <a:pt x="1947672" y="879348"/>
                  </a:lnTo>
                  <a:lnTo>
                    <a:pt x="1951101" y="927481"/>
                  </a:lnTo>
                  <a:lnTo>
                    <a:pt x="1952371" y="976122"/>
                  </a:lnTo>
                  <a:lnTo>
                    <a:pt x="1951101" y="1024890"/>
                  </a:lnTo>
                  <a:lnTo>
                    <a:pt x="1947672" y="1073023"/>
                  </a:lnTo>
                  <a:lnTo>
                    <a:pt x="1941829" y="1120394"/>
                  </a:lnTo>
                  <a:lnTo>
                    <a:pt x="1933702" y="1167130"/>
                  </a:lnTo>
                  <a:lnTo>
                    <a:pt x="1923415" y="1212977"/>
                  </a:lnTo>
                  <a:lnTo>
                    <a:pt x="1910969" y="1258062"/>
                  </a:lnTo>
                  <a:lnTo>
                    <a:pt x="1896618" y="1302258"/>
                  </a:lnTo>
                  <a:lnTo>
                    <a:pt x="1880107" y="1345438"/>
                  </a:lnTo>
                  <a:lnTo>
                    <a:pt x="1861566" y="1387729"/>
                  </a:lnTo>
                  <a:lnTo>
                    <a:pt x="1841246" y="1428877"/>
                  </a:lnTo>
                  <a:lnTo>
                    <a:pt x="1819021" y="1468882"/>
                  </a:lnTo>
                  <a:lnTo>
                    <a:pt x="1795145" y="1507744"/>
                  </a:lnTo>
                  <a:lnTo>
                    <a:pt x="1769364" y="1545336"/>
                  </a:lnTo>
                  <a:lnTo>
                    <a:pt x="1741931" y="1581658"/>
                  </a:lnTo>
                  <a:lnTo>
                    <a:pt x="1712849" y="1616583"/>
                  </a:lnTo>
                  <a:lnTo>
                    <a:pt x="1682242" y="1650238"/>
                  </a:lnTo>
                  <a:lnTo>
                    <a:pt x="1650238" y="1682242"/>
                  </a:lnTo>
                  <a:lnTo>
                    <a:pt x="1616582" y="1712912"/>
                  </a:lnTo>
                  <a:lnTo>
                    <a:pt x="1581657" y="1741944"/>
                  </a:lnTo>
                  <a:lnTo>
                    <a:pt x="1545335" y="1769351"/>
                  </a:lnTo>
                  <a:lnTo>
                    <a:pt x="1507744" y="1795081"/>
                  </a:lnTo>
                  <a:lnTo>
                    <a:pt x="1468881" y="1819071"/>
                  </a:lnTo>
                  <a:lnTo>
                    <a:pt x="1428877" y="1841271"/>
                  </a:lnTo>
                  <a:lnTo>
                    <a:pt x="1387728" y="1861629"/>
                  </a:lnTo>
                  <a:lnTo>
                    <a:pt x="1345438" y="1880069"/>
                  </a:lnTo>
                  <a:lnTo>
                    <a:pt x="1302257" y="1896554"/>
                  </a:lnTo>
                  <a:lnTo>
                    <a:pt x="1258062" y="1911019"/>
                  </a:lnTo>
                  <a:lnTo>
                    <a:pt x="1212977" y="1923427"/>
                  </a:lnTo>
                  <a:lnTo>
                    <a:pt x="1167129" y="1933689"/>
                  </a:lnTo>
                  <a:lnTo>
                    <a:pt x="1120394" y="1941766"/>
                  </a:lnTo>
                  <a:lnTo>
                    <a:pt x="1073023" y="1947621"/>
                  </a:lnTo>
                  <a:lnTo>
                    <a:pt x="1024890" y="1951164"/>
                  </a:lnTo>
                  <a:lnTo>
                    <a:pt x="976122" y="1952358"/>
                  </a:lnTo>
                  <a:lnTo>
                    <a:pt x="927480" y="1951164"/>
                  </a:lnTo>
                  <a:lnTo>
                    <a:pt x="879348" y="1947621"/>
                  </a:lnTo>
                  <a:lnTo>
                    <a:pt x="831850" y="1941766"/>
                  </a:lnTo>
                  <a:lnTo>
                    <a:pt x="785241" y="1933689"/>
                  </a:lnTo>
                  <a:lnTo>
                    <a:pt x="739267" y="1923427"/>
                  </a:lnTo>
                  <a:lnTo>
                    <a:pt x="694181" y="1911019"/>
                  </a:lnTo>
                  <a:lnTo>
                    <a:pt x="649985" y="1896554"/>
                  </a:lnTo>
                  <a:lnTo>
                    <a:pt x="606806" y="1880069"/>
                  </a:lnTo>
                  <a:lnTo>
                    <a:pt x="564641" y="1861629"/>
                  </a:lnTo>
                  <a:lnTo>
                    <a:pt x="523494" y="1841271"/>
                  </a:lnTo>
                  <a:lnTo>
                    <a:pt x="483488" y="1819071"/>
                  </a:lnTo>
                  <a:lnTo>
                    <a:pt x="444626" y="1795081"/>
                  </a:lnTo>
                  <a:lnTo>
                    <a:pt x="407035" y="1769351"/>
                  </a:lnTo>
                  <a:lnTo>
                    <a:pt x="370713" y="1741944"/>
                  </a:lnTo>
                  <a:lnTo>
                    <a:pt x="335661" y="1712912"/>
                  </a:lnTo>
                  <a:lnTo>
                    <a:pt x="302133" y="1682242"/>
                  </a:lnTo>
                  <a:lnTo>
                    <a:pt x="270001" y="1650238"/>
                  </a:lnTo>
                  <a:lnTo>
                    <a:pt x="239395" y="1616583"/>
                  </a:lnTo>
                  <a:lnTo>
                    <a:pt x="210312" y="1581658"/>
                  </a:lnTo>
                  <a:lnTo>
                    <a:pt x="182879" y="1545336"/>
                  </a:lnTo>
                  <a:lnTo>
                    <a:pt x="157225" y="1507744"/>
                  </a:lnTo>
                  <a:lnTo>
                    <a:pt x="133223" y="1468882"/>
                  </a:lnTo>
                  <a:lnTo>
                    <a:pt x="110998" y="1428877"/>
                  </a:lnTo>
                  <a:lnTo>
                    <a:pt x="90677" y="1387729"/>
                  </a:lnTo>
                  <a:lnTo>
                    <a:pt x="72262" y="1345438"/>
                  </a:lnTo>
                  <a:lnTo>
                    <a:pt x="55752" y="1302258"/>
                  </a:lnTo>
                  <a:lnTo>
                    <a:pt x="41275" y="1258062"/>
                  </a:lnTo>
                  <a:lnTo>
                    <a:pt x="28828" y="1212977"/>
                  </a:lnTo>
                  <a:lnTo>
                    <a:pt x="18541" y="1167130"/>
                  </a:lnTo>
                  <a:lnTo>
                    <a:pt x="10540" y="1120394"/>
                  </a:lnTo>
                  <a:lnTo>
                    <a:pt x="4699" y="1073023"/>
                  </a:lnTo>
                  <a:lnTo>
                    <a:pt x="1143" y="1024890"/>
                  </a:lnTo>
                  <a:lnTo>
                    <a:pt x="0" y="976122"/>
                  </a:lnTo>
                  <a:close/>
                </a:path>
              </a:pathLst>
            </a:custGeom>
            <a:noFill/>
            <a:ln w="635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75" name="Google Shape;75;p7"/>
          <p:cNvSpPr txBox="1"/>
          <p:nvPr/>
        </p:nvSpPr>
        <p:spPr>
          <a:xfrm>
            <a:off x="6401053" y="4452048"/>
            <a:ext cx="926465" cy="551815"/>
          </a:xfrm>
          <a:prstGeom prst="rect">
            <a:avLst/>
          </a:prstGeom>
          <a:noFill/>
          <a:ln>
            <a:noFill/>
          </a:ln>
        </p:spPr>
        <p:txBody>
          <a:bodyPr spcFirstLastPara="1" wrap="square" lIns="0" tIns="12700" rIns="0" bIns="0" anchor="t" anchorCtr="0">
            <a:spAutoFit/>
          </a:bodyPr>
          <a:lstStyle/>
          <a:p>
            <a:pPr marL="43180" lvl="0" indent="0" algn="l" rtl="0">
              <a:lnSpc>
                <a:spcPct val="100000"/>
              </a:lnSpc>
              <a:spcBef>
                <a:spcPts val="0"/>
              </a:spcBef>
              <a:spcAft>
                <a:spcPts val="0"/>
              </a:spcAft>
              <a:buNone/>
            </a:pPr>
            <a:r>
              <a:rPr lang="en-US" sz="1800">
                <a:solidFill>
                  <a:srgbClr val="FFFFFF"/>
                </a:solidFill>
                <a:latin typeface="Calibri"/>
                <a:ea typeface="Calibri"/>
                <a:cs typeface="Calibri"/>
                <a:sym typeface="Calibri"/>
              </a:rPr>
              <a:t>CULTURE</a:t>
            </a:r>
            <a:endParaRPr sz="1800">
              <a:latin typeface="Calibri"/>
              <a:ea typeface="Calibri"/>
              <a:cs typeface="Calibri"/>
              <a:sym typeface="Calibri"/>
            </a:endParaRPr>
          </a:p>
          <a:p>
            <a:pPr marL="12700" lvl="0" indent="0" algn="l" rtl="0">
              <a:lnSpc>
                <a:spcPct val="100000"/>
              </a:lnSpc>
              <a:spcBef>
                <a:spcPts val="120"/>
              </a:spcBef>
              <a:spcAft>
                <a:spcPts val="0"/>
              </a:spcAft>
              <a:buNone/>
            </a:pPr>
            <a:r>
              <a:rPr lang="en-US" sz="1550">
                <a:solidFill>
                  <a:srgbClr val="FFFFFF"/>
                </a:solidFill>
                <a:latin typeface="Calibri"/>
                <a:ea typeface="Calibri"/>
                <a:cs typeface="Calibri"/>
                <a:sym typeface="Calibri"/>
              </a:rPr>
              <a:t>&amp; CLIMATE</a:t>
            </a:r>
            <a:endParaRPr sz="1550">
              <a:latin typeface="Calibri"/>
              <a:ea typeface="Calibri"/>
              <a:cs typeface="Calibri"/>
              <a:sym typeface="Calibri"/>
            </a:endParaRPr>
          </a:p>
        </p:txBody>
      </p:sp>
      <p:pic>
        <p:nvPicPr>
          <p:cNvPr id="76" name="Google Shape;76;p7" descr="Logo for the University of Michigan Benefits Office."/>
          <p:cNvPicPr preferRelativeResize="0"/>
          <p:nvPr/>
        </p:nvPicPr>
        <p:blipFill rotWithShape="1">
          <a:blip r:embed="rId4">
            <a:alphaModFix/>
          </a:blip>
          <a:srcRect/>
          <a:stretch/>
        </p:blipFill>
        <p:spPr>
          <a:xfrm>
            <a:off x="0" y="6200774"/>
            <a:ext cx="9143999" cy="657225"/>
          </a:xfrm>
          <a:prstGeom prst="rect">
            <a:avLst/>
          </a:prstGeom>
          <a:noFill/>
          <a:ln>
            <a:noFill/>
          </a:ln>
        </p:spPr>
      </p:pic>
      <p:grpSp>
        <p:nvGrpSpPr>
          <p:cNvPr id="77" name="Google Shape;77;p7"/>
          <p:cNvGrpSpPr/>
          <p:nvPr/>
        </p:nvGrpSpPr>
        <p:grpSpPr>
          <a:xfrm>
            <a:off x="1600200" y="5153025"/>
            <a:ext cx="5943600" cy="4826"/>
            <a:chOff x="1600200" y="5153025"/>
            <a:chExt cx="5943600" cy="4826"/>
          </a:xfrm>
        </p:grpSpPr>
        <p:sp>
          <p:nvSpPr>
            <p:cNvPr id="78" name="Google Shape;78;p7"/>
            <p:cNvSpPr/>
            <p:nvPr/>
          </p:nvSpPr>
          <p:spPr>
            <a:xfrm>
              <a:off x="1600200" y="5153025"/>
              <a:ext cx="1295400" cy="0"/>
            </a:xfrm>
            <a:custGeom>
              <a:avLst/>
              <a:gdLst/>
              <a:ahLst/>
              <a:cxnLst/>
              <a:rect l="l" t="t" r="r" b="b"/>
              <a:pathLst>
                <a:path w="1295400" h="120000" extrusionOk="0">
                  <a:moveTo>
                    <a:pt x="0" y="0"/>
                  </a:moveTo>
                  <a:lnTo>
                    <a:pt x="1295400" y="0"/>
                  </a:lnTo>
                </a:path>
              </a:pathLst>
            </a:custGeom>
            <a:noFill/>
            <a:ln w="38100" cap="flat" cmpd="sng">
              <a:solidFill>
                <a:srgbClr val="0A255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 name="Google Shape;79;p7"/>
            <p:cNvSpPr/>
            <p:nvPr/>
          </p:nvSpPr>
          <p:spPr>
            <a:xfrm>
              <a:off x="3814826" y="5157851"/>
              <a:ext cx="1447800" cy="0"/>
            </a:xfrm>
            <a:custGeom>
              <a:avLst/>
              <a:gdLst/>
              <a:ahLst/>
              <a:cxnLst/>
              <a:rect l="l" t="t" r="r" b="b"/>
              <a:pathLst>
                <a:path w="1447800" h="120000" extrusionOk="0">
                  <a:moveTo>
                    <a:pt x="0" y="0"/>
                  </a:moveTo>
                  <a:lnTo>
                    <a:pt x="1447800" y="0"/>
                  </a:lnTo>
                </a:path>
              </a:pathLst>
            </a:custGeom>
            <a:noFill/>
            <a:ln w="63500" cap="flat" cmpd="sng">
              <a:solidFill>
                <a:srgbClr val="3369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0" name="Google Shape;80;p7"/>
            <p:cNvSpPr/>
            <p:nvPr/>
          </p:nvSpPr>
          <p:spPr>
            <a:xfrm>
              <a:off x="6248400" y="5153025"/>
              <a:ext cx="1295400" cy="0"/>
            </a:xfrm>
            <a:custGeom>
              <a:avLst/>
              <a:gdLst/>
              <a:ahLst/>
              <a:cxnLst/>
              <a:rect l="l" t="t" r="r" b="b"/>
              <a:pathLst>
                <a:path w="1295400" h="120000" extrusionOk="0">
                  <a:moveTo>
                    <a:pt x="0" y="0"/>
                  </a:moveTo>
                  <a:lnTo>
                    <a:pt x="1295400" y="0"/>
                  </a:lnTo>
                </a:path>
              </a:pathLst>
            </a:custGeom>
            <a:noFill/>
            <a:ln w="381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8"/>
          <p:cNvSpPr txBox="1">
            <a:spLocks noGrp="1"/>
          </p:cNvSpPr>
          <p:nvPr>
            <p:ph type="title"/>
          </p:nvPr>
        </p:nvSpPr>
        <p:spPr>
          <a:xfrm>
            <a:off x="380999" y="3058413"/>
            <a:ext cx="8231505" cy="693780"/>
          </a:xfrm>
          <a:prstGeom prst="rect">
            <a:avLst/>
          </a:prstGeom>
          <a:noFill/>
          <a:ln>
            <a:noFill/>
          </a:ln>
        </p:spPr>
        <p:txBody>
          <a:bodyPr spcFirstLastPara="1" wrap="square" lIns="0" tIns="16500" rIns="0" bIns="0" anchor="t" anchorCtr="0">
            <a:spAutoFit/>
          </a:bodyPr>
          <a:lstStyle/>
          <a:p>
            <a:pPr marL="12700" lvl="0" indent="0" algn="r" rtl="0">
              <a:lnSpc>
                <a:spcPct val="100000"/>
              </a:lnSpc>
              <a:spcBef>
                <a:spcPts val="0"/>
              </a:spcBef>
              <a:spcAft>
                <a:spcPts val="0"/>
              </a:spcAft>
              <a:buNone/>
            </a:pPr>
            <a:r>
              <a:rPr lang="en-US" sz="4400" b="1">
                <a:solidFill>
                  <a:srgbClr val="15284F"/>
                </a:solidFill>
                <a:latin typeface="Calibri"/>
                <a:ea typeface="Calibri"/>
                <a:cs typeface="Calibri"/>
                <a:sym typeface="Calibri"/>
              </a:rPr>
              <a:t>INTRODUCTION TO U-M BENEFITS</a:t>
            </a:r>
            <a:endParaRPr sz="4400">
              <a:latin typeface="Calibri"/>
              <a:ea typeface="Calibri"/>
              <a:cs typeface="Calibri"/>
              <a:sym typeface="Calibri"/>
            </a:endParaRPr>
          </a:p>
        </p:txBody>
      </p:sp>
      <p:sp>
        <p:nvSpPr>
          <p:cNvPr id="86" name="Google Shape;86;p8"/>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2</a:t>
            </a:fld>
            <a:endParaRPr sz="1200">
              <a:latin typeface="Arimo"/>
              <a:ea typeface="Arimo"/>
              <a:cs typeface="Arimo"/>
              <a:sym typeface="Arim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323975" lvl="0" indent="0" algn="l" rtl="0">
              <a:lnSpc>
                <a:spcPct val="100000"/>
              </a:lnSpc>
              <a:spcBef>
                <a:spcPts val="0"/>
              </a:spcBef>
              <a:spcAft>
                <a:spcPts val="0"/>
              </a:spcAft>
              <a:buNone/>
            </a:pPr>
            <a:r>
              <a:rPr lang="en-US">
                <a:latin typeface="Calibri"/>
                <a:ea typeface="Calibri"/>
                <a:cs typeface="Calibri"/>
                <a:sym typeface="Calibri"/>
              </a:rPr>
              <a:t>Who Is Eligible for Benefits?</a:t>
            </a:r>
            <a:endParaRPr/>
          </a:p>
        </p:txBody>
      </p:sp>
      <p:sp>
        <p:nvSpPr>
          <p:cNvPr id="92" name="Google Shape;92;p9"/>
          <p:cNvSpPr txBox="1"/>
          <p:nvPr/>
        </p:nvSpPr>
        <p:spPr>
          <a:xfrm>
            <a:off x="536536" y="1001379"/>
            <a:ext cx="7980045" cy="4590296"/>
          </a:xfrm>
          <a:prstGeom prst="rect">
            <a:avLst/>
          </a:prstGeom>
          <a:noFill/>
          <a:ln>
            <a:noFill/>
          </a:ln>
        </p:spPr>
        <p:txBody>
          <a:bodyPr spcFirstLastPara="1" wrap="square" lIns="0" tIns="1866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Benefits eligibility is based on:</a:t>
            </a:r>
            <a:endParaRPr sz="3200">
              <a:latin typeface="Calibri"/>
              <a:ea typeface="Calibri"/>
              <a:cs typeface="Calibri"/>
              <a:sym typeface="Calibri"/>
            </a:endParaRPr>
          </a:p>
          <a:p>
            <a:pPr marL="753745" lvl="1" indent="-283845" algn="l" rtl="0">
              <a:lnSpc>
                <a:spcPct val="100000"/>
              </a:lnSpc>
              <a:spcBef>
                <a:spcPts val="119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Your job</a:t>
            </a:r>
            <a:endParaRPr sz="2750">
              <a:latin typeface="Calibri"/>
              <a:ea typeface="Calibri"/>
              <a:cs typeface="Calibri"/>
              <a:sym typeface="Calibri"/>
            </a:endParaRPr>
          </a:p>
          <a:p>
            <a:pPr marL="753745" lvl="1" indent="-283845" algn="l" rtl="0">
              <a:lnSpc>
                <a:spcPct val="100000"/>
              </a:lnSpc>
              <a:spcBef>
                <a:spcPts val="10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The number of hours you work</a:t>
            </a:r>
            <a:endParaRPr sz="2750">
              <a:latin typeface="Calibri"/>
              <a:ea typeface="Calibri"/>
              <a:cs typeface="Calibri"/>
              <a:sym typeface="Calibri"/>
            </a:endParaRPr>
          </a:p>
          <a:p>
            <a:pPr marL="753745" lvl="1" indent="-283845" algn="l" rtl="0">
              <a:lnSpc>
                <a:spcPct val="100000"/>
              </a:lnSpc>
              <a:spcBef>
                <a:spcPts val="10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The length of your appointment</a:t>
            </a:r>
            <a:endParaRPr sz="2750">
              <a:latin typeface="Calibri"/>
              <a:ea typeface="Calibri"/>
              <a:cs typeface="Calibri"/>
              <a:sym typeface="Calibri"/>
            </a:endParaRPr>
          </a:p>
          <a:p>
            <a:pPr marL="354965" marR="5080" lvl="0" indent="-342900" algn="l" rtl="0">
              <a:lnSpc>
                <a:spcPct val="109500"/>
              </a:lnSpc>
              <a:spcBef>
                <a:spcPts val="5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may enroll in coverage for yourself, as well as a spouse or other qualified adult (OQA) and any dependent children </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(up to age 26).</a:t>
            </a:r>
            <a:endParaRPr sz="3200">
              <a:latin typeface="Calibri"/>
              <a:ea typeface="Calibri"/>
              <a:cs typeface="Calibri"/>
              <a:sym typeface="Calibri"/>
            </a:endParaRPr>
          </a:p>
        </p:txBody>
      </p:sp>
      <p:sp>
        <p:nvSpPr>
          <p:cNvPr id="93" name="Google Shape;93;p9"/>
          <p:cNvSpPr txBox="1"/>
          <p:nvPr/>
        </p:nvSpPr>
        <p:spPr>
          <a:xfrm>
            <a:off x="3962399" y="5553075"/>
            <a:ext cx="5029201" cy="372538"/>
          </a:xfrm>
          <a:prstGeom prst="rect">
            <a:avLst/>
          </a:prstGeom>
          <a:solidFill>
            <a:srgbClr val="D9D9D9"/>
          </a:solidFill>
          <a:ln>
            <a:noFill/>
          </a:ln>
        </p:spPr>
        <p:txBody>
          <a:bodyPr spcFirstLastPara="1" wrap="square" lIns="0" tIns="3175" rIns="0" bIns="0" anchor="t" anchorCtr="0">
            <a:spAutoFit/>
          </a:bodyPr>
          <a:lstStyle/>
          <a:p>
            <a:pPr marL="107314"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hr.umich.edu/benefits-eligibility</a:t>
            </a:r>
            <a:endParaRPr sz="2400">
              <a:latin typeface="Arial"/>
              <a:ea typeface="Arial"/>
              <a:cs typeface="Arial"/>
              <a:sym typeface="Arial"/>
            </a:endParaRPr>
          </a:p>
        </p:txBody>
      </p:sp>
      <p:sp>
        <p:nvSpPr>
          <p:cNvPr id="94" name="Google Shape;94;p9"/>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3</a:t>
            </a:fld>
            <a:endParaRPr sz="1200">
              <a:latin typeface="Arimo"/>
              <a:ea typeface="Arimo"/>
              <a:cs typeface="Arimo"/>
              <a:sym typeface="Arim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0"/>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376805" lvl="0" indent="0" algn="l" rtl="0">
              <a:lnSpc>
                <a:spcPct val="100000"/>
              </a:lnSpc>
              <a:spcBef>
                <a:spcPts val="0"/>
              </a:spcBef>
              <a:spcAft>
                <a:spcPts val="0"/>
              </a:spcAft>
              <a:buNone/>
            </a:pPr>
            <a:r>
              <a:rPr lang="en-US">
                <a:latin typeface="Calibri"/>
                <a:ea typeface="Calibri"/>
                <a:cs typeface="Calibri"/>
                <a:sym typeface="Calibri"/>
              </a:rPr>
              <a:t>How Do I Enroll?</a:t>
            </a:r>
            <a:endParaRPr/>
          </a:p>
        </p:txBody>
      </p:sp>
      <p:sp>
        <p:nvSpPr>
          <p:cNvPr id="101" name="Google Shape;101;p10"/>
          <p:cNvSpPr txBox="1"/>
          <p:nvPr/>
        </p:nvSpPr>
        <p:spPr>
          <a:xfrm>
            <a:off x="535940" y="1159726"/>
            <a:ext cx="8303400" cy="4457700"/>
          </a:xfrm>
          <a:prstGeom prst="rect">
            <a:avLst/>
          </a:prstGeom>
          <a:noFill/>
          <a:ln>
            <a:noFill/>
          </a:ln>
        </p:spPr>
        <p:txBody>
          <a:bodyPr spcFirstLastPara="1" wrap="square" lIns="0" tIns="27300" rIns="0" bIns="0" anchor="t" anchorCtr="0">
            <a:spAutoFit/>
          </a:bodyPr>
          <a:lstStyle/>
          <a:p>
            <a:pPr marL="354965" marR="120014" lvl="0" indent="-342900" algn="l" rtl="0">
              <a:lnSpc>
                <a:spcPct val="100000"/>
              </a:lnSpc>
              <a:spcBef>
                <a:spcPts val="0"/>
              </a:spcBef>
              <a:spcAft>
                <a:spcPts val="0"/>
              </a:spcAft>
              <a:buClr>
                <a:srgbClr val="14284F"/>
              </a:buClr>
              <a:buSzPts val="2700"/>
              <a:buFont typeface="Arial"/>
              <a:buChar char="•"/>
            </a:pPr>
            <a:r>
              <a:rPr lang="en-US" sz="2700">
                <a:solidFill>
                  <a:srgbClr val="14284F"/>
                </a:solidFill>
                <a:latin typeface="Calibri"/>
                <a:ea typeface="Calibri"/>
                <a:cs typeface="Calibri"/>
                <a:sym typeface="Calibri"/>
              </a:rPr>
              <a:t>As a new hire, you will enroll online through Wolverine Access &gt; New Hire &gt; Benefits Self-Service for everything except flexible spending accounts.</a:t>
            </a:r>
            <a:endParaRPr sz="2700">
              <a:latin typeface="Calibri"/>
              <a:ea typeface="Calibri"/>
              <a:cs typeface="Calibri"/>
              <a:sym typeface="Calibri"/>
            </a:endParaRPr>
          </a:p>
          <a:p>
            <a:pPr marL="355600" lvl="0" indent="-342900" algn="l" rtl="0">
              <a:lnSpc>
                <a:spcPct val="100000"/>
              </a:lnSpc>
              <a:spcBef>
                <a:spcPts val="484"/>
              </a:spcBef>
              <a:spcAft>
                <a:spcPts val="0"/>
              </a:spcAft>
              <a:buClr>
                <a:srgbClr val="14284F"/>
              </a:buClr>
              <a:buSzPts val="2700"/>
              <a:buFont typeface="Arial"/>
              <a:buChar char="•"/>
            </a:pPr>
            <a:r>
              <a:rPr lang="en-US" sz="2700">
                <a:solidFill>
                  <a:srgbClr val="14284F"/>
                </a:solidFill>
                <a:latin typeface="Calibri"/>
                <a:ea typeface="Calibri"/>
                <a:cs typeface="Calibri"/>
                <a:sym typeface="Calibri"/>
              </a:rPr>
              <a:t>Your benefits options will be shown </a:t>
            </a:r>
            <a:r>
              <a:rPr lang="en-US" sz="2700" b="1">
                <a:solidFill>
                  <a:srgbClr val="14284F"/>
                </a:solidFill>
                <a:latin typeface="Calibri"/>
                <a:ea typeface="Calibri"/>
                <a:cs typeface="Calibri"/>
                <a:sym typeface="Calibri"/>
              </a:rPr>
              <a:t>after 8 p.m. </a:t>
            </a:r>
            <a:r>
              <a:rPr lang="en-US" sz="2700">
                <a:solidFill>
                  <a:srgbClr val="14284F"/>
                </a:solidFill>
                <a:latin typeface="Calibri"/>
                <a:ea typeface="Calibri"/>
                <a:cs typeface="Calibri"/>
                <a:sym typeface="Calibri"/>
              </a:rPr>
              <a:t>on</a:t>
            </a:r>
            <a:endParaRPr sz="2700">
              <a:latin typeface="Calibri"/>
              <a:ea typeface="Calibri"/>
              <a:cs typeface="Calibri"/>
              <a:sym typeface="Calibri"/>
            </a:endParaRPr>
          </a:p>
          <a:p>
            <a:pPr marL="354965" marR="5080" lvl="0" indent="0" algn="l" rtl="0">
              <a:lnSpc>
                <a:spcPct val="100000"/>
              </a:lnSpc>
              <a:spcBef>
                <a:spcPts val="115"/>
              </a:spcBef>
              <a:spcAft>
                <a:spcPts val="0"/>
              </a:spcAft>
              <a:buNone/>
            </a:pPr>
            <a:r>
              <a:rPr lang="en-US" sz="2700">
                <a:solidFill>
                  <a:srgbClr val="14284F"/>
                </a:solidFill>
                <a:latin typeface="Calibri"/>
                <a:ea typeface="Calibri"/>
                <a:cs typeface="Calibri"/>
                <a:sym typeface="Calibri"/>
              </a:rPr>
              <a:t>your hire date or after your appointment is processed by your department and entered online; whichever is later.</a:t>
            </a:r>
            <a:endParaRPr sz="2700">
              <a:latin typeface="Calibri"/>
              <a:ea typeface="Calibri"/>
              <a:cs typeface="Calibri"/>
              <a:sym typeface="Calibri"/>
            </a:endParaRPr>
          </a:p>
          <a:p>
            <a:pPr marL="355600" lvl="0" indent="-342900" algn="l" rtl="0">
              <a:lnSpc>
                <a:spcPct val="100000"/>
              </a:lnSpc>
              <a:spcBef>
                <a:spcPts val="545"/>
              </a:spcBef>
              <a:spcAft>
                <a:spcPts val="0"/>
              </a:spcAft>
              <a:buClr>
                <a:srgbClr val="14284F"/>
              </a:buClr>
              <a:buSzPts val="2700"/>
              <a:buFont typeface="Arial"/>
              <a:buChar char="•"/>
            </a:pPr>
            <a:r>
              <a:rPr lang="en-US" sz="2700">
                <a:solidFill>
                  <a:srgbClr val="14284F"/>
                </a:solidFill>
                <a:latin typeface="Calibri"/>
                <a:ea typeface="Calibri"/>
                <a:cs typeface="Calibri"/>
                <a:sym typeface="Calibri"/>
              </a:rPr>
              <a:t>As a new hire, you have </a:t>
            </a:r>
            <a:r>
              <a:rPr lang="en-US" sz="2700" b="1">
                <a:solidFill>
                  <a:srgbClr val="14284F"/>
                </a:solidFill>
                <a:latin typeface="Calibri"/>
                <a:ea typeface="Calibri"/>
                <a:cs typeface="Calibri"/>
                <a:sym typeface="Calibri"/>
              </a:rPr>
              <a:t>30 days </a:t>
            </a:r>
            <a:r>
              <a:rPr lang="en-US" sz="2700">
                <a:solidFill>
                  <a:srgbClr val="14284F"/>
                </a:solidFill>
                <a:latin typeface="Calibri"/>
                <a:ea typeface="Calibri"/>
                <a:cs typeface="Calibri"/>
                <a:sym typeface="Calibri"/>
              </a:rPr>
              <a:t>to enroll.</a:t>
            </a:r>
            <a:endParaRPr sz="2700">
              <a:latin typeface="Calibri"/>
              <a:ea typeface="Calibri"/>
              <a:cs typeface="Calibri"/>
              <a:sym typeface="Calibri"/>
            </a:endParaRPr>
          </a:p>
          <a:p>
            <a:pPr marL="354965" marR="531495" lvl="0" indent="-342900" algn="l" rtl="0">
              <a:lnSpc>
                <a:spcPct val="100000"/>
              </a:lnSpc>
              <a:spcBef>
                <a:spcPts val="994"/>
              </a:spcBef>
              <a:spcAft>
                <a:spcPts val="0"/>
              </a:spcAft>
              <a:buClr>
                <a:srgbClr val="14284F"/>
              </a:buClr>
              <a:buSzPts val="2700"/>
              <a:buFont typeface="Arial"/>
              <a:buChar char="•"/>
            </a:pPr>
            <a:r>
              <a:rPr lang="en-US" sz="2700">
                <a:solidFill>
                  <a:srgbClr val="14284F"/>
                </a:solidFill>
                <a:latin typeface="Calibri"/>
                <a:ea typeface="Calibri"/>
                <a:cs typeface="Calibri"/>
                <a:sym typeface="Calibri"/>
              </a:rPr>
              <a:t>You may enroll in or change elections to retirement savings plans, life insurance or long-term disability at any time.</a:t>
            </a:r>
            <a:endParaRPr sz="2700">
              <a:latin typeface="Calibri"/>
              <a:ea typeface="Calibri"/>
              <a:cs typeface="Calibri"/>
              <a:sym typeface="Calibri"/>
            </a:endParaRPr>
          </a:p>
        </p:txBody>
      </p:sp>
      <p:sp>
        <p:nvSpPr>
          <p:cNvPr id="102" name="Google Shape;102;p10"/>
          <p:cNvSpPr txBox="1"/>
          <p:nvPr/>
        </p:nvSpPr>
        <p:spPr>
          <a:xfrm>
            <a:off x="4038599" y="5751112"/>
            <a:ext cx="4800600" cy="370800"/>
          </a:xfrm>
          <a:prstGeom prst="rect">
            <a:avLst/>
          </a:prstGeom>
          <a:solidFill>
            <a:srgbClr val="D9D9D9"/>
          </a:solidFill>
          <a:ln>
            <a:noFill/>
          </a:ln>
        </p:spPr>
        <p:txBody>
          <a:bodyPr spcFirstLastPara="1" wrap="square" lIns="0" tIns="1250" rIns="0" bIns="0" anchor="t" anchorCtr="0">
            <a:spAutoFit/>
          </a:bodyPr>
          <a:lstStyle/>
          <a:p>
            <a:pPr marL="50673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wolverineaccess.umich.edu</a:t>
            </a:r>
            <a:endParaRPr sz="2400">
              <a:latin typeface="Arial"/>
              <a:ea typeface="Arial"/>
              <a:cs typeface="Arial"/>
              <a:sym typeface="Arial"/>
            </a:endParaRPr>
          </a:p>
        </p:txBody>
      </p:sp>
      <p:sp>
        <p:nvSpPr>
          <p:cNvPr id="103" name="Google Shape;103;p10"/>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4</a:t>
            </a:fld>
            <a:endParaRPr sz="1200">
              <a:latin typeface="Arimo"/>
              <a:ea typeface="Arimo"/>
              <a:cs typeface="Arimo"/>
              <a:sym typeface="Arim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1"/>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922019" lvl="0" indent="0" algn="l" rtl="0">
              <a:lnSpc>
                <a:spcPct val="100000"/>
              </a:lnSpc>
              <a:spcBef>
                <a:spcPts val="0"/>
              </a:spcBef>
              <a:spcAft>
                <a:spcPts val="0"/>
              </a:spcAft>
              <a:buNone/>
            </a:pPr>
            <a:r>
              <a:rPr lang="en-US">
                <a:latin typeface="Calibri"/>
                <a:ea typeface="Calibri"/>
                <a:cs typeface="Calibri"/>
                <a:sym typeface="Calibri"/>
              </a:rPr>
              <a:t>Can I Change My Benefits Later?</a:t>
            </a:r>
            <a:endParaRPr/>
          </a:p>
        </p:txBody>
      </p:sp>
      <p:sp>
        <p:nvSpPr>
          <p:cNvPr id="109" name="Google Shape;109;p11"/>
          <p:cNvSpPr txBox="1"/>
          <p:nvPr/>
        </p:nvSpPr>
        <p:spPr>
          <a:xfrm>
            <a:off x="536575" y="1186695"/>
            <a:ext cx="7822500" cy="3642000"/>
          </a:xfrm>
          <a:prstGeom prst="rect">
            <a:avLst/>
          </a:prstGeom>
          <a:noFill/>
          <a:ln>
            <a:noFill/>
          </a:ln>
        </p:spPr>
        <p:txBody>
          <a:bodyPr spcFirstLastPara="1" wrap="square" lIns="0" tIns="6350" rIns="0" bIns="0" anchor="t" anchorCtr="0">
            <a:spAutoFit/>
          </a:bodyPr>
          <a:lstStyle/>
          <a:p>
            <a:pPr marL="353060" marR="5080" lvl="0" indent="-340995" algn="l" rtl="0">
              <a:lnSpc>
                <a:spcPct val="102400"/>
              </a:lnSpc>
              <a:spcBef>
                <a:spcPts val="0"/>
              </a:spcBef>
              <a:spcAft>
                <a:spcPts val="0"/>
              </a:spcAft>
              <a:buClr>
                <a:srgbClr val="244061"/>
              </a:buClr>
              <a:buSzPts val="2400"/>
              <a:buFont typeface="Arial"/>
              <a:buChar char="•"/>
            </a:pPr>
            <a:r>
              <a:rPr lang="en-US" sz="2400" b="0" i="0">
                <a:solidFill>
                  <a:srgbClr val="244061"/>
                </a:solidFill>
                <a:latin typeface="Calibri"/>
                <a:ea typeface="Calibri"/>
                <a:cs typeface="Calibri"/>
                <a:sym typeface="Calibri"/>
              </a:rPr>
              <a:t>You are eligible to participate in annual Open Enrollment if your hire date is before mid-October of a calendar year. </a:t>
            </a:r>
            <a:endParaRPr/>
          </a:p>
          <a:p>
            <a:pPr marL="12065" marR="5080" lvl="0" indent="0" algn="l" rtl="0">
              <a:lnSpc>
                <a:spcPct val="102400"/>
              </a:lnSpc>
              <a:spcBef>
                <a:spcPts val="50"/>
              </a:spcBef>
              <a:spcAft>
                <a:spcPts val="0"/>
              </a:spcAft>
              <a:buNone/>
            </a:pPr>
            <a:endParaRPr sz="1400">
              <a:solidFill>
                <a:srgbClr val="244061"/>
              </a:solidFill>
              <a:latin typeface="Arial"/>
              <a:ea typeface="Arial"/>
              <a:cs typeface="Arial"/>
              <a:sym typeface="Arial"/>
            </a:endParaRPr>
          </a:p>
          <a:p>
            <a:pPr marL="353060" marR="5080" lvl="0" indent="-340995" algn="l" rtl="0">
              <a:lnSpc>
                <a:spcPct val="102400"/>
              </a:lnSpc>
              <a:spcBef>
                <a:spcPts val="50"/>
              </a:spcBef>
              <a:spcAft>
                <a:spcPts val="0"/>
              </a:spcAft>
              <a:buClr>
                <a:srgbClr val="244061"/>
              </a:buClr>
              <a:buSzPts val="2400"/>
              <a:buFont typeface="Arial"/>
              <a:buChar char="•"/>
            </a:pPr>
            <a:r>
              <a:rPr lang="en-US" sz="2400" b="0" i="0">
                <a:solidFill>
                  <a:srgbClr val="244061"/>
                </a:solidFill>
                <a:latin typeface="Calibri"/>
                <a:ea typeface="Calibri"/>
                <a:cs typeface="Calibri"/>
                <a:sym typeface="Calibri"/>
              </a:rPr>
              <a:t>If you are hired any time from mid-October through Dec. 31, your first chance to change your benefit elections will be during Open Enrollment the year after you're hired, unless you experience a qualifying event: </a:t>
            </a:r>
            <a:endParaRPr sz="2400">
              <a:solidFill>
                <a:srgbClr val="244061"/>
              </a:solidFill>
              <a:latin typeface="Calibri"/>
              <a:ea typeface="Calibri"/>
              <a:cs typeface="Calibri"/>
              <a:sym typeface="Calibri"/>
            </a:endParaRPr>
          </a:p>
          <a:p>
            <a:pPr marL="914400" marR="5080" lvl="1" indent="-381000" algn="l" rtl="0">
              <a:lnSpc>
                <a:spcPct val="102400"/>
              </a:lnSpc>
              <a:spcBef>
                <a:spcPts val="50"/>
              </a:spcBef>
              <a:spcAft>
                <a:spcPts val="0"/>
              </a:spcAft>
              <a:buClr>
                <a:srgbClr val="244061"/>
              </a:buClr>
              <a:buSzPts val="2400"/>
              <a:buFont typeface="Arial"/>
              <a:buChar char="○"/>
            </a:pPr>
            <a:r>
              <a:rPr lang="en-US" sz="2400">
                <a:solidFill>
                  <a:srgbClr val="14284F"/>
                </a:solidFill>
                <a:latin typeface="Calibri"/>
                <a:ea typeface="Calibri"/>
                <a:cs typeface="Calibri"/>
                <a:sym typeface="Calibri"/>
              </a:rPr>
              <a:t>Includes changes in legal marital status, number of dependents, employment status, residence or work site, or domestic relations court order</a:t>
            </a:r>
            <a:endParaRPr sz="2400">
              <a:latin typeface="Calibri"/>
              <a:ea typeface="Calibri"/>
              <a:cs typeface="Calibri"/>
              <a:sym typeface="Calibri"/>
            </a:endParaRPr>
          </a:p>
        </p:txBody>
      </p:sp>
      <p:sp>
        <p:nvSpPr>
          <p:cNvPr id="110" name="Google Shape;110;p11"/>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5</a:t>
            </a:fld>
            <a:endParaRPr sz="1200">
              <a:latin typeface="Arimo"/>
              <a:ea typeface="Arimo"/>
              <a:cs typeface="Arimo"/>
              <a:sym typeface="Arim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2"/>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218565" lvl="0" indent="0" algn="l" rtl="0">
              <a:lnSpc>
                <a:spcPct val="100000"/>
              </a:lnSpc>
              <a:spcBef>
                <a:spcPts val="0"/>
              </a:spcBef>
              <a:spcAft>
                <a:spcPts val="0"/>
              </a:spcAft>
              <a:buNone/>
            </a:pPr>
            <a:r>
              <a:rPr lang="en-US">
                <a:latin typeface="Calibri"/>
                <a:ea typeface="Calibri"/>
                <a:cs typeface="Calibri"/>
                <a:sym typeface="Calibri"/>
              </a:rPr>
              <a:t>How Much Do Benefits Cost? (1)</a:t>
            </a:r>
            <a:endParaRPr>
              <a:latin typeface="Calibri"/>
              <a:ea typeface="Calibri"/>
              <a:cs typeface="Calibri"/>
              <a:sym typeface="Calibri"/>
            </a:endParaRPr>
          </a:p>
        </p:txBody>
      </p:sp>
      <p:sp>
        <p:nvSpPr>
          <p:cNvPr id="116" name="Google Shape;116;p12"/>
          <p:cNvSpPr txBox="1"/>
          <p:nvPr/>
        </p:nvSpPr>
        <p:spPr>
          <a:xfrm>
            <a:off x="536575" y="1001379"/>
            <a:ext cx="8076000" cy="4025400"/>
          </a:xfrm>
          <a:prstGeom prst="rect">
            <a:avLst/>
          </a:prstGeom>
          <a:noFill/>
          <a:ln>
            <a:noFill/>
          </a:ln>
        </p:spPr>
        <p:txBody>
          <a:bodyPr spcFirstLastPara="1" wrap="square" lIns="0" tIns="1866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Monthly rates for certain plans are standard:</a:t>
            </a:r>
            <a:endParaRPr sz="3200">
              <a:latin typeface="Calibri"/>
              <a:ea typeface="Calibri"/>
              <a:cs typeface="Calibri"/>
              <a:sym typeface="Calibri"/>
            </a:endParaRPr>
          </a:p>
          <a:p>
            <a:pPr marL="753745" lvl="1" indent="-283845" algn="l" rtl="0">
              <a:lnSpc>
                <a:spcPct val="100000"/>
              </a:lnSpc>
              <a:spcBef>
                <a:spcPts val="119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Dental, vision and legal plans</a:t>
            </a:r>
            <a:endParaRPr sz="2750">
              <a:latin typeface="Calibri"/>
              <a:ea typeface="Calibri"/>
              <a:cs typeface="Calibri"/>
              <a:sym typeface="Calibri"/>
            </a:endParaRPr>
          </a:p>
          <a:p>
            <a:pPr marL="354965" lvl="0" indent="-342265" algn="l" rtl="0">
              <a:lnSpc>
                <a:spcPct val="100000"/>
              </a:lnSpc>
              <a:spcBef>
                <a:spcPts val="98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Others are based (in part) on your salary:</a:t>
            </a:r>
            <a:endParaRPr sz="3200">
              <a:latin typeface="Calibri"/>
              <a:ea typeface="Calibri"/>
              <a:cs typeface="Calibri"/>
              <a:sym typeface="Calibri"/>
            </a:endParaRPr>
          </a:p>
          <a:p>
            <a:pPr marL="753745" marR="341630" lvl="1" indent="-283845" algn="l" rtl="0">
              <a:lnSpc>
                <a:spcPct val="113799"/>
              </a:lnSpc>
              <a:spcBef>
                <a:spcPts val="434"/>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Health, life insurance, and long-term disability 	plans</a:t>
            </a:r>
            <a:endParaRPr sz="2750">
              <a:latin typeface="Calibri"/>
              <a:ea typeface="Calibri"/>
              <a:cs typeface="Calibri"/>
              <a:sym typeface="Calibri"/>
            </a:endParaRPr>
          </a:p>
          <a:p>
            <a:pPr marL="355600" marR="5080" lvl="0" indent="-343535" algn="l" rtl="0">
              <a:lnSpc>
                <a:spcPct val="107600"/>
              </a:lnSpc>
              <a:spcBef>
                <a:spcPts val="8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U-M pays a portion of your benefits; </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you pay the rest through payroll deductions.</a:t>
            </a:r>
            <a:endParaRPr sz="3200">
              <a:latin typeface="Calibri"/>
              <a:ea typeface="Calibri"/>
              <a:cs typeface="Calibri"/>
              <a:sym typeface="Calibri"/>
            </a:endParaRPr>
          </a:p>
        </p:txBody>
      </p:sp>
      <p:sp>
        <p:nvSpPr>
          <p:cNvPr id="117" name="Google Shape;117;p12"/>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6</a:t>
            </a:fld>
            <a:endParaRPr sz="1200">
              <a:latin typeface="Arimo"/>
              <a:ea typeface="Arimo"/>
              <a:cs typeface="Arimo"/>
              <a:sym typeface="Arim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3"/>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218565" lvl="0" indent="0" algn="l" rtl="0">
              <a:lnSpc>
                <a:spcPct val="100000"/>
              </a:lnSpc>
              <a:spcBef>
                <a:spcPts val="0"/>
              </a:spcBef>
              <a:spcAft>
                <a:spcPts val="0"/>
              </a:spcAft>
              <a:buNone/>
            </a:pPr>
            <a:r>
              <a:rPr lang="en-US">
                <a:latin typeface="Calibri"/>
                <a:ea typeface="Calibri"/>
                <a:cs typeface="Calibri"/>
                <a:sym typeface="Calibri"/>
              </a:rPr>
              <a:t>How Much Do Benefits Cost? (2)</a:t>
            </a:r>
            <a:endParaRPr>
              <a:latin typeface="Calibri"/>
              <a:ea typeface="Calibri"/>
              <a:cs typeface="Calibri"/>
              <a:sym typeface="Calibri"/>
            </a:endParaRPr>
          </a:p>
        </p:txBody>
      </p:sp>
      <p:sp>
        <p:nvSpPr>
          <p:cNvPr id="123" name="Google Shape;123;p13"/>
          <p:cNvSpPr txBox="1"/>
          <p:nvPr/>
        </p:nvSpPr>
        <p:spPr>
          <a:xfrm>
            <a:off x="536575" y="1054227"/>
            <a:ext cx="7946706" cy="3336747"/>
          </a:xfrm>
          <a:prstGeom prst="rect">
            <a:avLst/>
          </a:prstGeom>
          <a:noFill/>
          <a:ln>
            <a:noFill/>
          </a:ln>
        </p:spPr>
        <p:txBody>
          <a:bodyPr spcFirstLastPara="1" wrap="square" lIns="0" tIns="1339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View </a:t>
            </a:r>
            <a:r>
              <a:rPr lang="en-US" sz="3200" b="1">
                <a:solidFill>
                  <a:srgbClr val="14284F"/>
                </a:solidFill>
                <a:latin typeface="Calibri"/>
                <a:ea typeface="Calibri"/>
                <a:cs typeface="Calibri"/>
                <a:sym typeface="Calibri"/>
              </a:rPr>
              <a:t>general </a:t>
            </a:r>
            <a:r>
              <a:rPr lang="en-US" sz="3200">
                <a:solidFill>
                  <a:srgbClr val="14284F"/>
                </a:solidFill>
                <a:latin typeface="Calibri"/>
                <a:ea typeface="Calibri"/>
                <a:cs typeface="Calibri"/>
                <a:sym typeface="Calibri"/>
              </a:rPr>
              <a:t>rate information on our website.</a:t>
            </a:r>
            <a:endParaRPr sz="3200">
              <a:latin typeface="Calibri"/>
              <a:ea typeface="Calibri"/>
              <a:cs typeface="Calibri"/>
              <a:sym typeface="Calibri"/>
            </a:endParaRPr>
          </a:p>
          <a:p>
            <a:pPr marL="355600" marR="802005" lvl="0" indent="-343535" algn="l" rtl="0">
              <a:lnSpc>
                <a:spcPct val="109600"/>
              </a:lnSpc>
              <a:spcBef>
                <a:spcPts val="60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View your </a:t>
            </a:r>
            <a:r>
              <a:rPr lang="en-US" sz="3200" b="1">
                <a:solidFill>
                  <a:srgbClr val="14284F"/>
                </a:solidFill>
                <a:latin typeface="Calibri"/>
                <a:ea typeface="Calibri"/>
                <a:cs typeface="Calibri"/>
                <a:sym typeface="Calibri"/>
              </a:rPr>
              <a:t>personal </a:t>
            </a:r>
            <a:r>
              <a:rPr lang="en-US" sz="3200">
                <a:solidFill>
                  <a:srgbClr val="14284F"/>
                </a:solidFill>
                <a:latin typeface="Calibri"/>
                <a:ea typeface="Calibri"/>
                <a:cs typeface="Calibri"/>
                <a:sym typeface="Calibri"/>
              </a:rPr>
              <a:t>benefit plan rates on Wolverine Access: search for Benefits Self-Service and select the tile; then select the Display Benefit Plan Rate tile.</a:t>
            </a:r>
            <a:endParaRPr sz="3200">
              <a:latin typeface="Calibri"/>
              <a:ea typeface="Calibri"/>
              <a:cs typeface="Calibri"/>
              <a:sym typeface="Calibri"/>
            </a:endParaRPr>
          </a:p>
        </p:txBody>
      </p:sp>
      <p:sp>
        <p:nvSpPr>
          <p:cNvPr id="124" name="Google Shape;124;p13"/>
          <p:cNvSpPr txBox="1"/>
          <p:nvPr/>
        </p:nvSpPr>
        <p:spPr>
          <a:xfrm>
            <a:off x="4114800" y="4714875"/>
            <a:ext cx="4724400" cy="371897"/>
          </a:xfrm>
          <a:prstGeom prst="rect">
            <a:avLst/>
          </a:prstGeom>
          <a:solidFill>
            <a:srgbClr val="D9D9D9"/>
          </a:solidFill>
          <a:ln>
            <a:noFill/>
          </a:ln>
        </p:spPr>
        <p:txBody>
          <a:bodyPr spcFirstLastPara="1" wrap="square" lIns="0" tIns="2525" rIns="0" bIns="0" anchor="t" anchorCtr="0">
            <a:spAutoFit/>
          </a:bodyPr>
          <a:lstStyle/>
          <a:p>
            <a:pPr marL="518159"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hr.umich.edu/benefits-rates</a:t>
            </a:r>
            <a:endParaRPr sz="2400">
              <a:latin typeface="Arial"/>
              <a:ea typeface="Arial"/>
              <a:cs typeface="Arial"/>
              <a:sym typeface="Arial"/>
            </a:endParaRPr>
          </a:p>
        </p:txBody>
      </p:sp>
      <p:sp>
        <p:nvSpPr>
          <p:cNvPr id="125" name="Google Shape;125;p13"/>
          <p:cNvSpPr txBox="1"/>
          <p:nvPr/>
        </p:nvSpPr>
        <p:spPr>
          <a:xfrm>
            <a:off x="4114800" y="5476875"/>
            <a:ext cx="4724400" cy="372600"/>
          </a:xfrm>
          <a:prstGeom prst="rect">
            <a:avLst/>
          </a:prstGeom>
          <a:solidFill>
            <a:srgbClr val="D9D9D9"/>
          </a:solidFill>
          <a:ln>
            <a:noFill/>
          </a:ln>
        </p:spPr>
        <p:txBody>
          <a:bodyPr spcFirstLastPara="1" wrap="square" lIns="0" tIns="3175" rIns="0" bIns="0" anchor="t" anchorCtr="0">
            <a:spAutoFit/>
          </a:bodyPr>
          <a:lstStyle/>
          <a:p>
            <a:pPr marL="0" lvl="0" indent="0" algn="l" rtl="0">
              <a:lnSpc>
                <a:spcPct val="100000"/>
              </a:lnSpc>
              <a:spcBef>
                <a:spcPts val="0"/>
              </a:spcBef>
              <a:spcAft>
                <a:spcPts val="0"/>
              </a:spcAft>
              <a:buNone/>
            </a:pPr>
            <a:r>
              <a:rPr lang="en-US" sz="2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http://wolverineaccess.umich.edu/</a:t>
            </a:r>
            <a:endParaRPr sz="2400">
              <a:latin typeface="Arial"/>
              <a:ea typeface="Arial"/>
              <a:cs typeface="Arial"/>
              <a:sym typeface="Arial"/>
            </a:endParaRPr>
          </a:p>
        </p:txBody>
      </p:sp>
      <p:sp>
        <p:nvSpPr>
          <p:cNvPr id="126" name="Google Shape;126;p13"/>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7</a:t>
            </a:fld>
            <a:endParaRPr sz="1200">
              <a:latin typeface="Arimo"/>
              <a:ea typeface="Arimo"/>
              <a:cs typeface="Arimo"/>
              <a:sym typeface="Arim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a:spLocks noGrp="1"/>
          </p:cNvSpPr>
          <p:nvPr>
            <p:ph type="title"/>
          </p:nvPr>
        </p:nvSpPr>
        <p:spPr>
          <a:xfrm>
            <a:off x="457200" y="76200"/>
            <a:ext cx="8229600" cy="1292662"/>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sz="2800" b="0" i="0">
                <a:solidFill>
                  <a:srgbClr val="0F243E"/>
                </a:solidFill>
                <a:latin typeface="Roboto"/>
                <a:ea typeface="Roboto"/>
                <a:cs typeface="Roboto"/>
                <a:sym typeface="Roboto"/>
              </a:rPr>
              <a:t>Do You and Your Spouse/Other Qualified Adult </a:t>
            </a:r>
            <a:br>
              <a:rPr lang="en-US" sz="2800" b="0" i="0">
                <a:solidFill>
                  <a:srgbClr val="0F243E"/>
                </a:solidFill>
                <a:latin typeface="Roboto"/>
                <a:ea typeface="Roboto"/>
                <a:cs typeface="Roboto"/>
                <a:sym typeface="Roboto"/>
              </a:rPr>
            </a:br>
            <a:r>
              <a:rPr lang="en-US" sz="2800" b="0" i="0">
                <a:solidFill>
                  <a:srgbClr val="0F243E"/>
                </a:solidFill>
                <a:latin typeface="Roboto"/>
                <a:ea typeface="Roboto"/>
                <a:cs typeface="Roboto"/>
                <a:sym typeface="Roboto"/>
              </a:rPr>
              <a:t>Both Work at U-M?</a:t>
            </a:r>
            <a:br>
              <a:rPr lang="en-US" sz="2800" b="0" i="0">
                <a:solidFill>
                  <a:srgbClr val="003E78"/>
                </a:solidFill>
                <a:latin typeface="Roboto"/>
                <a:ea typeface="Roboto"/>
                <a:cs typeface="Roboto"/>
                <a:sym typeface="Roboto"/>
              </a:rPr>
            </a:br>
            <a:endParaRPr sz="2800"/>
          </a:p>
        </p:txBody>
      </p:sp>
      <p:sp>
        <p:nvSpPr>
          <p:cNvPr id="132" name="Google Shape;132;p14"/>
          <p:cNvSpPr txBox="1">
            <a:spLocks noGrp="1"/>
          </p:cNvSpPr>
          <p:nvPr>
            <p:ph type="body" idx="1"/>
          </p:nvPr>
        </p:nvSpPr>
        <p:spPr>
          <a:xfrm>
            <a:off x="508293" y="1066800"/>
            <a:ext cx="8178507" cy="5539978"/>
          </a:xfrm>
          <a:prstGeom prst="rect">
            <a:avLst/>
          </a:prstGeom>
          <a:noFill/>
          <a:ln>
            <a:noFill/>
          </a:ln>
        </p:spPr>
        <p:txBody>
          <a:bodyPr spcFirstLastPara="1" wrap="square" lIns="0" tIns="0" rIns="0" bIns="0" anchor="t" anchorCtr="0">
            <a:spAutoFit/>
          </a:bodyPr>
          <a:lstStyle/>
          <a:p>
            <a:pPr marL="342900" marR="0" lvl="0" indent="-342900" algn="l" rtl="0">
              <a:spcBef>
                <a:spcPts val="0"/>
              </a:spcBef>
              <a:spcAft>
                <a:spcPts val="0"/>
              </a:spcAft>
              <a:buClr>
                <a:srgbClr val="244061"/>
              </a:buClr>
              <a:buSzPts val="2200"/>
              <a:buFont typeface="Arial"/>
              <a:buChar char="•"/>
            </a:pPr>
            <a:r>
              <a:rPr lang="en-US" sz="2200">
                <a:solidFill>
                  <a:srgbClr val="244061"/>
                </a:solidFill>
                <a:latin typeface="Calibri"/>
                <a:ea typeface="Calibri"/>
                <a:cs typeface="Calibri"/>
                <a:sym typeface="Calibri"/>
              </a:rPr>
              <a:t>Choose the medical insurance coverage that best meets the needs of you and your dependents at the lowest cost. </a:t>
            </a:r>
            <a:br>
              <a:rPr lang="en-US" sz="2200">
                <a:solidFill>
                  <a:srgbClr val="244061"/>
                </a:solidFill>
                <a:latin typeface="Calibri"/>
                <a:ea typeface="Calibri"/>
                <a:cs typeface="Calibri"/>
                <a:sym typeface="Calibri"/>
              </a:rPr>
            </a:br>
            <a:endParaRPr sz="2200">
              <a:solidFill>
                <a:srgbClr val="244061"/>
              </a:solidFill>
              <a:latin typeface="Calibri"/>
              <a:ea typeface="Calibri"/>
              <a:cs typeface="Calibri"/>
              <a:sym typeface="Calibri"/>
            </a:endParaRPr>
          </a:p>
          <a:p>
            <a:pPr marL="342900" marR="0" lvl="0" indent="-342900" algn="l" rtl="0">
              <a:spcBef>
                <a:spcPts val="0"/>
              </a:spcBef>
              <a:spcAft>
                <a:spcPts val="0"/>
              </a:spcAft>
              <a:buClr>
                <a:srgbClr val="244061"/>
              </a:buClr>
              <a:buSzPts val="2200"/>
              <a:buFont typeface="Arial"/>
              <a:buChar char="•"/>
            </a:pPr>
            <a:r>
              <a:rPr lang="en-US" sz="2200">
                <a:solidFill>
                  <a:srgbClr val="244061"/>
                </a:solidFill>
                <a:latin typeface="Calibri"/>
                <a:ea typeface="Calibri"/>
                <a:cs typeface="Calibri"/>
                <a:sym typeface="Calibri"/>
              </a:rPr>
              <a:t>Two adults who work at U-M and have no dependent children could minimize the amount of their employee premium contribution if each person chooses “You Only” coverage.</a:t>
            </a:r>
            <a:endParaRPr/>
          </a:p>
          <a:p>
            <a:pPr marL="0" marR="0" lvl="0" indent="0" algn="l" rtl="0">
              <a:spcBef>
                <a:spcPts val="0"/>
              </a:spcBef>
              <a:spcAft>
                <a:spcPts val="0"/>
              </a:spcAft>
              <a:buNone/>
            </a:pPr>
            <a:endParaRPr sz="2200">
              <a:solidFill>
                <a:srgbClr val="244061"/>
              </a:solidFill>
              <a:latin typeface="Calibri"/>
              <a:ea typeface="Calibri"/>
              <a:cs typeface="Calibri"/>
              <a:sym typeface="Calibri"/>
            </a:endParaRPr>
          </a:p>
          <a:p>
            <a:pPr marL="342900" marR="0" lvl="0" indent="-342900" algn="l" rtl="0">
              <a:spcBef>
                <a:spcPts val="0"/>
              </a:spcBef>
              <a:spcAft>
                <a:spcPts val="0"/>
              </a:spcAft>
              <a:buClr>
                <a:srgbClr val="244061"/>
              </a:buClr>
              <a:buSzPts val="2200"/>
              <a:buFont typeface="Arial"/>
              <a:buChar char="•"/>
            </a:pPr>
            <a:r>
              <a:rPr lang="en-US" sz="2200">
                <a:solidFill>
                  <a:srgbClr val="244061"/>
                </a:solidFill>
                <a:latin typeface="Calibri"/>
                <a:ea typeface="Calibri"/>
                <a:cs typeface="Calibri"/>
                <a:sym typeface="Calibri"/>
              </a:rPr>
              <a:t>When there are two adults and one child or more, the lowest medical premium contribution is achieved when one person </a:t>
            </a:r>
            <a:br>
              <a:rPr lang="en-US" sz="2200">
                <a:solidFill>
                  <a:srgbClr val="244061"/>
                </a:solidFill>
                <a:latin typeface="Calibri"/>
                <a:ea typeface="Calibri"/>
                <a:cs typeface="Calibri"/>
                <a:sym typeface="Calibri"/>
              </a:rPr>
            </a:br>
            <a:r>
              <a:rPr lang="en-US" sz="2200">
                <a:solidFill>
                  <a:srgbClr val="244061"/>
                </a:solidFill>
                <a:latin typeface="Calibri"/>
                <a:ea typeface="Calibri"/>
                <a:cs typeface="Calibri"/>
                <a:sym typeface="Calibri"/>
              </a:rPr>
              <a:t>chooses “You Only” coverage and the other chooses coverage for “You + Child” or “You + Children.”</a:t>
            </a:r>
            <a:endParaRPr/>
          </a:p>
          <a:p>
            <a:pPr marL="0" marR="0" lvl="0" indent="0" algn="l" rtl="0">
              <a:spcBef>
                <a:spcPts val="0"/>
              </a:spcBef>
              <a:spcAft>
                <a:spcPts val="0"/>
              </a:spcAft>
              <a:buNone/>
            </a:pPr>
            <a:endParaRPr sz="2200">
              <a:solidFill>
                <a:srgbClr val="244061"/>
              </a:solidFill>
              <a:latin typeface="Calibri"/>
              <a:ea typeface="Calibri"/>
              <a:cs typeface="Calibri"/>
              <a:sym typeface="Calibri"/>
            </a:endParaRPr>
          </a:p>
          <a:p>
            <a:pPr marL="342900" marR="0" lvl="0" indent="-342900" algn="l" rtl="0">
              <a:spcBef>
                <a:spcPts val="0"/>
              </a:spcBef>
              <a:spcAft>
                <a:spcPts val="0"/>
              </a:spcAft>
              <a:buClr>
                <a:srgbClr val="244061"/>
              </a:buClr>
              <a:buSzPts val="2200"/>
              <a:buFont typeface="Arial"/>
              <a:buChar char="•"/>
            </a:pPr>
            <a:r>
              <a:rPr lang="en-US" sz="2200">
                <a:solidFill>
                  <a:srgbClr val="244061"/>
                </a:solidFill>
                <a:latin typeface="Calibri"/>
                <a:ea typeface="Calibri"/>
                <a:cs typeface="Calibri"/>
                <a:sym typeface="Calibri"/>
              </a:rPr>
              <a:t>Both employees should review their rates by going to Wolverine Access, searching for Benefits Self-Service and selecting the tile, then selecting the Display Benefit Plan Rate tile.</a:t>
            </a:r>
            <a:endParaRPr/>
          </a:p>
          <a:p>
            <a:pPr marL="0" lvl="0" indent="0" algn="l" rtl="0">
              <a:spcBef>
                <a:spcPts val="0"/>
              </a:spcBef>
              <a:spcAft>
                <a:spcPts val="0"/>
              </a:spcAft>
              <a:buNone/>
            </a:pPr>
            <a:endParaRPr/>
          </a:p>
        </p:txBody>
      </p:sp>
      <p:sp>
        <p:nvSpPr>
          <p:cNvPr id="133" name="Google Shape;133;p14"/>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8</a:t>
            </a:fld>
            <a:endParaRPr sz="1200">
              <a:latin typeface="Arimo"/>
              <a:ea typeface="Arimo"/>
              <a:cs typeface="Arimo"/>
              <a:sym typeface="Arim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5"/>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062355" lvl="0" indent="0" algn="l" rtl="0">
              <a:lnSpc>
                <a:spcPct val="100000"/>
              </a:lnSpc>
              <a:spcBef>
                <a:spcPts val="0"/>
              </a:spcBef>
              <a:spcAft>
                <a:spcPts val="0"/>
              </a:spcAft>
              <a:buNone/>
            </a:pPr>
            <a:r>
              <a:rPr lang="en-US">
                <a:latin typeface="Calibri"/>
                <a:ea typeface="Calibri"/>
                <a:cs typeface="Calibri"/>
                <a:sym typeface="Calibri"/>
              </a:rPr>
              <a:t>Payroll Deductions for Benefits (1)</a:t>
            </a:r>
            <a:endParaRPr>
              <a:latin typeface="Calibri"/>
              <a:ea typeface="Calibri"/>
              <a:cs typeface="Calibri"/>
              <a:sym typeface="Calibri"/>
            </a:endParaRPr>
          </a:p>
        </p:txBody>
      </p:sp>
      <p:sp>
        <p:nvSpPr>
          <p:cNvPr id="139" name="Google Shape;139;p15"/>
          <p:cNvSpPr txBox="1"/>
          <p:nvPr/>
        </p:nvSpPr>
        <p:spPr>
          <a:xfrm>
            <a:off x="536575" y="1148397"/>
            <a:ext cx="7923000" cy="3875400"/>
          </a:xfrm>
          <a:prstGeom prst="rect">
            <a:avLst/>
          </a:prstGeom>
          <a:noFill/>
          <a:ln>
            <a:noFill/>
          </a:ln>
        </p:spPr>
        <p:txBody>
          <a:bodyPr spcFirstLastPara="1" wrap="square" lIns="0" tIns="33000" rIns="0" bIns="0" anchor="t" anchorCtr="0">
            <a:spAutoFit/>
          </a:bodyPr>
          <a:lstStyle/>
          <a:p>
            <a:pPr marL="355600" marR="5080" lvl="0" indent="-34353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If you are paid bi-weekly, most deductions are taken from the first two paychecks of each month (24 equal amounts):</a:t>
            </a:r>
            <a:endParaRPr sz="3200">
              <a:latin typeface="Calibri"/>
              <a:ea typeface="Calibri"/>
              <a:cs typeface="Calibri"/>
              <a:sym typeface="Calibri"/>
            </a:endParaRPr>
          </a:p>
          <a:p>
            <a:pPr marL="753745" lvl="1" indent="-283845" algn="l" rtl="0">
              <a:lnSpc>
                <a:spcPct val="117818"/>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There are two months with three paychecks</a:t>
            </a:r>
            <a:endParaRPr sz="2750">
              <a:latin typeface="Calibri"/>
              <a:ea typeface="Calibri"/>
              <a:cs typeface="Calibri"/>
              <a:sym typeface="Calibri"/>
            </a:endParaRPr>
          </a:p>
          <a:p>
            <a:pPr marL="753745" marR="482600" lvl="1" indent="-283845" algn="l" rtl="0">
              <a:lnSpc>
                <a:spcPct val="100000"/>
              </a:lnSpc>
              <a:spcBef>
                <a:spcPts val="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No benefit deductions from third check except 	retirement contributions</a:t>
            </a:r>
            <a:endParaRPr sz="2750">
              <a:latin typeface="Calibri"/>
              <a:ea typeface="Calibri"/>
              <a:cs typeface="Calibri"/>
              <a:sym typeface="Calibri"/>
            </a:endParaRPr>
          </a:p>
          <a:p>
            <a:pPr marL="355600" marR="656590" lvl="0" indent="-343535" algn="l" rtl="0">
              <a:lnSpc>
                <a:spcPct val="100000"/>
              </a:lnSpc>
              <a:spcBef>
                <a:spcPts val="209"/>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If you are paid monthly, all deductions are taken from every paycheck.</a:t>
            </a:r>
            <a:endParaRPr sz="3200">
              <a:latin typeface="Calibri"/>
              <a:ea typeface="Calibri"/>
              <a:cs typeface="Calibri"/>
              <a:sym typeface="Calibri"/>
            </a:endParaRPr>
          </a:p>
        </p:txBody>
      </p:sp>
      <p:sp>
        <p:nvSpPr>
          <p:cNvPr id="140" name="Google Shape;140;p15"/>
          <p:cNvSpPr txBox="1"/>
          <p:nvPr/>
        </p:nvSpPr>
        <p:spPr>
          <a:xfrm>
            <a:off x="5334000" y="5643852"/>
            <a:ext cx="3429000" cy="372600"/>
          </a:xfrm>
          <a:prstGeom prst="rect">
            <a:avLst/>
          </a:prstGeom>
          <a:solidFill>
            <a:srgbClr val="D9D9D9"/>
          </a:solidFill>
          <a:ln>
            <a:noFill/>
          </a:ln>
        </p:spPr>
        <p:txBody>
          <a:bodyPr spcFirstLastPara="1" wrap="square" lIns="0" tIns="3175" rIns="0" bIns="0" anchor="t" anchorCtr="0">
            <a:spAutoFit/>
          </a:bodyPr>
          <a:lstStyle/>
          <a:p>
            <a:pPr marL="2857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payroll.umich.edu</a:t>
            </a:r>
            <a:endParaRPr sz="2400">
              <a:latin typeface="Arial"/>
              <a:ea typeface="Arial"/>
              <a:cs typeface="Arial"/>
              <a:sym typeface="Arial"/>
            </a:endParaRPr>
          </a:p>
        </p:txBody>
      </p:sp>
      <p:sp>
        <p:nvSpPr>
          <p:cNvPr id="141" name="Google Shape;141;p15"/>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9</a:t>
            </a:fld>
            <a:endParaRPr sz="1200">
              <a:latin typeface="Arimo"/>
              <a:ea typeface="Arimo"/>
              <a:cs typeface="Arimo"/>
              <a:sym typeface="Arim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6"/>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062355" lvl="0" indent="0" algn="l" rtl="0">
              <a:lnSpc>
                <a:spcPct val="100000"/>
              </a:lnSpc>
              <a:spcBef>
                <a:spcPts val="0"/>
              </a:spcBef>
              <a:spcAft>
                <a:spcPts val="0"/>
              </a:spcAft>
              <a:buNone/>
            </a:pPr>
            <a:r>
              <a:rPr lang="en-US">
                <a:solidFill>
                  <a:srgbClr val="15284F"/>
                </a:solidFill>
                <a:latin typeface="Calibri"/>
                <a:ea typeface="Calibri"/>
                <a:cs typeface="Calibri"/>
                <a:sym typeface="Calibri"/>
              </a:rPr>
              <a:t>Payroll Deductions for Benefits (2)</a:t>
            </a:r>
            <a:endParaRPr>
              <a:solidFill>
                <a:srgbClr val="15284F"/>
              </a:solidFill>
              <a:latin typeface="Calibri"/>
              <a:ea typeface="Calibri"/>
              <a:cs typeface="Calibri"/>
              <a:sym typeface="Calibri"/>
            </a:endParaRPr>
          </a:p>
        </p:txBody>
      </p:sp>
      <p:graphicFrame>
        <p:nvGraphicFramePr>
          <p:cNvPr id="147" name="Google Shape;147;p16"/>
          <p:cNvGraphicFramePr/>
          <p:nvPr/>
        </p:nvGraphicFramePr>
        <p:xfrm>
          <a:off x="370954" y="1153541"/>
          <a:ext cx="3000000" cy="3000000"/>
        </p:xfrm>
        <a:graphic>
          <a:graphicData uri="http://schemas.openxmlformats.org/drawingml/2006/table">
            <a:tbl>
              <a:tblPr firstRow="1" bandRow="1">
                <a:noFill/>
                <a:tableStyleId>{AC3846ED-0FCC-4E33-85E0-2C45A2482F0C}</a:tableStyleId>
              </a:tblPr>
              <a:tblGrid>
                <a:gridCol w="4290700">
                  <a:extLst>
                    <a:ext uri="{9D8B030D-6E8A-4147-A177-3AD203B41FA5}">
                      <a16:colId xmlns:a16="http://schemas.microsoft.com/office/drawing/2014/main" val="20000"/>
                    </a:ext>
                  </a:extLst>
                </a:gridCol>
                <a:gridCol w="4085600">
                  <a:extLst>
                    <a:ext uri="{9D8B030D-6E8A-4147-A177-3AD203B41FA5}">
                      <a16:colId xmlns:a16="http://schemas.microsoft.com/office/drawing/2014/main" val="20001"/>
                    </a:ext>
                  </a:extLst>
                </a:gridCol>
              </a:tblGrid>
              <a:tr h="584825">
                <a:tc>
                  <a:txBody>
                    <a:bodyPr/>
                    <a:lstStyle/>
                    <a:p>
                      <a:pPr marL="6985" marR="0" lvl="0" indent="0" algn="ctr" rtl="0">
                        <a:lnSpc>
                          <a:spcPct val="100000"/>
                        </a:lnSpc>
                        <a:spcBef>
                          <a:spcPts val="0"/>
                        </a:spcBef>
                        <a:spcAft>
                          <a:spcPts val="0"/>
                        </a:spcAft>
                        <a:buNone/>
                      </a:pPr>
                      <a:r>
                        <a:rPr lang="en-US" sz="3200" b="1" u="none" strike="noStrike" cap="none">
                          <a:solidFill>
                            <a:srgbClr val="FFFFFF"/>
                          </a:solidFill>
                          <a:latin typeface="Calibri"/>
                          <a:ea typeface="Calibri"/>
                          <a:cs typeface="Calibri"/>
                          <a:sym typeface="Calibri"/>
                        </a:rPr>
                        <a:t>Always Pre-Tax:</a:t>
                      </a:r>
                      <a:endParaRPr sz="3200" u="none" strike="noStrike" cap="none">
                        <a:latin typeface="Calibri"/>
                        <a:ea typeface="Calibri"/>
                        <a:cs typeface="Calibri"/>
                        <a:sym typeface="Calibri"/>
                      </a:endParaRPr>
                    </a:p>
                  </a:txBody>
                  <a:tcPr marL="0" marR="0" marT="380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solidFill>
                      <a:srgbClr val="15284F"/>
                    </a:solidFill>
                  </a:tcPr>
                </a:tc>
                <a:tc>
                  <a:txBody>
                    <a:bodyPr/>
                    <a:lstStyle/>
                    <a:p>
                      <a:pPr marL="15875" marR="0" lvl="0" indent="0" algn="ctr" rtl="0">
                        <a:lnSpc>
                          <a:spcPct val="100000"/>
                        </a:lnSpc>
                        <a:spcBef>
                          <a:spcPts val="0"/>
                        </a:spcBef>
                        <a:spcAft>
                          <a:spcPts val="0"/>
                        </a:spcAft>
                        <a:buNone/>
                      </a:pPr>
                      <a:r>
                        <a:rPr lang="en-US" sz="3200" b="1" u="none" strike="noStrike" cap="none">
                          <a:solidFill>
                            <a:srgbClr val="FFFFFF"/>
                          </a:solidFill>
                          <a:latin typeface="Calibri"/>
                          <a:ea typeface="Calibri"/>
                          <a:cs typeface="Calibri"/>
                          <a:sym typeface="Calibri"/>
                        </a:rPr>
                        <a:t>Always After Tax:</a:t>
                      </a:r>
                      <a:endParaRPr sz="3200" u="none" strike="noStrike" cap="none">
                        <a:latin typeface="Calibri"/>
                        <a:ea typeface="Calibri"/>
                        <a:cs typeface="Calibri"/>
                        <a:sym typeface="Calibri"/>
                      </a:endParaRPr>
                    </a:p>
                  </a:txBody>
                  <a:tcPr marL="0" marR="0" marT="380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solidFill>
                      <a:srgbClr val="15284F"/>
                    </a:solidFill>
                  </a:tcPr>
                </a:tc>
                <a:extLst>
                  <a:ext uri="{0D108BD9-81ED-4DB2-BD59-A6C34878D82A}">
                    <a16:rowId xmlns:a16="http://schemas.microsoft.com/office/drawing/2014/main" val="10000"/>
                  </a:ext>
                </a:extLst>
              </a:tr>
              <a:tr h="579125">
                <a:tc>
                  <a:txBody>
                    <a:bodyPr/>
                    <a:lstStyle/>
                    <a:p>
                      <a:pPr marL="12700" marR="0" lvl="0" indent="0" algn="ctr" rtl="0">
                        <a:lnSpc>
                          <a:spcPct val="119531"/>
                        </a:lnSpc>
                        <a:spcBef>
                          <a:spcPts val="0"/>
                        </a:spcBef>
                        <a:spcAft>
                          <a:spcPts val="0"/>
                        </a:spcAft>
                        <a:buNone/>
                      </a:pPr>
                      <a:r>
                        <a:rPr lang="en-US" sz="3200" u="none" strike="noStrike" cap="none">
                          <a:solidFill>
                            <a:srgbClr val="15284F"/>
                          </a:solidFill>
                          <a:latin typeface="Calibri"/>
                          <a:ea typeface="Calibri"/>
                          <a:cs typeface="Calibri"/>
                          <a:sym typeface="Calibri"/>
                        </a:rPr>
                        <a:t>Health Plan</a:t>
                      </a:r>
                      <a:endParaRPr sz="32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B w="12700" cap="flat" cmpd="sng">
                      <a:solidFill>
                        <a:srgbClr val="15284F"/>
                      </a:solidFill>
                      <a:prstDash val="solid"/>
                      <a:round/>
                      <a:headEnd type="none" w="sm" len="sm"/>
                      <a:tailEnd type="none" w="sm" len="sm"/>
                    </a:lnB>
                    <a:solidFill>
                      <a:srgbClr val="DCE6F1"/>
                    </a:solidFill>
                  </a:tcPr>
                </a:tc>
                <a:tc>
                  <a:txBody>
                    <a:bodyPr/>
                    <a:lstStyle/>
                    <a:p>
                      <a:pPr marL="15875" marR="0" lvl="0" indent="0" algn="ctr" rtl="0">
                        <a:lnSpc>
                          <a:spcPct val="119531"/>
                        </a:lnSpc>
                        <a:spcBef>
                          <a:spcPts val="0"/>
                        </a:spcBef>
                        <a:spcAft>
                          <a:spcPts val="0"/>
                        </a:spcAft>
                        <a:buNone/>
                      </a:pPr>
                      <a:r>
                        <a:rPr lang="en-US" sz="3200" u="none" strike="noStrike" cap="none">
                          <a:solidFill>
                            <a:srgbClr val="15284F"/>
                          </a:solidFill>
                          <a:latin typeface="Calibri"/>
                          <a:ea typeface="Calibri"/>
                          <a:cs typeface="Calibri"/>
                          <a:sym typeface="Calibri"/>
                        </a:rPr>
                        <a:t>Life Insurance</a:t>
                      </a:r>
                      <a:endParaRPr sz="32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B w="12700" cap="flat" cmpd="sng">
                      <a:solidFill>
                        <a:srgbClr val="15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79125">
                <a:tc>
                  <a:txBody>
                    <a:bodyPr/>
                    <a:lstStyle/>
                    <a:p>
                      <a:pPr marL="12700" marR="0" lvl="0" indent="0" algn="ctr" rtl="0">
                        <a:lnSpc>
                          <a:spcPct val="119843"/>
                        </a:lnSpc>
                        <a:spcBef>
                          <a:spcPts val="0"/>
                        </a:spcBef>
                        <a:spcAft>
                          <a:spcPts val="0"/>
                        </a:spcAft>
                        <a:buNone/>
                      </a:pPr>
                      <a:r>
                        <a:rPr lang="en-US" sz="3200" u="none" strike="noStrike" cap="none">
                          <a:solidFill>
                            <a:srgbClr val="15284F"/>
                          </a:solidFill>
                          <a:latin typeface="Calibri"/>
                          <a:ea typeface="Calibri"/>
                          <a:cs typeface="Calibri"/>
                          <a:sym typeface="Calibri"/>
                        </a:rPr>
                        <a:t>Dental Plan</a:t>
                      </a:r>
                      <a:endParaRPr sz="32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T w="12700" cap="flat" cmpd="sng">
                      <a:solidFill>
                        <a:srgbClr val="15284F"/>
                      </a:solidFill>
                      <a:prstDash val="solid"/>
                      <a:round/>
                      <a:headEnd type="none" w="sm" len="sm"/>
                      <a:tailEnd type="none" w="sm" len="sm"/>
                    </a:lnT>
                    <a:lnB w="12700" cap="flat" cmpd="sng">
                      <a:solidFill>
                        <a:srgbClr val="15284F"/>
                      </a:solidFill>
                      <a:prstDash val="solid"/>
                      <a:round/>
                      <a:headEnd type="none" w="sm" len="sm"/>
                      <a:tailEnd type="none" w="sm" len="sm"/>
                    </a:lnB>
                  </a:tcPr>
                </a:tc>
                <a:tc>
                  <a:txBody>
                    <a:bodyPr/>
                    <a:lstStyle/>
                    <a:p>
                      <a:pPr marL="12065" marR="0" lvl="0" indent="0" algn="ctr" rtl="0">
                        <a:lnSpc>
                          <a:spcPct val="119843"/>
                        </a:lnSpc>
                        <a:spcBef>
                          <a:spcPts val="0"/>
                        </a:spcBef>
                        <a:spcAft>
                          <a:spcPts val="0"/>
                        </a:spcAft>
                        <a:buNone/>
                      </a:pPr>
                      <a:r>
                        <a:rPr lang="en-US" sz="3200" u="none" strike="noStrike" cap="none">
                          <a:solidFill>
                            <a:srgbClr val="15284F"/>
                          </a:solidFill>
                          <a:latin typeface="Calibri"/>
                          <a:ea typeface="Calibri"/>
                          <a:cs typeface="Calibri"/>
                          <a:sym typeface="Calibri"/>
                        </a:rPr>
                        <a:t>Long-Term Disability</a:t>
                      </a:r>
                      <a:endParaRPr sz="32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T w="12700" cap="flat" cmpd="sng">
                      <a:solidFill>
                        <a:srgbClr val="15284F"/>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79125">
                <a:tc>
                  <a:txBody>
                    <a:bodyPr/>
                    <a:lstStyle/>
                    <a:p>
                      <a:pPr marL="12700" marR="0" lvl="0" indent="0" algn="ctr" rtl="0">
                        <a:lnSpc>
                          <a:spcPct val="100000"/>
                        </a:lnSpc>
                        <a:spcBef>
                          <a:spcPts val="0"/>
                        </a:spcBef>
                        <a:spcAft>
                          <a:spcPts val="0"/>
                        </a:spcAft>
                        <a:buNone/>
                      </a:pPr>
                      <a:r>
                        <a:rPr lang="en-US" sz="3200" u="none" strike="noStrike" cap="none">
                          <a:solidFill>
                            <a:srgbClr val="15284F"/>
                          </a:solidFill>
                          <a:latin typeface="Calibri"/>
                          <a:ea typeface="Calibri"/>
                          <a:cs typeface="Calibri"/>
                          <a:sym typeface="Calibri"/>
                        </a:rPr>
                        <a:t>Vision Plan</a:t>
                      </a:r>
                      <a:endParaRPr sz="32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15284F"/>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tc>
                  <a:txBody>
                    <a:bodyPr/>
                    <a:lstStyle/>
                    <a:p>
                      <a:pPr marL="21590" marR="0" lvl="0" indent="0" algn="ctr" rtl="0">
                        <a:lnSpc>
                          <a:spcPct val="100000"/>
                        </a:lnSpc>
                        <a:spcBef>
                          <a:spcPts val="0"/>
                        </a:spcBef>
                        <a:spcAft>
                          <a:spcPts val="0"/>
                        </a:spcAft>
                        <a:buNone/>
                      </a:pPr>
                      <a:r>
                        <a:rPr lang="en-US" sz="3200" u="none" strike="noStrike" cap="none">
                          <a:solidFill>
                            <a:srgbClr val="15284F"/>
                          </a:solidFill>
                          <a:latin typeface="Calibri"/>
                          <a:ea typeface="Calibri"/>
                          <a:cs typeface="Calibri"/>
                          <a:sym typeface="Calibri"/>
                        </a:rPr>
                        <a:t>Legal Services Plan</a:t>
                      </a:r>
                      <a:endParaRPr sz="3200" u="none" strike="noStrike" cap="none">
                        <a:latin typeface="Calibri"/>
                        <a:ea typeface="Calibri"/>
                        <a:cs typeface="Calibri"/>
                        <a:sym typeface="Calibri"/>
                      </a:endParaRPr>
                    </a:p>
                  </a:txBody>
                  <a:tcPr marL="0" marR="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extLst>
                  <a:ext uri="{0D108BD9-81ED-4DB2-BD59-A6C34878D82A}">
                    <a16:rowId xmlns:a16="http://schemas.microsoft.com/office/drawing/2014/main" val="10003"/>
                  </a:ext>
                </a:extLst>
              </a:tr>
              <a:tr h="578475">
                <a:tc>
                  <a:txBody>
                    <a:bodyPr/>
                    <a:lstStyle/>
                    <a:p>
                      <a:pPr marL="13335" marR="0" lvl="0" indent="0" algn="ctr" rtl="0">
                        <a:lnSpc>
                          <a:spcPct val="100000"/>
                        </a:lnSpc>
                        <a:spcBef>
                          <a:spcPts val="0"/>
                        </a:spcBef>
                        <a:spcAft>
                          <a:spcPts val="0"/>
                        </a:spcAft>
                        <a:buNone/>
                      </a:pPr>
                      <a:r>
                        <a:rPr lang="en-US" sz="3000" u="none" strike="noStrike" cap="none">
                          <a:solidFill>
                            <a:srgbClr val="15284F"/>
                          </a:solidFill>
                          <a:latin typeface="Calibri"/>
                          <a:ea typeface="Calibri"/>
                          <a:cs typeface="Calibri"/>
                          <a:sym typeface="Calibri"/>
                        </a:rPr>
                        <a:t>Flexible Spending Account</a:t>
                      </a:r>
                      <a:endParaRPr sz="3000" u="none" strike="noStrike" cap="none">
                        <a:latin typeface="Calibri"/>
                        <a:ea typeface="Calibri"/>
                        <a:cs typeface="Calibri"/>
                        <a:sym typeface="Calibri"/>
                      </a:endParaRPr>
                    </a:p>
                  </a:txBody>
                  <a:tcPr marL="0" marR="0" marT="6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None/>
                      </a:pPr>
                      <a:endParaRPr sz="3200" u="none" strike="noStrike" cap="none">
                        <a:latin typeface="Times New Roman"/>
                        <a:ea typeface="Times New Roman"/>
                        <a:cs typeface="Times New Roman"/>
                        <a:sym typeface="Times New Roman"/>
                      </a:endParaRPr>
                    </a:p>
                  </a:txBody>
                  <a:tcPr marL="0" marR="0" marT="0" marB="0">
                    <a:lnL w="12700" cap="flat" cmpd="sng">
                      <a:solidFill>
                        <a:srgbClr val="000000"/>
                      </a:solidFill>
                      <a:prstDash val="solid"/>
                      <a:round/>
                      <a:headEnd type="none" w="sm" len="sm"/>
                      <a:tailEnd type="none" w="sm" len="sm"/>
                    </a:lnL>
                    <a:lnT w="12700" cap="flat" cmpd="sng">
                      <a:solidFill>
                        <a:srgbClr val="000000"/>
                      </a:solidFill>
                      <a:prstDash val="solid"/>
                      <a:round/>
                      <a:headEnd type="none" w="sm" len="sm"/>
                      <a:tailEnd type="none" w="sm" len="sm"/>
                    </a:lnT>
                  </a:tcPr>
                </a:tc>
                <a:extLst>
                  <a:ext uri="{0D108BD9-81ED-4DB2-BD59-A6C34878D82A}">
                    <a16:rowId xmlns:a16="http://schemas.microsoft.com/office/drawing/2014/main" val="10004"/>
                  </a:ext>
                </a:extLst>
              </a:tr>
              <a:tr h="578475">
                <a:tc>
                  <a:txBody>
                    <a:bodyPr/>
                    <a:lstStyle/>
                    <a:p>
                      <a:pPr marL="12700" marR="0" lvl="0" indent="0" algn="ctr" rtl="0">
                        <a:lnSpc>
                          <a:spcPct val="100000"/>
                        </a:lnSpc>
                        <a:spcBef>
                          <a:spcPts val="0"/>
                        </a:spcBef>
                        <a:spcAft>
                          <a:spcPts val="0"/>
                        </a:spcAft>
                        <a:buNone/>
                      </a:pPr>
                      <a:r>
                        <a:rPr lang="en-US" sz="3200" u="none" strike="noStrike" cap="none">
                          <a:solidFill>
                            <a:srgbClr val="15284F"/>
                          </a:solidFill>
                          <a:latin typeface="Calibri"/>
                          <a:ea typeface="Calibri"/>
                          <a:cs typeface="Calibri"/>
                          <a:sym typeface="Calibri"/>
                        </a:rPr>
                        <a:t>Basic Retirement Plan</a:t>
                      </a:r>
                      <a:endParaRPr sz="3200" u="none" strike="noStrike" cap="none">
                        <a:latin typeface="Calibri"/>
                        <a:ea typeface="Calibri"/>
                        <a:cs typeface="Calibri"/>
                        <a:sym typeface="Calibri"/>
                      </a:endParaRPr>
                    </a:p>
                  </a:txBody>
                  <a:tcPr marL="0" marR="0" marT="19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tc vMerge="1">
                  <a:txBody>
                    <a:bodyPr/>
                    <a:lstStyle/>
                    <a:p>
                      <a:endParaRPr lang="en-US"/>
                    </a:p>
                  </a:txBody>
                  <a:tcPr/>
                </a:tc>
                <a:extLst>
                  <a:ext uri="{0D108BD9-81ED-4DB2-BD59-A6C34878D82A}">
                    <a16:rowId xmlns:a16="http://schemas.microsoft.com/office/drawing/2014/main" val="10005"/>
                  </a:ext>
                </a:extLst>
              </a:tr>
            </a:tbl>
          </a:graphicData>
        </a:graphic>
      </p:graphicFrame>
      <p:grpSp>
        <p:nvGrpSpPr>
          <p:cNvPr id="148" name="Google Shape;148;p16" descr="Choose Pre-Tax or After Tax (Roth)"/>
          <p:cNvGrpSpPr/>
          <p:nvPr/>
        </p:nvGrpSpPr>
        <p:grpSpPr>
          <a:xfrm>
            <a:off x="385762" y="4834001"/>
            <a:ext cx="8382000" cy="1171575"/>
            <a:chOff x="385762" y="4834001"/>
            <a:chExt cx="8382000" cy="1171575"/>
          </a:xfrm>
        </p:grpSpPr>
        <p:sp>
          <p:nvSpPr>
            <p:cNvPr id="149" name="Google Shape;149;p16"/>
            <p:cNvSpPr/>
            <p:nvPr/>
          </p:nvSpPr>
          <p:spPr>
            <a:xfrm>
              <a:off x="385762" y="6003131"/>
              <a:ext cx="12700" cy="0"/>
            </a:xfrm>
            <a:custGeom>
              <a:avLst/>
              <a:gdLst/>
              <a:ahLst/>
              <a:cxnLst/>
              <a:rect l="l" t="t" r="r" b="b"/>
              <a:pathLst>
                <a:path w="12700" h="120000" extrusionOk="0">
                  <a:moveTo>
                    <a:pt x="0" y="0"/>
                  </a:moveTo>
                  <a:lnTo>
                    <a:pt x="12700" y="0"/>
                  </a:lnTo>
                </a:path>
              </a:pathLst>
            </a:custGeom>
            <a:noFill/>
            <a:ln w="9525" cap="flat" cmpd="sng">
              <a:solidFill>
                <a:srgbClr val="15284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50" name="Google Shape;150;p16"/>
            <p:cNvSpPr/>
            <p:nvPr/>
          </p:nvSpPr>
          <p:spPr>
            <a:xfrm>
              <a:off x="8761221" y="4834001"/>
              <a:ext cx="0" cy="1171575"/>
            </a:xfrm>
            <a:custGeom>
              <a:avLst/>
              <a:gdLst/>
              <a:ahLst/>
              <a:cxnLst/>
              <a:rect l="l" t="t" r="r" b="b"/>
              <a:pathLst>
                <a:path w="120000" h="1171575" extrusionOk="0">
                  <a:moveTo>
                    <a:pt x="0" y="0"/>
                  </a:moveTo>
                  <a:lnTo>
                    <a:pt x="0" y="1171511"/>
                  </a:lnTo>
                </a:path>
              </a:pathLst>
            </a:custGeom>
            <a:noFill/>
            <a:ln w="12700" cap="flat" cmpd="sng">
              <a:solidFill>
                <a:srgbClr val="15284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51" name="Google Shape;151;p16"/>
            <p:cNvSpPr/>
            <p:nvPr/>
          </p:nvSpPr>
          <p:spPr>
            <a:xfrm>
              <a:off x="385762" y="6003131"/>
              <a:ext cx="8382000" cy="0"/>
            </a:xfrm>
            <a:custGeom>
              <a:avLst/>
              <a:gdLst/>
              <a:ahLst/>
              <a:cxnLst/>
              <a:rect l="l" t="t" r="r" b="b"/>
              <a:pathLst>
                <a:path w="8382000" h="120000" extrusionOk="0">
                  <a:moveTo>
                    <a:pt x="0" y="0"/>
                  </a:moveTo>
                  <a:lnTo>
                    <a:pt x="8381809" y="0"/>
                  </a:lnTo>
                </a:path>
              </a:pathLst>
            </a:custGeom>
            <a:noFill/>
            <a:ln w="9525" cap="flat" cmpd="sng">
              <a:solidFill>
                <a:srgbClr val="15284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52" name="Google Shape;152;p16"/>
          <p:cNvSpPr txBox="1"/>
          <p:nvPr/>
        </p:nvSpPr>
        <p:spPr>
          <a:xfrm>
            <a:off x="381000" y="4829175"/>
            <a:ext cx="8382000" cy="502061"/>
          </a:xfrm>
          <a:prstGeom prst="rect">
            <a:avLst/>
          </a:prstGeom>
          <a:solidFill>
            <a:srgbClr val="15284F"/>
          </a:solidFill>
          <a:ln>
            <a:noFill/>
          </a:ln>
        </p:spPr>
        <p:txBody>
          <a:bodyPr spcFirstLastPara="1" wrap="square" lIns="0" tIns="9525" rIns="0" bIns="0" anchor="t" anchorCtr="0">
            <a:spAutoFit/>
          </a:bodyPr>
          <a:lstStyle/>
          <a:p>
            <a:pPr marL="13970" lvl="0" indent="0" algn="ctr" rtl="0">
              <a:lnSpc>
                <a:spcPct val="100000"/>
              </a:lnSpc>
              <a:spcBef>
                <a:spcPts val="0"/>
              </a:spcBef>
              <a:spcAft>
                <a:spcPts val="0"/>
              </a:spcAft>
              <a:buNone/>
            </a:pPr>
            <a:r>
              <a:rPr lang="en-US" sz="3200" b="1">
                <a:solidFill>
                  <a:srgbClr val="FFFFFF"/>
                </a:solidFill>
                <a:latin typeface="Calibri"/>
                <a:ea typeface="Calibri"/>
                <a:cs typeface="Calibri"/>
                <a:sym typeface="Calibri"/>
              </a:rPr>
              <a:t>Choose Pre-Tax or After Tax (Roth):</a:t>
            </a:r>
            <a:endParaRPr sz="3200">
              <a:latin typeface="Calibri"/>
              <a:ea typeface="Calibri"/>
              <a:cs typeface="Calibri"/>
              <a:sym typeface="Calibri"/>
            </a:endParaRPr>
          </a:p>
        </p:txBody>
      </p:sp>
      <p:sp>
        <p:nvSpPr>
          <p:cNvPr id="153" name="Google Shape;153;p16" descr="403(b) SRA and 457(b) Deferred Compensation"/>
          <p:cNvSpPr/>
          <p:nvPr/>
        </p:nvSpPr>
        <p:spPr>
          <a:xfrm>
            <a:off x="381000" y="5419725"/>
            <a:ext cx="8382000" cy="581025"/>
          </a:xfrm>
          <a:custGeom>
            <a:avLst/>
            <a:gdLst/>
            <a:ahLst/>
            <a:cxnLst/>
            <a:rect l="l" t="t" r="r" b="b"/>
            <a:pathLst>
              <a:path w="8382000" h="581025" extrusionOk="0">
                <a:moveTo>
                  <a:pt x="8382000" y="0"/>
                </a:moveTo>
                <a:lnTo>
                  <a:pt x="0" y="0"/>
                </a:lnTo>
                <a:lnTo>
                  <a:pt x="0" y="581025"/>
                </a:lnTo>
                <a:lnTo>
                  <a:pt x="8382000" y="581025"/>
                </a:lnTo>
                <a:lnTo>
                  <a:pt x="8382000" y="0"/>
                </a:lnTo>
                <a:close/>
              </a:path>
            </a:pathLst>
          </a:custGeom>
          <a:solidFill>
            <a:srgbClr val="DCE6F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54" name="Google Shape;154;p16"/>
          <p:cNvSpPr txBox="1"/>
          <p:nvPr/>
        </p:nvSpPr>
        <p:spPr>
          <a:xfrm>
            <a:off x="381000" y="5402262"/>
            <a:ext cx="8374380" cy="518159"/>
          </a:xfrm>
          <a:prstGeom prst="rect">
            <a:avLst/>
          </a:prstGeom>
          <a:noFill/>
          <a:ln>
            <a:noFill/>
          </a:ln>
        </p:spPr>
        <p:txBody>
          <a:bodyPr spcFirstLastPara="1" wrap="square" lIns="0" tIns="16500" rIns="0" bIns="0" anchor="t" anchorCtr="0">
            <a:spAutoFit/>
          </a:bodyPr>
          <a:lstStyle/>
          <a:p>
            <a:pPr marL="23495" lvl="0" indent="0" algn="ctr" rtl="0">
              <a:lnSpc>
                <a:spcPct val="100000"/>
              </a:lnSpc>
              <a:spcBef>
                <a:spcPts val="0"/>
              </a:spcBef>
              <a:spcAft>
                <a:spcPts val="0"/>
              </a:spcAft>
              <a:buNone/>
            </a:pPr>
            <a:r>
              <a:rPr lang="en-US" sz="3200">
                <a:solidFill>
                  <a:srgbClr val="15284F"/>
                </a:solidFill>
                <a:latin typeface="Calibri"/>
                <a:ea typeface="Calibri"/>
                <a:cs typeface="Calibri"/>
                <a:sym typeface="Calibri"/>
              </a:rPr>
              <a:t>403(b) SRA and 457(b) Deferred Compensation</a:t>
            </a:r>
            <a:endParaRPr sz="3200">
              <a:latin typeface="Calibri"/>
              <a:ea typeface="Calibri"/>
              <a:cs typeface="Calibri"/>
              <a:sym typeface="Calibri"/>
            </a:endParaRPr>
          </a:p>
        </p:txBody>
      </p:sp>
      <p:sp>
        <p:nvSpPr>
          <p:cNvPr id="155" name="Google Shape;155;p16"/>
          <p:cNvSpPr txBox="1"/>
          <p:nvPr/>
        </p:nvSpPr>
        <p:spPr>
          <a:xfrm>
            <a:off x="8409297" y="6458674"/>
            <a:ext cx="3378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10</a:t>
            </a:fld>
            <a:endParaRPr sz="1200">
              <a:latin typeface="Arimo"/>
              <a:ea typeface="Arimo"/>
              <a:cs typeface="Arimo"/>
              <a:sym typeface="Arim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7"/>
          <p:cNvSpPr txBox="1">
            <a:spLocks noGrp="1"/>
          </p:cNvSpPr>
          <p:nvPr>
            <p:ph type="title"/>
          </p:nvPr>
        </p:nvSpPr>
        <p:spPr>
          <a:xfrm>
            <a:off x="5105400" y="3058413"/>
            <a:ext cx="3499485"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latin typeface="Calibri"/>
                <a:ea typeface="Calibri"/>
                <a:cs typeface="Calibri"/>
                <a:sym typeface="Calibri"/>
              </a:rPr>
              <a:t>HEALTH PLANS</a:t>
            </a:r>
            <a:endParaRPr sz="4400">
              <a:latin typeface="Calibri"/>
              <a:ea typeface="Calibri"/>
              <a:cs typeface="Calibri"/>
              <a:sym typeface="Calibri"/>
            </a:endParaRPr>
          </a:p>
        </p:txBody>
      </p:sp>
      <p:sp>
        <p:nvSpPr>
          <p:cNvPr id="161" name="Google Shape;161;p17"/>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11</a:t>
            </a:fld>
            <a:endParaRPr sz="1200">
              <a:latin typeface="Arimo"/>
              <a:ea typeface="Arimo"/>
              <a:cs typeface="Arimo"/>
              <a:sym typeface="Arim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8"/>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827530" lvl="0" indent="0" algn="l" rtl="0">
              <a:lnSpc>
                <a:spcPct val="100000"/>
              </a:lnSpc>
              <a:spcBef>
                <a:spcPts val="0"/>
              </a:spcBef>
              <a:spcAft>
                <a:spcPts val="0"/>
              </a:spcAft>
              <a:buNone/>
            </a:pPr>
            <a:r>
              <a:rPr lang="en-US">
                <a:latin typeface="Calibri"/>
                <a:ea typeface="Calibri"/>
                <a:cs typeface="Calibri"/>
                <a:sym typeface="Calibri"/>
              </a:rPr>
              <a:t>Health Plans Overview</a:t>
            </a:r>
            <a:endParaRPr/>
          </a:p>
        </p:txBody>
      </p:sp>
      <p:sp>
        <p:nvSpPr>
          <p:cNvPr id="167" name="Google Shape;167;p18"/>
          <p:cNvSpPr txBox="1"/>
          <p:nvPr/>
        </p:nvSpPr>
        <p:spPr>
          <a:xfrm>
            <a:off x="536574" y="1013563"/>
            <a:ext cx="7616825" cy="3863237"/>
          </a:xfrm>
          <a:prstGeom prst="rect">
            <a:avLst/>
          </a:prstGeom>
          <a:noFill/>
          <a:ln>
            <a:noFill/>
          </a:ln>
        </p:spPr>
        <p:txBody>
          <a:bodyPr spcFirstLastPara="1" wrap="square" lIns="0" tIns="11555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Choose from 4 health plans</a:t>
            </a:r>
            <a:endParaRPr sz="3000">
              <a:latin typeface="Calibri"/>
              <a:ea typeface="Calibri"/>
              <a:cs typeface="Calibri"/>
              <a:sym typeface="Calibri"/>
            </a:endParaRPr>
          </a:p>
          <a:p>
            <a:pPr marL="753110" lvl="1" indent="-283210" algn="l" rtl="0">
              <a:lnSpc>
                <a:spcPct val="100000"/>
              </a:lnSpc>
              <a:spcBef>
                <a:spcPts val="6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Comprehensive Major Medical (CMM)</a:t>
            </a:r>
            <a:endParaRPr sz="2400">
              <a:latin typeface="Calibri"/>
              <a:ea typeface="Calibri"/>
              <a:cs typeface="Calibri"/>
              <a:sym typeface="Calibri"/>
            </a:endParaRPr>
          </a:p>
          <a:p>
            <a:pPr marL="753110" lvl="1" indent="-283210" algn="l" rtl="0">
              <a:lnSpc>
                <a:spcPct val="100000"/>
              </a:lnSpc>
              <a:spcBef>
                <a:spcPts val="575"/>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Community Blue PPO</a:t>
            </a:r>
            <a:endParaRPr sz="2400">
              <a:latin typeface="Calibri"/>
              <a:ea typeface="Calibri"/>
              <a:cs typeface="Calibri"/>
              <a:sym typeface="Calibri"/>
            </a:endParaRPr>
          </a:p>
          <a:p>
            <a:pPr marL="752475" marR="843915" lvl="1" indent="-283210" algn="l" rtl="0">
              <a:lnSpc>
                <a:spcPct val="101600"/>
              </a:lnSpc>
              <a:spcBef>
                <a:spcPts val="455"/>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Consumer-Directed Health Plan (CDHP) with 	Health Savings Account (HSA)</a:t>
            </a:r>
            <a:endParaRPr sz="2400">
              <a:latin typeface="Calibri"/>
              <a:ea typeface="Calibri"/>
              <a:cs typeface="Calibri"/>
              <a:sym typeface="Calibri"/>
            </a:endParaRPr>
          </a:p>
          <a:p>
            <a:pPr marL="753110" lvl="1" indent="-283210" algn="l" rtl="0">
              <a:lnSpc>
                <a:spcPct val="100000"/>
              </a:lnSpc>
              <a:spcBef>
                <a:spcPts val="6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U-M Premier Care (must live in service area)</a:t>
            </a:r>
            <a:endParaRPr sz="2400">
              <a:latin typeface="Calibri"/>
              <a:ea typeface="Calibri"/>
              <a:cs typeface="Calibri"/>
              <a:sym typeface="Calibri"/>
            </a:endParaRPr>
          </a:p>
          <a:p>
            <a:pPr marL="354965" lvl="0" indent="-342265" algn="l" rtl="0">
              <a:lnSpc>
                <a:spcPct val="100000"/>
              </a:lnSpc>
              <a:spcBef>
                <a:spcPts val="625"/>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GradCare plan exclusively for grad students</a:t>
            </a:r>
            <a:endParaRPr sz="3000">
              <a:latin typeface="Calibri"/>
              <a:ea typeface="Calibri"/>
              <a:cs typeface="Calibri"/>
              <a:sym typeface="Calibri"/>
            </a:endParaRPr>
          </a:p>
          <a:p>
            <a:pPr marL="354965" lvl="0" indent="-342265" algn="l" rtl="0">
              <a:lnSpc>
                <a:spcPct val="100000"/>
              </a:lnSpc>
              <a:spcBef>
                <a:spcPts val="780"/>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All plans include prescription drug coverage</a:t>
            </a:r>
            <a:endParaRPr sz="3000">
              <a:latin typeface="Calibri"/>
              <a:ea typeface="Calibri"/>
              <a:cs typeface="Calibri"/>
              <a:sym typeface="Calibri"/>
            </a:endParaRPr>
          </a:p>
        </p:txBody>
      </p:sp>
      <p:sp>
        <p:nvSpPr>
          <p:cNvPr id="168" name="Google Shape;168;p18"/>
          <p:cNvSpPr txBox="1"/>
          <p:nvPr/>
        </p:nvSpPr>
        <p:spPr>
          <a:xfrm>
            <a:off x="4419601" y="5486400"/>
            <a:ext cx="4495799" cy="372538"/>
          </a:xfrm>
          <a:prstGeom prst="rect">
            <a:avLst/>
          </a:prstGeom>
          <a:solidFill>
            <a:srgbClr val="D9D9D9"/>
          </a:solidFill>
          <a:ln>
            <a:noFill/>
          </a:ln>
        </p:spPr>
        <p:txBody>
          <a:bodyPr spcFirstLastPara="1" wrap="square" lIns="0" tIns="3175" rIns="0" bIns="0" anchor="t" anchorCtr="0">
            <a:spAutoFit/>
          </a:bodyPr>
          <a:lstStyle/>
          <a:p>
            <a:pPr marL="57912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hr.umich.edu/health-plans</a:t>
            </a:r>
            <a:endParaRPr sz="2400">
              <a:latin typeface="Arial"/>
              <a:ea typeface="Arial"/>
              <a:cs typeface="Arial"/>
              <a:sym typeface="Arial"/>
            </a:endParaRPr>
          </a:p>
        </p:txBody>
      </p:sp>
      <p:sp>
        <p:nvSpPr>
          <p:cNvPr id="169" name="Google Shape;169;p18"/>
          <p:cNvSpPr txBox="1"/>
          <p:nvPr/>
        </p:nvSpPr>
        <p:spPr>
          <a:xfrm>
            <a:off x="8409297" y="6458675"/>
            <a:ext cx="3054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12</a:t>
            </a:fld>
            <a:endParaRPr sz="1200">
              <a:latin typeface="Arimo"/>
              <a:ea typeface="Arimo"/>
              <a:cs typeface="Arimo"/>
              <a:sym typeface="Arim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527685" lvl="0" indent="0" algn="l" rtl="0">
              <a:lnSpc>
                <a:spcPct val="100000"/>
              </a:lnSpc>
              <a:spcBef>
                <a:spcPts val="0"/>
              </a:spcBef>
              <a:spcAft>
                <a:spcPts val="0"/>
              </a:spcAft>
              <a:buNone/>
            </a:pPr>
            <a:r>
              <a:rPr lang="en-US">
                <a:latin typeface="Calibri"/>
                <a:ea typeface="Calibri"/>
                <a:cs typeface="Calibri"/>
                <a:sym typeface="Calibri"/>
              </a:rPr>
              <a:t>Before Choosing a Plan, Consider . . .</a:t>
            </a:r>
            <a:endParaRPr/>
          </a:p>
        </p:txBody>
      </p:sp>
      <p:sp>
        <p:nvSpPr>
          <p:cNvPr id="175" name="Google Shape;175;p19"/>
          <p:cNvSpPr txBox="1"/>
          <p:nvPr/>
        </p:nvSpPr>
        <p:spPr>
          <a:xfrm>
            <a:off x="536575" y="945294"/>
            <a:ext cx="8145900" cy="5094300"/>
          </a:xfrm>
          <a:prstGeom prst="rect">
            <a:avLst/>
          </a:prstGeom>
          <a:noFill/>
          <a:ln>
            <a:noFill/>
          </a:ln>
        </p:spPr>
        <p:txBody>
          <a:bodyPr spcFirstLastPara="1" wrap="square" lIns="0" tIns="869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Whether you prefer:</a:t>
            </a:r>
            <a:endParaRPr sz="3200">
              <a:latin typeface="Calibri"/>
              <a:ea typeface="Calibri"/>
              <a:cs typeface="Calibri"/>
              <a:sym typeface="Calibri"/>
            </a:endParaRPr>
          </a:p>
          <a:p>
            <a:pPr marL="753110" marR="117475" lvl="1" indent="-283845" algn="l" rtl="0">
              <a:lnSpc>
                <a:spcPct val="100000"/>
              </a:lnSpc>
              <a:spcBef>
                <a:spcPts val="8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Higher monthly premiums with lower out-of- 	pocket costs (copays, deductibles, coinsurance)</a:t>
            </a:r>
            <a:endParaRPr sz="2750">
              <a:latin typeface="Calibri"/>
              <a:ea typeface="Calibri"/>
              <a:cs typeface="Calibri"/>
              <a:sym typeface="Calibri"/>
            </a:endParaRPr>
          </a:p>
          <a:p>
            <a:pPr marL="753110" marR="1481455" lvl="1" indent="-283845" algn="l" rtl="0">
              <a:lnSpc>
                <a:spcPct val="100000"/>
              </a:lnSpc>
              <a:spcBef>
                <a:spcPts val="54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Lower monthly premiums with higher 	out-of-pocket costs</a:t>
            </a:r>
            <a:endParaRPr sz="2750">
              <a:latin typeface="Calibri"/>
              <a:ea typeface="Calibri"/>
              <a:cs typeface="Calibri"/>
              <a:sym typeface="Calibri"/>
            </a:endParaRPr>
          </a:p>
          <a:p>
            <a:pPr marL="354965" marR="1153795" lvl="0" indent="-342900" algn="l" rtl="0">
              <a:lnSpc>
                <a:spcPct val="100000"/>
              </a:lnSpc>
              <a:spcBef>
                <a:spcPts val="11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Access to your preferred doctors and hospitals</a:t>
            </a:r>
            <a:endParaRPr sz="3200">
              <a:latin typeface="Calibri"/>
              <a:ea typeface="Calibri"/>
              <a:cs typeface="Calibri"/>
              <a:sym typeface="Calibri"/>
            </a:endParaRPr>
          </a:p>
          <a:p>
            <a:pPr marL="354965" marR="435609" lvl="0" indent="-342900" algn="l" rtl="0">
              <a:lnSpc>
                <a:spcPct val="100000"/>
              </a:lnSpc>
              <a:spcBef>
                <a:spcPts val="95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Residency requirements for you and your dependents</a:t>
            </a:r>
            <a:endParaRPr sz="3200">
              <a:latin typeface="Calibri"/>
              <a:ea typeface="Calibri"/>
              <a:cs typeface="Calibri"/>
              <a:sym typeface="Calibri"/>
            </a:endParaRPr>
          </a:p>
          <a:p>
            <a:pPr marL="354965" lvl="0" indent="-342265" algn="l" rtl="0">
              <a:lnSpc>
                <a:spcPct val="100000"/>
              </a:lnSpc>
              <a:spcBef>
                <a:spcPts val="32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Anticipated health needs over the next year</a:t>
            </a:r>
            <a:endParaRPr sz="3200">
              <a:latin typeface="Calibri"/>
              <a:ea typeface="Calibri"/>
              <a:cs typeface="Calibri"/>
              <a:sym typeface="Calibri"/>
            </a:endParaRPr>
          </a:p>
        </p:txBody>
      </p:sp>
      <p:sp>
        <p:nvSpPr>
          <p:cNvPr id="176" name="Google Shape;176;p19"/>
          <p:cNvSpPr txBox="1"/>
          <p:nvPr/>
        </p:nvSpPr>
        <p:spPr>
          <a:xfrm>
            <a:off x="8409298" y="6458674"/>
            <a:ext cx="2733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13</a:t>
            </a:fld>
            <a:endParaRPr sz="1200">
              <a:latin typeface="Arimo"/>
              <a:ea typeface="Arimo"/>
              <a:cs typeface="Arimo"/>
              <a:sym typeface="Arim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title"/>
          </p:nvPr>
        </p:nvSpPr>
        <p:spPr>
          <a:xfrm>
            <a:off x="457200" y="291465"/>
            <a:ext cx="8229600"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US">
                <a:latin typeface="Calibri"/>
                <a:ea typeface="Calibri"/>
                <a:cs typeface="Calibri"/>
                <a:sym typeface="Calibri"/>
              </a:rPr>
              <a:t>Do You Need a Primary Care Provider? </a:t>
            </a:r>
            <a:endParaRPr/>
          </a:p>
        </p:txBody>
      </p:sp>
      <p:sp>
        <p:nvSpPr>
          <p:cNvPr id="182" name="Google Shape;182;p20"/>
          <p:cNvSpPr txBox="1">
            <a:spLocks noGrp="1"/>
          </p:cNvSpPr>
          <p:nvPr>
            <p:ph type="body" idx="1"/>
          </p:nvPr>
        </p:nvSpPr>
        <p:spPr>
          <a:xfrm>
            <a:off x="534376" y="1066800"/>
            <a:ext cx="8152423" cy="5216813"/>
          </a:xfrm>
          <a:prstGeom prst="rect">
            <a:avLst/>
          </a:prstGeom>
          <a:noFill/>
          <a:ln>
            <a:noFill/>
          </a:ln>
        </p:spPr>
        <p:txBody>
          <a:bodyPr spcFirstLastPara="1" wrap="square" lIns="0" tIns="0" rIns="0" bIns="0" anchor="t" anchorCtr="0">
            <a:spAutoFit/>
          </a:bodyPr>
          <a:lstStyle/>
          <a:p>
            <a:pPr marL="342900" lvl="0" indent="-342900" algn="l" rtl="0">
              <a:spcBef>
                <a:spcPts val="0"/>
              </a:spcBef>
              <a:spcAft>
                <a:spcPts val="0"/>
              </a:spcAft>
              <a:buClr>
                <a:srgbClr val="14284F"/>
              </a:buClr>
              <a:buSzPts val="2200"/>
              <a:buFont typeface="Arial"/>
              <a:buChar char="•"/>
            </a:pPr>
            <a:r>
              <a:rPr lang="en-US" sz="2200">
                <a:latin typeface="Calibri"/>
                <a:ea typeface="Calibri"/>
                <a:cs typeface="Calibri"/>
                <a:sym typeface="Calibri"/>
              </a:rPr>
              <a:t>Michigan Medicine has limited new patient appointments with </a:t>
            </a:r>
            <a:br>
              <a:rPr lang="en-US" sz="2200">
                <a:latin typeface="Calibri"/>
                <a:ea typeface="Calibri"/>
                <a:cs typeface="Calibri"/>
                <a:sym typeface="Calibri"/>
              </a:rPr>
            </a:br>
            <a:r>
              <a:rPr lang="en-US" sz="2200">
                <a:latin typeface="Calibri"/>
                <a:ea typeface="Calibri"/>
                <a:cs typeface="Calibri"/>
                <a:sym typeface="Calibri"/>
              </a:rPr>
              <a:t>select primary care providers (PCPs) for current benefits-eligible </a:t>
            </a:r>
            <a:br>
              <a:rPr lang="en-US" sz="2200">
                <a:latin typeface="Calibri"/>
                <a:ea typeface="Calibri"/>
                <a:cs typeface="Calibri"/>
                <a:sym typeface="Calibri"/>
              </a:rPr>
            </a:br>
            <a:r>
              <a:rPr lang="en-US" sz="2200">
                <a:latin typeface="Calibri"/>
                <a:ea typeface="Calibri"/>
                <a:cs typeface="Calibri"/>
                <a:sym typeface="Calibri"/>
              </a:rPr>
              <a:t>U-M employees and dependents. </a:t>
            </a:r>
            <a:endParaRPr/>
          </a:p>
          <a:p>
            <a:pPr marL="0" lvl="0" indent="0" algn="l" rtl="0">
              <a:spcBef>
                <a:spcPts val="0"/>
              </a:spcBef>
              <a:spcAft>
                <a:spcPts val="0"/>
              </a:spcAft>
              <a:buNone/>
            </a:pPr>
            <a:endParaRPr sz="1200">
              <a:latin typeface="Calibri"/>
              <a:ea typeface="Calibri"/>
              <a:cs typeface="Calibri"/>
              <a:sym typeface="Calibri"/>
            </a:endParaRPr>
          </a:p>
          <a:p>
            <a:pPr marL="342900" lvl="0" indent="-342900" algn="l" rtl="0">
              <a:spcBef>
                <a:spcPts val="0"/>
              </a:spcBef>
              <a:spcAft>
                <a:spcPts val="0"/>
              </a:spcAft>
              <a:buClr>
                <a:srgbClr val="14284F"/>
              </a:buClr>
              <a:buSzPts val="2200"/>
              <a:buFont typeface="Arial"/>
              <a:buChar char="•"/>
            </a:pPr>
            <a:r>
              <a:rPr lang="en-US" sz="2200">
                <a:latin typeface="Calibri"/>
                <a:ea typeface="Calibri"/>
                <a:cs typeface="Calibri"/>
                <a:sym typeface="Calibri"/>
              </a:rPr>
              <a:t>This process is for people without a current U-M Health PCP. </a:t>
            </a:r>
            <a:br>
              <a:rPr lang="en-US" sz="2200">
                <a:latin typeface="Calibri"/>
                <a:ea typeface="Calibri"/>
                <a:cs typeface="Calibri"/>
                <a:sym typeface="Calibri"/>
              </a:rPr>
            </a:br>
            <a:r>
              <a:rPr lang="en-US" sz="2200">
                <a:latin typeface="Calibri"/>
                <a:ea typeface="Calibri"/>
                <a:cs typeface="Calibri"/>
                <a:sym typeface="Calibri"/>
              </a:rPr>
              <a:t>Appointment availability depends on location and provider; </a:t>
            </a:r>
            <a:br>
              <a:rPr lang="en-US" sz="2200">
                <a:latin typeface="Calibri"/>
                <a:ea typeface="Calibri"/>
                <a:cs typeface="Calibri"/>
                <a:sym typeface="Calibri"/>
              </a:rPr>
            </a:br>
            <a:r>
              <a:rPr lang="en-US" sz="2200">
                <a:latin typeface="Calibri"/>
                <a:ea typeface="Calibri"/>
                <a:cs typeface="Calibri"/>
                <a:sym typeface="Calibri"/>
              </a:rPr>
              <a:t>openings are filled on a first-come, first-served basis. </a:t>
            </a:r>
            <a:endParaRPr/>
          </a:p>
          <a:p>
            <a:pPr marL="0" lvl="0" indent="0" algn="l" rtl="0">
              <a:spcBef>
                <a:spcPts val="0"/>
              </a:spcBef>
              <a:spcAft>
                <a:spcPts val="0"/>
              </a:spcAft>
              <a:buNone/>
            </a:pPr>
            <a:endParaRPr sz="1200">
              <a:latin typeface="Calibri"/>
              <a:ea typeface="Calibri"/>
              <a:cs typeface="Calibri"/>
              <a:sym typeface="Calibri"/>
            </a:endParaRPr>
          </a:p>
          <a:p>
            <a:pPr marL="342900" lvl="0" indent="-342900" algn="l" rtl="0">
              <a:spcBef>
                <a:spcPts val="0"/>
              </a:spcBef>
              <a:spcAft>
                <a:spcPts val="0"/>
              </a:spcAft>
              <a:buClr>
                <a:srgbClr val="14284F"/>
              </a:buClr>
              <a:buSzPts val="2200"/>
              <a:buFont typeface="Arial"/>
              <a:buChar char="•"/>
            </a:pPr>
            <a:r>
              <a:rPr lang="en-US" sz="2200">
                <a:latin typeface="Calibri"/>
                <a:ea typeface="Calibri"/>
                <a:cs typeface="Calibri"/>
                <a:sym typeface="Calibri"/>
              </a:rPr>
              <a:t>PCPs may include nurse practitioners, physician assistants </a:t>
            </a:r>
            <a:br>
              <a:rPr lang="en-US" sz="2200">
                <a:latin typeface="Calibri"/>
                <a:ea typeface="Calibri"/>
                <a:cs typeface="Calibri"/>
                <a:sym typeface="Calibri"/>
              </a:rPr>
            </a:br>
            <a:r>
              <a:rPr lang="en-US" sz="2200">
                <a:latin typeface="Calibri"/>
                <a:ea typeface="Calibri"/>
                <a:cs typeface="Calibri"/>
                <a:sym typeface="Calibri"/>
              </a:rPr>
              <a:t>or physicians. </a:t>
            </a:r>
            <a:endParaRPr/>
          </a:p>
          <a:p>
            <a:pPr marL="0" lvl="0" indent="0" algn="l" rtl="0">
              <a:spcBef>
                <a:spcPts val="0"/>
              </a:spcBef>
              <a:spcAft>
                <a:spcPts val="0"/>
              </a:spcAft>
              <a:buNone/>
            </a:pPr>
            <a:endParaRPr sz="1200">
              <a:latin typeface="Calibri"/>
              <a:ea typeface="Calibri"/>
              <a:cs typeface="Calibri"/>
              <a:sym typeface="Calibri"/>
            </a:endParaRPr>
          </a:p>
          <a:p>
            <a:pPr marL="342900" lvl="0" indent="-342900" algn="l" rtl="0">
              <a:spcBef>
                <a:spcPts val="0"/>
              </a:spcBef>
              <a:spcAft>
                <a:spcPts val="0"/>
              </a:spcAft>
              <a:buClr>
                <a:srgbClr val="14284F"/>
              </a:buClr>
              <a:buSzPts val="2200"/>
              <a:buFont typeface="Arial"/>
              <a:buChar char="•"/>
            </a:pPr>
            <a:r>
              <a:rPr lang="en-US" sz="2200">
                <a:latin typeface="Calibri"/>
                <a:ea typeface="Calibri"/>
                <a:cs typeface="Calibri"/>
                <a:sym typeface="Calibri"/>
              </a:rPr>
              <a:t>To establish care with a U-M Health PCP, call the </a:t>
            </a:r>
            <a:br>
              <a:rPr lang="en-US" sz="2200">
                <a:latin typeface="Calibri"/>
                <a:ea typeface="Calibri"/>
                <a:cs typeface="Calibri"/>
                <a:sym typeface="Calibri"/>
              </a:rPr>
            </a:br>
            <a:r>
              <a:rPr lang="en-US" sz="2200">
                <a:latin typeface="Calibri"/>
                <a:ea typeface="Calibri"/>
                <a:cs typeface="Calibri"/>
                <a:sym typeface="Calibri"/>
              </a:rPr>
              <a:t>Employee First Appointment Line at (734) 539-5599.</a:t>
            </a:r>
            <a:endParaRPr/>
          </a:p>
          <a:p>
            <a:pPr marL="0" lvl="0" indent="0" algn="l" rtl="0">
              <a:spcBef>
                <a:spcPts val="0"/>
              </a:spcBef>
              <a:spcAft>
                <a:spcPts val="0"/>
              </a:spcAft>
              <a:buNone/>
            </a:pPr>
            <a:endParaRPr sz="900">
              <a:latin typeface="Calibri"/>
              <a:ea typeface="Calibri"/>
              <a:cs typeface="Calibri"/>
              <a:sym typeface="Calibri"/>
            </a:endParaRPr>
          </a:p>
          <a:p>
            <a:pPr marL="0" lvl="0" indent="0" algn="l" rtl="0">
              <a:spcBef>
                <a:spcPts val="0"/>
              </a:spcBef>
              <a:spcAft>
                <a:spcPts val="0"/>
              </a:spcAft>
              <a:buNone/>
            </a:pPr>
            <a:r>
              <a:rPr lang="en-US" sz="1400">
                <a:latin typeface="Calibri"/>
                <a:ea typeface="Calibri"/>
                <a:cs typeface="Calibri"/>
                <a:sym typeface="Calibri"/>
              </a:rPr>
              <a:t>	</a:t>
            </a:r>
            <a:r>
              <a:rPr lang="en-US" sz="1600">
                <a:latin typeface="Calibri"/>
                <a:ea typeface="Calibri"/>
                <a:cs typeface="Calibri"/>
                <a:sym typeface="Calibri"/>
              </a:rPr>
              <a:t>– Be ready to provide your name and U-M uniqname.</a:t>
            </a:r>
            <a:endParaRPr sz="900">
              <a:latin typeface="Calibri"/>
              <a:ea typeface="Calibri"/>
              <a:cs typeface="Calibri"/>
              <a:sym typeface="Calibri"/>
            </a:endParaRPr>
          </a:p>
          <a:p>
            <a:pPr marL="0" lvl="0" indent="0" algn="l" rtl="0">
              <a:spcBef>
                <a:spcPts val="0"/>
              </a:spcBef>
              <a:spcAft>
                <a:spcPts val="0"/>
              </a:spcAft>
              <a:buNone/>
            </a:pPr>
            <a:r>
              <a:rPr lang="en-US" sz="1600">
                <a:latin typeface="Calibri"/>
                <a:ea typeface="Calibri"/>
                <a:cs typeface="Calibri"/>
                <a:sym typeface="Calibri"/>
              </a:rPr>
              <a:t>	– This line is for new patient appointment requests only; </a:t>
            </a:r>
            <a:endParaRPr/>
          </a:p>
          <a:p>
            <a:pPr marL="0" lvl="0" indent="0" algn="l" rtl="0">
              <a:spcBef>
                <a:spcPts val="0"/>
              </a:spcBef>
              <a:spcAft>
                <a:spcPts val="0"/>
              </a:spcAft>
              <a:buNone/>
            </a:pPr>
            <a:r>
              <a:rPr lang="en-US" sz="1600">
                <a:latin typeface="Calibri"/>
                <a:ea typeface="Calibri"/>
                <a:cs typeface="Calibri"/>
                <a:sym typeface="Calibri"/>
              </a:rPr>
              <a:t>	   please do not use for urgent medical matters. </a:t>
            </a:r>
            <a:endParaRPr/>
          </a:p>
          <a:p>
            <a:pPr marL="0" lvl="0" indent="0" algn="l" rtl="0">
              <a:spcBef>
                <a:spcPts val="0"/>
              </a:spcBef>
              <a:spcAft>
                <a:spcPts val="0"/>
              </a:spcAft>
              <a:buNone/>
            </a:pPr>
            <a:endParaRPr sz="900">
              <a:latin typeface="Calibri"/>
              <a:ea typeface="Calibri"/>
              <a:cs typeface="Calibri"/>
              <a:sym typeface="Calibri"/>
            </a:endParaRPr>
          </a:p>
          <a:p>
            <a:pPr marL="0" lvl="0" indent="0" algn="l" rtl="0">
              <a:spcBef>
                <a:spcPts val="0"/>
              </a:spcBef>
              <a:spcAft>
                <a:spcPts val="0"/>
              </a:spcAft>
              <a:buNone/>
            </a:pPr>
            <a:r>
              <a:rPr lang="en-US" sz="1200" i="1">
                <a:latin typeface="Calibri"/>
                <a:ea typeface="Calibri"/>
                <a:cs typeface="Calibri"/>
                <a:sym typeface="Calibri"/>
              </a:rPr>
              <a:t>Michigan Medicine manages this program, including provider locations and appointment availability. </a:t>
            </a:r>
            <a:endParaRPr/>
          </a:p>
        </p:txBody>
      </p:sp>
      <p:sp>
        <p:nvSpPr>
          <p:cNvPr id="183" name="Google Shape;183;p20"/>
          <p:cNvSpPr txBox="1"/>
          <p:nvPr/>
        </p:nvSpPr>
        <p:spPr>
          <a:xfrm>
            <a:off x="8409294" y="6458677"/>
            <a:ext cx="4341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14</a:t>
            </a:fld>
            <a:endParaRPr sz="1200">
              <a:latin typeface="Arimo"/>
              <a:ea typeface="Arimo"/>
              <a:cs typeface="Arimo"/>
              <a:sym typeface="Arim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692275" lvl="0" indent="0" algn="l" rtl="0">
              <a:lnSpc>
                <a:spcPct val="100000"/>
              </a:lnSpc>
              <a:spcBef>
                <a:spcPts val="0"/>
              </a:spcBef>
              <a:spcAft>
                <a:spcPts val="0"/>
              </a:spcAft>
              <a:buNone/>
            </a:pPr>
            <a:r>
              <a:rPr lang="en-US">
                <a:latin typeface="Calibri"/>
                <a:ea typeface="Calibri"/>
                <a:cs typeface="Calibri"/>
                <a:sym typeface="Calibri"/>
              </a:rPr>
              <a:t>Comparing Health Plans</a:t>
            </a:r>
            <a:endParaRPr/>
          </a:p>
        </p:txBody>
      </p:sp>
      <p:sp>
        <p:nvSpPr>
          <p:cNvPr id="189" name="Google Shape;189;p21"/>
          <p:cNvSpPr/>
          <p:nvPr/>
        </p:nvSpPr>
        <p:spPr>
          <a:xfrm>
            <a:off x="461962" y="995425"/>
            <a:ext cx="8229600" cy="0"/>
          </a:xfrm>
          <a:custGeom>
            <a:avLst/>
            <a:gdLst/>
            <a:ahLst/>
            <a:cxnLst/>
            <a:rect l="l" t="t" r="r" b="b"/>
            <a:pathLst>
              <a:path w="8229600" h="120000" extrusionOk="0">
                <a:moveTo>
                  <a:pt x="0" y="0"/>
                </a:moveTo>
                <a:lnTo>
                  <a:pt x="8229155" y="0"/>
                </a:lnTo>
              </a:path>
            </a:pathLst>
          </a:custGeom>
          <a:noFill/>
          <a:ln w="327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90" name="Google Shape;190;p21"/>
          <p:cNvSpPr txBox="1"/>
          <p:nvPr/>
        </p:nvSpPr>
        <p:spPr>
          <a:xfrm>
            <a:off x="8409305" y="6458664"/>
            <a:ext cx="203200" cy="178435"/>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15</a:t>
            </a:fld>
            <a:endParaRPr sz="1200">
              <a:latin typeface="Arimo"/>
              <a:ea typeface="Arimo"/>
              <a:cs typeface="Arimo"/>
              <a:sym typeface="Arimo"/>
            </a:endParaRPr>
          </a:p>
        </p:txBody>
      </p:sp>
      <p:pic>
        <p:nvPicPr>
          <p:cNvPr id="191" name="Google Shape;191;p21"/>
          <p:cNvPicPr preferRelativeResize="0"/>
          <p:nvPr/>
        </p:nvPicPr>
        <p:blipFill rotWithShape="1">
          <a:blip r:embed="rId3">
            <a:alphaModFix/>
          </a:blip>
          <a:srcRect/>
          <a:stretch/>
        </p:blipFill>
        <p:spPr>
          <a:xfrm>
            <a:off x="0" y="6200775"/>
            <a:ext cx="9143998" cy="657224"/>
          </a:xfrm>
          <a:prstGeom prst="rect">
            <a:avLst/>
          </a:prstGeom>
          <a:noFill/>
          <a:ln>
            <a:noFill/>
          </a:ln>
        </p:spPr>
      </p:pic>
      <p:graphicFrame>
        <p:nvGraphicFramePr>
          <p:cNvPr id="192" name="Google Shape;192;p21"/>
          <p:cNvGraphicFramePr/>
          <p:nvPr/>
        </p:nvGraphicFramePr>
        <p:xfrm>
          <a:off x="444500" y="1283998"/>
          <a:ext cx="3000000" cy="3000000"/>
        </p:xfrm>
        <a:graphic>
          <a:graphicData uri="http://schemas.openxmlformats.org/drawingml/2006/table">
            <a:tbl>
              <a:tblPr firstRow="1" bandRow="1">
                <a:noFill/>
                <a:tableStyleId>{AC3846ED-0FCC-4E33-85E0-2C45A2482F0C}</a:tableStyleId>
              </a:tblPr>
              <a:tblGrid>
                <a:gridCol w="1449850">
                  <a:extLst>
                    <a:ext uri="{9D8B030D-6E8A-4147-A177-3AD203B41FA5}">
                      <a16:colId xmlns:a16="http://schemas.microsoft.com/office/drawing/2014/main" val="20000"/>
                    </a:ext>
                  </a:extLst>
                </a:gridCol>
                <a:gridCol w="6973425">
                  <a:extLst>
                    <a:ext uri="{9D8B030D-6E8A-4147-A177-3AD203B41FA5}">
                      <a16:colId xmlns:a16="http://schemas.microsoft.com/office/drawing/2014/main" val="20001"/>
                    </a:ext>
                  </a:extLst>
                </a:gridCol>
              </a:tblGrid>
              <a:tr h="900850">
                <a:tc>
                  <a:txBody>
                    <a:bodyPr/>
                    <a:lstStyle/>
                    <a:p>
                      <a:pPr marL="3810" marR="0" lvl="0" indent="0" algn="ctr" rtl="0">
                        <a:lnSpc>
                          <a:spcPct val="100000"/>
                        </a:lnSpc>
                        <a:spcBef>
                          <a:spcPts val="0"/>
                        </a:spcBef>
                        <a:spcAft>
                          <a:spcPts val="0"/>
                        </a:spcAft>
                        <a:buNone/>
                      </a:pPr>
                      <a:r>
                        <a:rPr lang="en-US" sz="2750" b="1" u="none" strike="noStrike" cap="none">
                          <a:solidFill>
                            <a:srgbClr val="FFFFFF"/>
                          </a:solidFill>
                          <a:latin typeface="Calibri"/>
                          <a:ea typeface="Calibri"/>
                          <a:cs typeface="Calibri"/>
                          <a:sym typeface="Calibri"/>
                        </a:rPr>
                        <a:t>CDHP</a:t>
                      </a:r>
                      <a:endParaRPr sz="2750" u="none" strike="noStrike" cap="none">
                        <a:latin typeface="Calibri"/>
                        <a:ea typeface="Calibri"/>
                        <a:cs typeface="Calibri"/>
                        <a:sym typeface="Calibri"/>
                      </a:endParaRPr>
                    </a:p>
                  </a:txBody>
                  <a:tcPr marL="0" marR="0" marT="3327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548640" marR="0" lvl="0" indent="-457834" algn="l" rtl="0">
                        <a:lnSpc>
                          <a:spcPct val="118611"/>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Lowest premium cost, higher deductible and out-of-pocket limit</a:t>
                      </a:r>
                      <a:endParaRPr sz="1800" u="none" strike="noStrike" cap="none">
                        <a:latin typeface="Calibri"/>
                        <a:ea typeface="Calibri"/>
                        <a:cs typeface="Calibri"/>
                        <a:sym typeface="Calibri"/>
                      </a:endParaRPr>
                    </a:p>
                    <a:p>
                      <a:pPr marL="548640" marR="0" lvl="0" indent="-457834" algn="l" rtl="0">
                        <a:lnSpc>
                          <a:spcPct val="116944"/>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$1,700 individual/$3,400 family deductible</a:t>
                      </a:r>
                      <a:endParaRPr sz="1800" u="none" strike="noStrike" cap="none">
                        <a:latin typeface="Calibri"/>
                        <a:ea typeface="Calibri"/>
                        <a:cs typeface="Calibri"/>
                        <a:sym typeface="Calibri"/>
                      </a:endParaRPr>
                    </a:p>
                    <a:p>
                      <a:pPr marL="548640" marR="0" lvl="0" indent="-457834"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Flexibility to see any provider</a:t>
                      </a:r>
                      <a:endParaRPr sz="1800" u="none" strike="noStrike" cap="none">
                        <a:latin typeface="Calibri"/>
                        <a:ea typeface="Calibri"/>
                        <a:cs typeface="Calibri"/>
                        <a:sym typeface="Calibri"/>
                      </a:endParaRPr>
                    </a:p>
                    <a:p>
                      <a:pPr marL="548640" marR="0" lvl="0" indent="-457834" algn="l" rtl="0">
                        <a:lnSpc>
                          <a:spcPct val="100000"/>
                        </a:lnSpc>
                        <a:spcBef>
                          <a:spcPts val="114"/>
                        </a:spcBef>
                        <a:spcAft>
                          <a:spcPts val="0"/>
                        </a:spcAft>
                        <a:buClr>
                          <a:srgbClr val="14284F"/>
                        </a:buClr>
                        <a:buSzPts val="1800"/>
                        <a:buFont typeface="Arial"/>
                        <a:buChar char="•"/>
                      </a:pPr>
                      <a:r>
                        <a:rPr lang="en-US" sz="1700" u="none" strike="noStrike" cap="none">
                          <a:solidFill>
                            <a:srgbClr val="14284F"/>
                          </a:solidFill>
                          <a:latin typeface="Calibri"/>
                          <a:ea typeface="Calibri"/>
                          <a:cs typeface="Calibri"/>
                          <a:sym typeface="Calibri"/>
                        </a:rPr>
                        <a:t>When you enroll in the CDHP, you’re automatically enrolled into an HSA</a:t>
                      </a:r>
                      <a:endParaRPr sz="1700" u="none" strike="noStrike" cap="none">
                        <a:latin typeface="Calibri"/>
                        <a:ea typeface="Calibri"/>
                        <a:cs typeface="Calibri"/>
                        <a:sym typeface="Calibri"/>
                      </a:endParaRPr>
                    </a:p>
                  </a:txBody>
                  <a:tcPr marL="0" marR="0" marT="127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0"/>
                  </a:ext>
                </a:extLst>
              </a:tr>
              <a:tr h="735775">
                <a:tc>
                  <a:txBody>
                    <a:bodyPr/>
                    <a:lstStyle/>
                    <a:p>
                      <a:pPr marL="3810" marR="0" lvl="0" indent="0" algn="ctr" rtl="0">
                        <a:lnSpc>
                          <a:spcPct val="100000"/>
                        </a:lnSpc>
                        <a:spcBef>
                          <a:spcPts val="0"/>
                        </a:spcBef>
                        <a:spcAft>
                          <a:spcPts val="0"/>
                        </a:spcAft>
                        <a:buNone/>
                      </a:pPr>
                      <a:r>
                        <a:rPr lang="en-US" sz="2750" b="1" u="none" strike="noStrike" cap="none">
                          <a:solidFill>
                            <a:srgbClr val="FFFFFF"/>
                          </a:solidFill>
                          <a:latin typeface="Calibri"/>
                          <a:ea typeface="Calibri"/>
                          <a:cs typeface="Calibri"/>
                          <a:sym typeface="Calibri"/>
                        </a:rPr>
                        <a:t>CMM</a:t>
                      </a:r>
                      <a:endParaRPr sz="2750" u="none" strike="noStrike" cap="none">
                        <a:latin typeface="Calibri"/>
                        <a:ea typeface="Calibri"/>
                        <a:cs typeface="Calibri"/>
                        <a:sym typeface="Calibri"/>
                      </a:endParaRPr>
                    </a:p>
                  </a:txBody>
                  <a:tcPr marL="0" marR="0" marT="2533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551180" marR="0" lvl="0" indent="-457200"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Low monthly cost, higher out-of-pocket</a:t>
                      </a:r>
                      <a:endParaRPr sz="1800" u="none" strike="noStrike" cap="none">
                        <a:latin typeface="Calibri"/>
                        <a:ea typeface="Calibri"/>
                        <a:cs typeface="Calibri"/>
                        <a:sym typeface="Calibri"/>
                      </a:endParaRPr>
                    </a:p>
                    <a:p>
                      <a:pPr marL="551180" marR="0" lvl="0" indent="-457200"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$500 individual/$1,000 family deductible</a:t>
                      </a:r>
                      <a:endParaRPr sz="1800" u="none" strike="noStrike" cap="none">
                        <a:latin typeface="Calibri"/>
                        <a:ea typeface="Calibri"/>
                        <a:cs typeface="Calibri"/>
                        <a:sym typeface="Calibri"/>
                      </a:endParaRPr>
                    </a:p>
                    <a:p>
                      <a:pPr marL="551180" marR="0" lvl="0" indent="-457200" algn="l" rtl="0">
                        <a:lnSpc>
                          <a:spcPct val="100000"/>
                        </a:lnSpc>
                        <a:spcBef>
                          <a:spcPts val="95"/>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Flexibility to see any provider</a:t>
                      </a:r>
                      <a:endParaRPr sz="1800" u="none" strike="noStrike" cap="none">
                        <a:latin typeface="Calibri"/>
                        <a:ea typeface="Calibri"/>
                        <a:cs typeface="Calibri"/>
                        <a:sym typeface="Calibri"/>
                      </a:endParaRPr>
                    </a:p>
                  </a:txBody>
                  <a:tcPr marL="0" marR="0" marT="6540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462025">
                <a:tc>
                  <a:txBody>
                    <a:bodyPr/>
                    <a:lstStyle/>
                    <a:p>
                      <a:pPr marL="4445" marR="0" lvl="0" indent="0" algn="ctr" rtl="0">
                        <a:lnSpc>
                          <a:spcPct val="100000"/>
                        </a:lnSpc>
                        <a:spcBef>
                          <a:spcPts val="0"/>
                        </a:spcBef>
                        <a:spcAft>
                          <a:spcPts val="0"/>
                        </a:spcAft>
                        <a:buNone/>
                      </a:pPr>
                      <a:r>
                        <a:rPr lang="en-US" sz="2750" b="1" u="none" strike="noStrike" cap="none">
                          <a:solidFill>
                            <a:srgbClr val="FFFFFF"/>
                          </a:solidFill>
                          <a:latin typeface="Calibri"/>
                          <a:ea typeface="Calibri"/>
                          <a:cs typeface="Calibri"/>
                          <a:sym typeface="Calibri"/>
                        </a:rPr>
                        <a:t>PPO</a:t>
                      </a:r>
                      <a:endParaRPr sz="2750" u="none" strike="noStrike" cap="none">
                        <a:latin typeface="Calibri"/>
                        <a:ea typeface="Calibri"/>
                        <a:cs typeface="Calibri"/>
                        <a:sym typeface="Calibri"/>
                      </a:endParaRPr>
                    </a:p>
                  </a:txBody>
                  <a:tcPr marL="0" marR="0" marT="749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549910" marR="0" lvl="0" indent="-457200"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Higher monthly cost, lower copays in-network</a:t>
                      </a:r>
                      <a:endParaRPr sz="1800" u="none" strike="noStrike" cap="none">
                        <a:latin typeface="Calibri"/>
                        <a:ea typeface="Calibri"/>
                        <a:cs typeface="Calibri"/>
                        <a:sym typeface="Calibri"/>
                      </a:endParaRPr>
                    </a:p>
                    <a:p>
                      <a:pPr marL="549910" marR="0" lvl="0" indent="-457200"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Flexibility to see out-of-network providers</a:t>
                      </a:r>
                      <a:endParaRPr sz="1800" u="none" strike="noStrike" cap="none">
                        <a:latin typeface="Calibri"/>
                        <a:ea typeface="Calibri"/>
                        <a:cs typeface="Calibri"/>
                        <a:sym typeface="Calibri"/>
                      </a:endParaRPr>
                    </a:p>
                  </a:txBody>
                  <a:tcPr marL="0" marR="0" marT="228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907725">
                <a:tc>
                  <a:txBody>
                    <a:bodyPr/>
                    <a:lstStyle/>
                    <a:p>
                      <a:pPr marL="2540" marR="0" lvl="0" indent="0" algn="ctr" rtl="0">
                        <a:lnSpc>
                          <a:spcPct val="100000"/>
                        </a:lnSpc>
                        <a:spcBef>
                          <a:spcPts val="0"/>
                        </a:spcBef>
                        <a:spcAft>
                          <a:spcPts val="0"/>
                        </a:spcAft>
                        <a:buSzPts val="1200"/>
                        <a:buFont typeface="Calibri"/>
                        <a:buNone/>
                      </a:pPr>
                      <a:endParaRPr sz="1200" b="1" u="none" strike="noStrike" cap="none">
                        <a:solidFill>
                          <a:srgbClr val="FFFFFF"/>
                        </a:solidFill>
                        <a:latin typeface="Calibri"/>
                        <a:ea typeface="Calibri"/>
                        <a:cs typeface="Calibri"/>
                        <a:sym typeface="Calibri"/>
                      </a:endParaRPr>
                    </a:p>
                    <a:p>
                      <a:pPr marL="2540" marR="0" lvl="0" indent="0" algn="ctr" rtl="0">
                        <a:lnSpc>
                          <a:spcPct val="100000"/>
                        </a:lnSpc>
                        <a:spcBef>
                          <a:spcPts val="725"/>
                        </a:spcBef>
                        <a:spcAft>
                          <a:spcPts val="0"/>
                        </a:spcAft>
                        <a:buClr>
                          <a:srgbClr val="FFFFFF"/>
                        </a:buClr>
                        <a:buSzPts val="2800"/>
                        <a:buFont typeface="Calibri"/>
                        <a:buNone/>
                      </a:pPr>
                      <a:r>
                        <a:rPr lang="en-US" sz="2800" b="1" u="none" strike="noStrike" cap="none">
                          <a:solidFill>
                            <a:srgbClr val="FFFFFF"/>
                          </a:solidFill>
                          <a:latin typeface="Calibri"/>
                          <a:ea typeface="Calibri"/>
                          <a:cs typeface="Calibri"/>
                          <a:sym typeface="Calibri"/>
                        </a:rPr>
                        <a:t>UMPC</a:t>
                      </a:r>
                      <a:endParaRPr sz="2800" u="none" strike="noStrike" cap="none">
                        <a:solidFill>
                          <a:schemeClr val="dk1"/>
                        </a:solidFill>
                        <a:latin typeface="Calibri"/>
                        <a:ea typeface="Calibri"/>
                        <a:cs typeface="Calibri"/>
                        <a:sym typeface="Calibri"/>
                      </a:endParaRPr>
                    </a:p>
                    <a:p>
                      <a:pPr marL="2540" marR="0" lvl="0" indent="0" algn="ctr" rtl="0">
                        <a:lnSpc>
                          <a:spcPct val="100000"/>
                        </a:lnSpc>
                        <a:spcBef>
                          <a:spcPts val="725"/>
                        </a:spcBef>
                        <a:spcAft>
                          <a:spcPts val="0"/>
                        </a:spcAft>
                        <a:buNone/>
                      </a:pPr>
                      <a:endParaRPr sz="1400" u="none" strike="noStrike" cap="none">
                        <a:latin typeface="Calibri"/>
                        <a:ea typeface="Calibri"/>
                        <a:cs typeface="Calibri"/>
                        <a:sym typeface="Calibri"/>
                      </a:endParaRPr>
                    </a:p>
                  </a:txBody>
                  <a:tcPr marL="0" marR="0" marT="920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551180" marR="0" lvl="0" indent="-457200" algn="l" rtl="0">
                        <a:lnSpc>
                          <a:spcPct val="118611"/>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Moderate monthly cost, low copays</a:t>
                      </a:r>
                      <a:endParaRPr sz="1800" u="none" strike="noStrike" cap="none">
                        <a:latin typeface="Calibri"/>
                        <a:ea typeface="Calibri"/>
                        <a:cs typeface="Calibri"/>
                        <a:sym typeface="Calibri"/>
                      </a:endParaRPr>
                    </a:p>
                    <a:p>
                      <a:pPr marL="551180" marR="0" lvl="0" indent="-457200" algn="l" rtl="0">
                        <a:lnSpc>
                          <a:spcPct val="116944"/>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PCP required, referral needed for specialist</a:t>
                      </a:r>
                      <a:endParaRPr sz="1800" u="none" strike="noStrike" cap="none">
                        <a:latin typeface="Calibri"/>
                        <a:ea typeface="Calibri"/>
                        <a:cs typeface="Calibri"/>
                        <a:sym typeface="Calibri"/>
                      </a:endParaRPr>
                    </a:p>
                    <a:p>
                      <a:pPr marL="551180" marR="0" lvl="0" indent="-457200" algn="l" rtl="0">
                        <a:lnSpc>
                          <a:spcPct val="118333"/>
                        </a:lnSpc>
                        <a:spcBef>
                          <a:spcPts val="0"/>
                        </a:spcBef>
                        <a:spcAft>
                          <a:spcPts val="0"/>
                        </a:spcAft>
                        <a:buClr>
                          <a:srgbClr val="14284F"/>
                        </a:buClr>
                        <a:buSzPts val="1800"/>
                        <a:buFont typeface="Arial"/>
                        <a:buChar char="•"/>
                      </a:pPr>
                      <a:r>
                        <a:rPr lang="en-US" sz="1800" u="none" strike="noStrike" cap="none">
                          <a:solidFill>
                            <a:srgbClr val="14284F"/>
                          </a:solidFill>
                          <a:latin typeface="Calibri"/>
                          <a:ea typeface="Calibri"/>
                          <a:cs typeface="Calibri"/>
                          <a:sym typeface="Calibri"/>
                        </a:rPr>
                        <a:t>Local provider network, statewide option</a:t>
                      </a:r>
                      <a:endParaRPr sz="1800" u="none" strike="noStrike" cap="none">
                        <a:latin typeface="Calibri"/>
                        <a:ea typeface="Calibri"/>
                        <a:cs typeface="Calibri"/>
                        <a:sym typeface="Calibri"/>
                      </a:endParaRPr>
                    </a:p>
                  </a:txBody>
                  <a:tcPr marL="0" marR="0" marT="1701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3"/>
                  </a:ext>
                </a:extLst>
              </a:tr>
              <a:tr h="598650">
                <a:tc>
                  <a:txBody>
                    <a:bodyPr/>
                    <a:lstStyle/>
                    <a:p>
                      <a:pPr marL="1905" marR="0" lvl="0" indent="0" algn="ctr" rtl="0">
                        <a:lnSpc>
                          <a:spcPct val="100000"/>
                        </a:lnSpc>
                        <a:spcBef>
                          <a:spcPts val="0"/>
                        </a:spcBef>
                        <a:spcAft>
                          <a:spcPts val="0"/>
                        </a:spcAft>
                        <a:buNone/>
                      </a:pPr>
                      <a:endParaRPr sz="2750" u="none" strike="noStrike" cap="none">
                        <a:latin typeface="Calibri"/>
                        <a:ea typeface="Calibri"/>
                        <a:cs typeface="Calibri"/>
                        <a:sym typeface="Calibri"/>
                      </a:endParaRPr>
                    </a:p>
                  </a:txBody>
                  <a:tcPr marL="0" marR="0" marT="3016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93980" marR="0" lvl="0" indent="0" algn="l" rtl="0">
                        <a:lnSpc>
                          <a:spcPct val="118611"/>
                        </a:lnSpc>
                        <a:spcBef>
                          <a:spcPts val="0"/>
                        </a:spcBef>
                        <a:spcAft>
                          <a:spcPts val="0"/>
                        </a:spcAft>
                        <a:buSzPts val="1800"/>
                        <a:buFont typeface="Arial"/>
                        <a:buNone/>
                      </a:pPr>
                      <a:r>
                        <a:rPr lang="en-US" sz="1800" u="none" strike="noStrike" cap="none">
                          <a:latin typeface="Calibri"/>
                          <a:ea typeface="Calibri"/>
                          <a:cs typeface="Calibri"/>
                          <a:sym typeface="Calibri"/>
                        </a:rPr>
                        <a:t>  For more information, go to </a:t>
                      </a:r>
                      <a:r>
                        <a:rPr lang="en-US" sz="1800" u="sng" strike="noStrike" cap="none">
                          <a:solidFill>
                            <a:schemeClr val="hlink"/>
                          </a:solidFill>
                          <a:latin typeface="Calibri"/>
                          <a:ea typeface="Calibri"/>
                          <a:cs typeface="Calibri"/>
                          <a:sym typeface="Calibri"/>
                          <a:hlinkClick r:id="rId4"/>
                        </a:rPr>
                        <a:t>hr.umich.edu/health-plans</a:t>
                      </a:r>
                      <a:r>
                        <a:rPr lang="en-US" sz="1800" u="none" strike="noStrike" cap="none">
                          <a:latin typeface="Calibri"/>
                          <a:ea typeface="Calibri"/>
                          <a:cs typeface="Calibri"/>
                          <a:sym typeface="Calibri"/>
                        </a:rPr>
                        <a:t>.</a:t>
                      </a:r>
                      <a:endParaRPr sz="1800" u="none" strike="noStrike" cap="none">
                        <a:latin typeface="Calibri"/>
                        <a:ea typeface="Calibri"/>
                        <a:cs typeface="Calibri"/>
                        <a:sym typeface="Calibri"/>
                      </a:endParaRPr>
                    </a:p>
                  </a:txBody>
                  <a:tcPr marL="0" marR="0" marT="1111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2"/>
          <p:cNvSpPr txBox="1">
            <a:spLocks noGrp="1"/>
          </p:cNvSpPr>
          <p:nvPr>
            <p:ph type="title"/>
          </p:nvPr>
        </p:nvSpPr>
        <p:spPr>
          <a:xfrm>
            <a:off x="660717" y="291465"/>
            <a:ext cx="7822564" cy="508473"/>
          </a:xfrm>
          <a:prstGeom prst="rect">
            <a:avLst/>
          </a:prstGeom>
          <a:noFill/>
          <a:ln>
            <a:noFill/>
          </a:ln>
        </p:spPr>
        <p:txBody>
          <a:bodyPr spcFirstLastPara="1" wrap="square" lIns="0" tIns="15875" rIns="0" bIns="0" anchor="t" anchorCtr="0">
            <a:spAutoFit/>
          </a:bodyPr>
          <a:lstStyle/>
          <a:p>
            <a:pPr marL="136525" lvl="0" indent="0" algn="l" rtl="0">
              <a:lnSpc>
                <a:spcPct val="100000"/>
              </a:lnSpc>
              <a:spcBef>
                <a:spcPts val="0"/>
              </a:spcBef>
              <a:spcAft>
                <a:spcPts val="0"/>
              </a:spcAft>
              <a:buNone/>
            </a:pPr>
            <a:r>
              <a:rPr lang="en-US" sz="3200">
                <a:latin typeface="Calibri"/>
                <a:ea typeface="Calibri"/>
                <a:cs typeface="Calibri"/>
                <a:sym typeface="Calibri"/>
              </a:rPr>
              <a:t>Benefits Mentor Online Decision Support Tool</a:t>
            </a:r>
            <a:endParaRPr/>
          </a:p>
        </p:txBody>
      </p:sp>
      <p:sp>
        <p:nvSpPr>
          <p:cNvPr id="198" name="Google Shape;198;p22"/>
          <p:cNvSpPr txBox="1"/>
          <p:nvPr/>
        </p:nvSpPr>
        <p:spPr>
          <a:xfrm>
            <a:off x="536575" y="1066799"/>
            <a:ext cx="7946700" cy="4398000"/>
          </a:xfrm>
          <a:prstGeom prst="rect">
            <a:avLst/>
          </a:prstGeom>
          <a:noFill/>
          <a:ln>
            <a:noFill/>
          </a:ln>
        </p:spPr>
        <p:txBody>
          <a:bodyPr spcFirstLastPara="1" wrap="square" lIns="0" tIns="66025" rIns="0" bIns="0" anchor="t" anchorCtr="0">
            <a:spAutoFit/>
          </a:bodyPr>
          <a:lstStyle/>
          <a:p>
            <a:pPr marL="354965" marR="448309" lvl="0" indent="-330200" algn="l" rtl="0">
              <a:lnSpc>
                <a:spcPct val="107633"/>
              </a:lnSpc>
              <a:spcBef>
                <a:spcPts val="0"/>
              </a:spcBef>
              <a:spcAft>
                <a:spcPts val="0"/>
              </a:spcAft>
              <a:buClr>
                <a:srgbClr val="14284F"/>
              </a:buClr>
              <a:buSzPts val="2800"/>
              <a:buFont typeface="Arial"/>
              <a:buChar char="•"/>
            </a:pPr>
            <a:r>
              <a:rPr lang="en-US" sz="2800">
                <a:solidFill>
                  <a:srgbClr val="14284F"/>
                </a:solidFill>
                <a:latin typeface="Calibri"/>
                <a:ea typeface="Calibri"/>
                <a:cs typeface="Calibri"/>
                <a:sym typeface="Calibri"/>
              </a:rPr>
              <a:t>Benefits Mentor can help you compare U-M’s Health Plans to select the one that fits your individual needs.</a:t>
            </a:r>
            <a:endParaRPr sz="2800">
              <a:latin typeface="Calibri"/>
              <a:ea typeface="Calibri"/>
              <a:cs typeface="Calibri"/>
              <a:sym typeface="Calibri"/>
            </a:endParaRPr>
          </a:p>
          <a:p>
            <a:pPr marL="355600" lvl="0" indent="-330200" algn="l" rtl="0">
              <a:lnSpc>
                <a:spcPct val="100000"/>
              </a:lnSpc>
              <a:spcBef>
                <a:spcPts val="334"/>
              </a:spcBef>
              <a:spcAft>
                <a:spcPts val="0"/>
              </a:spcAft>
              <a:buClr>
                <a:srgbClr val="14284F"/>
              </a:buClr>
              <a:buSzPts val="2800"/>
              <a:buFont typeface="Arial"/>
              <a:buChar char="•"/>
            </a:pPr>
            <a:r>
              <a:rPr lang="en-US" sz="2800">
                <a:solidFill>
                  <a:srgbClr val="14284F"/>
                </a:solidFill>
                <a:latin typeface="Calibri"/>
                <a:ea typeface="Calibri"/>
                <a:cs typeface="Calibri"/>
                <a:sym typeface="Calibri"/>
              </a:rPr>
              <a:t>Benefits Mentor:</a:t>
            </a:r>
            <a:endParaRPr sz="2800">
              <a:latin typeface="Calibri"/>
              <a:ea typeface="Calibri"/>
              <a:cs typeface="Calibri"/>
              <a:sym typeface="Calibri"/>
            </a:endParaRPr>
          </a:p>
          <a:p>
            <a:pPr marL="753745" lvl="1" indent="-252095" algn="l" rtl="0">
              <a:lnSpc>
                <a:spcPct val="100000"/>
              </a:lnSpc>
              <a:spcBef>
                <a:spcPts val="405"/>
              </a:spcBef>
              <a:spcAft>
                <a:spcPts val="0"/>
              </a:spcAft>
              <a:buClr>
                <a:srgbClr val="14284F"/>
              </a:buClr>
              <a:buSzPts val="2250"/>
              <a:buFont typeface="Arial"/>
              <a:buChar char="–"/>
            </a:pPr>
            <a:r>
              <a:rPr lang="en-US" sz="2250">
                <a:solidFill>
                  <a:srgbClr val="14284F"/>
                </a:solidFill>
                <a:latin typeface="Calibri"/>
                <a:ea typeface="Calibri"/>
                <a:cs typeface="Calibri"/>
                <a:sym typeface="Calibri"/>
              </a:rPr>
              <a:t>Is a free, online, interactive tool</a:t>
            </a:r>
            <a:endParaRPr sz="2250">
              <a:latin typeface="Calibri"/>
              <a:ea typeface="Calibri"/>
              <a:cs typeface="Calibri"/>
              <a:sym typeface="Calibri"/>
            </a:endParaRPr>
          </a:p>
          <a:p>
            <a:pPr marL="753110" marR="897255" lvl="1" indent="-252095" algn="l" rtl="0">
              <a:lnSpc>
                <a:spcPct val="112000"/>
              </a:lnSpc>
              <a:spcBef>
                <a:spcPts val="815"/>
              </a:spcBef>
              <a:spcAft>
                <a:spcPts val="0"/>
              </a:spcAft>
              <a:buClr>
                <a:srgbClr val="14284F"/>
              </a:buClr>
              <a:buSzPts val="2250"/>
              <a:buFont typeface="Arial"/>
              <a:buChar char="–"/>
            </a:pPr>
            <a:r>
              <a:rPr lang="en-US" sz="2250">
                <a:solidFill>
                  <a:srgbClr val="14284F"/>
                </a:solidFill>
                <a:latin typeface="Calibri"/>
                <a:ea typeface="Calibri"/>
                <a:cs typeface="Calibri"/>
                <a:sym typeface="Calibri"/>
              </a:rPr>
              <a:t>Uses benchmark data to help you compare </a:t>
            </a:r>
            <a:br>
              <a:rPr lang="en-US" sz="2250">
                <a:solidFill>
                  <a:srgbClr val="14284F"/>
                </a:solidFill>
                <a:latin typeface="Calibri"/>
                <a:ea typeface="Calibri"/>
                <a:cs typeface="Calibri"/>
                <a:sym typeface="Calibri"/>
              </a:rPr>
            </a:br>
            <a:r>
              <a:rPr lang="en-US" sz="2250">
                <a:solidFill>
                  <a:srgbClr val="14284F"/>
                </a:solidFill>
                <a:latin typeface="Calibri"/>
                <a:ea typeface="Calibri"/>
                <a:cs typeface="Calibri"/>
                <a:sym typeface="Calibri"/>
              </a:rPr>
              <a:t>U-M Health Plans</a:t>
            </a:r>
            <a:endParaRPr sz="2250">
              <a:latin typeface="Calibri"/>
              <a:ea typeface="Calibri"/>
              <a:cs typeface="Calibri"/>
              <a:sym typeface="Calibri"/>
            </a:endParaRPr>
          </a:p>
          <a:p>
            <a:pPr marL="753110" marR="5080" lvl="1" indent="-252095" algn="just" rtl="0">
              <a:lnSpc>
                <a:spcPct val="109090"/>
              </a:lnSpc>
              <a:spcBef>
                <a:spcPts val="665"/>
              </a:spcBef>
              <a:spcAft>
                <a:spcPts val="0"/>
              </a:spcAft>
              <a:buClr>
                <a:srgbClr val="14284F"/>
              </a:buClr>
              <a:buSzPts val="2250"/>
              <a:buFont typeface="Arial"/>
              <a:buChar char="–"/>
            </a:pPr>
            <a:r>
              <a:rPr lang="en-US" sz="2250">
                <a:solidFill>
                  <a:srgbClr val="14284F"/>
                </a:solidFill>
                <a:latin typeface="Calibri"/>
                <a:ea typeface="Calibri"/>
                <a:cs typeface="Calibri"/>
                <a:sym typeface="Calibri"/>
              </a:rPr>
              <a:t>Analyzes info you list as important – such as cost, physician network and specific benefits – to help support your selection of a Health Plan</a:t>
            </a:r>
            <a:endParaRPr sz="2250">
              <a:latin typeface="Calibri"/>
              <a:ea typeface="Calibri"/>
              <a:cs typeface="Calibri"/>
              <a:sym typeface="Calibri"/>
            </a:endParaRPr>
          </a:p>
        </p:txBody>
      </p:sp>
      <p:sp>
        <p:nvSpPr>
          <p:cNvPr id="199" name="Google Shape;199;p22"/>
          <p:cNvSpPr txBox="1"/>
          <p:nvPr/>
        </p:nvSpPr>
        <p:spPr>
          <a:xfrm>
            <a:off x="3829050" y="5641491"/>
            <a:ext cx="5086350" cy="378309"/>
          </a:xfrm>
          <a:prstGeom prst="rect">
            <a:avLst/>
          </a:prstGeom>
          <a:solidFill>
            <a:srgbClr val="D9D9D9"/>
          </a:solidFill>
          <a:ln>
            <a:noFill/>
          </a:ln>
        </p:spPr>
        <p:txBody>
          <a:bodyPr spcFirstLastPara="1" wrap="square" lIns="0" tIns="8875" rIns="0" bIns="0" anchor="t" anchorCtr="0">
            <a:spAutoFit/>
          </a:bodyPr>
          <a:lstStyle/>
          <a:p>
            <a:pPr marL="451484"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hr.umich.edu/benefits-mentor</a:t>
            </a:r>
            <a:endParaRPr sz="2400">
              <a:latin typeface="Arial"/>
              <a:ea typeface="Arial"/>
              <a:cs typeface="Arial"/>
              <a:sym typeface="Arial"/>
            </a:endParaRPr>
          </a:p>
        </p:txBody>
      </p:sp>
      <p:sp>
        <p:nvSpPr>
          <p:cNvPr id="200" name="Google Shape;200;p22"/>
          <p:cNvSpPr txBox="1"/>
          <p:nvPr/>
        </p:nvSpPr>
        <p:spPr>
          <a:xfrm>
            <a:off x="8409297" y="6458674"/>
            <a:ext cx="3375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16</a:t>
            </a:fld>
            <a:endParaRPr sz="1200">
              <a:latin typeface="Arimo"/>
              <a:ea typeface="Arimo"/>
              <a:cs typeface="Arimo"/>
              <a:sym typeface="Arim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856739" lvl="0" indent="0" algn="l" rtl="0">
              <a:lnSpc>
                <a:spcPct val="100000"/>
              </a:lnSpc>
              <a:spcBef>
                <a:spcPts val="0"/>
              </a:spcBef>
              <a:spcAft>
                <a:spcPts val="0"/>
              </a:spcAft>
              <a:buNone/>
            </a:pPr>
            <a:r>
              <a:rPr lang="en-US">
                <a:latin typeface="Calibri"/>
                <a:ea typeface="Calibri"/>
                <a:cs typeface="Calibri"/>
                <a:sym typeface="Calibri"/>
              </a:rPr>
              <a:t>Health Plan Resources</a:t>
            </a:r>
            <a:endParaRPr/>
          </a:p>
        </p:txBody>
      </p:sp>
      <p:sp>
        <p:nvSpPr>
          <p:cNvPr id="206" name="Google Shape;206;p23"/>
          <p:cNvSpPr txBox="1"/>
          <p:nvPr/>
        </p:nvSpPr>
        <p:spPr>
          <a:xfrm>
            <a:off x="536575" y="1111249"/>
            <a:ext cx="8075930" cy="3461845"/>
          </a:xfrm>
          <a:prstGeom prst="rect">
            <a:avLst/>
          </a:prstGeom>
          <a:noFill/>
          <a:ln>
            <a:noFill/>
          </a:ln>
        </p:spPr>
        <p:txBody>
          <a:bodyPr spcFirstLastPara="1" wrap="square" lIns="0" tIns="14600" rIns="0" bIns="0" anchor="t" anchorCtr="0">
            <a:spAutoFit/>
          </a:bodyPr>
          <a:lstStyle/>
          <a:p>
            <a:pPr marL="355600" marR="448309" lvl="0" indent="-343535" algn="l" rtl="0">
              <a:lnSpc>
                <a:spcPct val="1004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Health plan resources, including a tool to compare for health services offered by the plans and participating provider directories, are available on the HR website:</a:t>
            </a:r>
            <a:br>
              <a:rPr lang="en-US" sz="3200">
                <a:latin typeface="Calibri"/>
                <a:ea typeface="Calibri"/>
                <a:cs typeface="Calibri"/>
                <a:sym typeface="Calibri"/>
              </a:rPr>
            </a:br>
            <a:r>
              <a:rPr lang="en-US" sz="3200">
                <a:solidFill>
                  <a:srgbClr val="14284F"/>
                </a:solidFill>
                <a:latin typeface="Calibri"/>
                <a:ea typeface="Calibri"/>
                <a:cs typeface="Calibri"/>
                <a:sym typeface="Calibri"/>
              </a:rPr>
              <a:t>hr.umich.edu &gt; Benefits and Wellness &gt; Health Plans &gt; Health Plan Forms and Documents</a:t>
            </a:r>
            <a:endParaRPr sz="3200">
              <a:latin typeface="Calibri"/>
              <a:ea typeface="Calibri"/>
              <a:cs typeface="Calibri"/>
              <a:sym typeface="Calibri"/>
            </a:endParaRPr>
          </a:p>
        </p:txBody>
      </p:sp>
      <p:sp>
        <p:nvSpPr>
          <p:cNvPr id="207" name="Google Shape;207;p23"/>
          <p:cNvSpPr txBox="1"/>
          <p:nvPr/>
        </p:nvSpPr>
        <p:spPr>
          <a:xfrm>
            <a:off x="2743200" y="4953000"/>
            <a:ext cx="6096000" cy="375744"/>
          </a:xfrm>
          <a:prstGeom prst="rect">
            <a:avLst/>
          </a:prstGeom>
          <a:solidFill>
            <a:srgbClr val="D9D9D9"/>
          </a:solidFill>
          <a:ln>
            <a:noFill/>
          </a:ln>
        </p:spPr>
        <p:txBody>
          <a:bodyPr spcFirstLastPara="1" wrap="square" lIns="0" tIns="6350" rIns="0" bIns="0" anchor="t" anchorCtr="0">
            <a:spAutoFit/>
          </a:bodyPr>
          <a:lstStyle/>
          <a:p>
            <a:pPr marL="85471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hr.umich.edu/health-plan-resources</a:t>
            </a:r>
            <a:endParaRPr sz="2400">
              <a:latin typeface="Arial"/>
              <a:ea typeface="Arial"/>
              <a:cs typeface="Arial"/>
              <a:sym typeface="Arial"/>
            </a:endParaRPr>
          </a:p>
        </p:txBody>
      </p:sp>
      <p:sp>
        <p:nvSpPr>
          <p:cNvPr id="208" name="Google Shape;208;p23"/>
          <p:cNvSpPr txBox="1"/>
          <p:nvPr/>
        </p:nvSpPr>
        <p:spPr>
          <a:xfrm>
            <a:off x="1447800" y="5543550"/>
            <a:ext cx="7391400" cy="378309"/>
          </a:xfrm>
          <a:prstGeom prst="rect">
            <a:avLst/>
          </a:prstGeom>
          <a:solidFill>
            <a:srgbClr val="D9D9D9"/>
          </a:solidFill>
          <a:ln>
            <a:noFill/>
          </a:ln>
        </p:spPr>
        <p:txBody>
          <a:bodyPr spcFirstLastPara="1" wrap="square" lIns="0" tIns="8875" rIns="0" bIns="0" anchor="t" anchorCtr="0">
            <a:spAutoFit/>
          </a:bodyPr>
          <a:lstStyle/>
          <a:p>
            <a:pPr marL="63563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hr.umich.edu/health-plan-forms-documents</a:t>
            </a:r>
            <a:endParaRPr sz="2400">
              <a:latin typeface="Arial"/>
              <a:ea typeface="Arial"/>
              <a:cs typeface="Arial"/>
              <a:sym typeface="Arial"/>
            </a:endParaRPr>
          </a:p>
        </p:txBody>
      </p:sp>
      <p:sp>
        <p:nvSpPr>
          <p:cNvPr id="209" name="Google Shape;209;p23"/>
          <p:cNvSpPr txBox="1"/>
          <p:nvPr/>
        </p:nvSpPr>
        <p:spPr>
          <a:xfrm>
            <a:off x="8409296" y="6458674"/>
            <a:ext cx="3591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17</a:t>
            </a:fld>
            <a:endParaRPr sz="1200">
              <a:latin typeface="Arimo"/>
              <a:ea typeface="Arimo"/>
              <a:cs typeface="Arimo"/>
              <a:sym typeface="Arim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4"/>
          <p:cNvSpPr txBox="1">
            <a:spLocks noGrp="1"/>
          </p:cNvSpPr>
          <p:nvPr>
            <p:ph type="title"/>
          </p:nvPr>
        </p:nvSpPr>
        <p:spPr>
          <a:xfrm>
            <a:off x="2286000" y="3058413"/>
            <a:ext cx="6300851"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PRESCRIPTION DRUG PLAN</a:t>
            </a:r>
            <a:endParaRPr sz="4400">
              <a:latin typeface="Calibri"/>
              <a:ea typeface="Calibri"/>
              <a:cs typeface="Calibri"/>
              <a:sym typeface="Calibri"/>
            </a:endParaRPr>
          </a:p>
        </p:txBody>
      </p:sp>
      <p:sp>
        <p:nvSpPr>
          <p:cNvPr id="215" name="Google Shape;215;p24"/>
          <p:cNvSpPr txBox="1"/>
          <p:nvPr/>
        </p:nvSpPr>
        <p:spPr>
          <a:xfrm>
            <a:off x="8409296" y="6458675"/>
            <a:ext cx="3699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18</a:t>
            </a:fld>
            <a:endParaRPr sz="1200">
              <a:latin typeface="Arimo"/>
              <a:ea typeface="Arimo"/>
              <a:cs typeface="Arimo"/>
              <a:sym typeface="Arim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5"/>
          <p:cNvSpPr txBox="1">
            <a:spLocks noGrp="1"/>
          </p:cNvSpPr>
          <p:nvPr>
            <p:ph type="title"/>
          </p:nvPr>
        </p:nvSpPr>
        <p:spPr>
          <a:xfrm>
            <a:off x="1905000" y="291465"/>
            <a:ext cx="5181854" cy="567463"/>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a:latin typeface="Calibri"/>
                <a:ea typeface="Calibri"/>
                <a:cs typeface="Calibri"/>
                <a:sym typeface="Calibri"/>
              </a:rPr>
              <a:t>U-M Prescription Drug Plan</a:t>
            </a:r>
            <a:endParaRPr/>
          </a:p>
        </p:txBody>
      </p:sp>
      <p:sp>
        <p:nvSpPr>
          <p:cNvPr id="221" name="Google Shape;221;p25"/>
          <p:cNvSpPr txBox="1"/>
          <p:nvPr/>
        </p:nvSpPr>
        <p:spPr>
          <a:xfrm>
            <a:off x="536574" y="1159510"/>
            <a:ext cx="7311900" cy="4167300"/>
          </a:xfrm>
          <a:prstGeom prst="rect">
            <a:avLst/>
          </a:prstGeom>
          <a:noFill/>
          <a:ln>
            <a:noFill/>
          </a:ln>
        </p:spPr>
        <p:txBody>
          <a:bodyPr spcFirstLastPara="1" wrap="square" lIns="0" tIns="33650" rIns="0" bIns="0" anchor="t" anchorCtr="0">
            <a:spAutoFit/>
          </a:bodyPr>
          <a:lstStyle/>
          <a:p>
            <a:pPr marL="355600" marR="5080" lvl="0" indent="-324485" algn="l" rtl="0">
              <a:lnSpc>
                <a:spcPct val="119656"/>
              </a:lnSpc>
              <a:spcBef>
                <a:spcPts val="0"/>
              </a:spcBef>
              <a:spcAft>
                <a:spcPts val="0"/>
              </a:spcAft>
              <a:buClr>
                <a:srgbClr val="14284F"/>
              </a:buClr>
              <a:buSzPts val="2900"/>
              <a:buFont typeface="Arial"/>
              <a:buChar char="•"/>
            </a:pPr>
            <a:r>
              <a:rPr lang="en-US" sz="2900">
                <a:solidFill>
                  <a:srgbClr val="14284F"/>
                </a:solidFill>
                <a:latin typeface="Calibri"/>
                <a:ea typeface="Calibri"/>
                <a:cs typeface="Calibri"/>
                <a:sym typeface="Calibri"/>
              </a:rPr>
              <a:t>Automatic enrollment for all participants enrolled in any U-M health plan.</a:t>
            </a:r>
            <a:endParaRPr sz="2900">
              <a:latin typeface="Calibri"/>
              <a:ea typeface="Calibri"/>
              <a:cs typeface="Calibri"/>
              <a:sym typeface="Calibri"/>
            </a:endParaRPr>
          </a:p>
          <a:p>
            <a:pPr marL="355600" lvl="0" indent="-323850" algn="l" rtl="0">
              <a:lnSpc>
                <a:spcPct val="100000"/>
              </a:lnSpc>
              <a:spcBef>
                <a:spcPts val="390"/>
              </a:spcBef>
              <a:spcAft>
                <a:spcPts val="0"/>
              </a:spcAft>
              <a:buClr>
                <a:srgbClr val="14284F"/>
              </a:buClr>
              <a:buSzPts val="2900"/>
              <a:buFont typeface="Arial"/>
              <a:buChar char="•"/>
            </a:pPr>
            <a:r>
              <a:rPr lang="en-US" sz="2900">
                <a:solidFill>
                  <a:srgbClr val="14284F"/>
                </a:solidFill>
                <a:latin typeface="Calibri"/>
                <a:ea typeface="Calibri"/>
                <a:cs typeface="Calibri"/>
                <a:sym typeface="Calibri"/>
              </a:rPr>
              <a:t>Prescription drug ID card arrives from</a:t>
            </a:r>
            <a:endParaRPr sz="2900">
              <a:latin typeface="Calibri"/>
              <a:ea typeface="Calibri"/>
              <a:cs typeface="Calibri"/>
              <a:sym typeface="Calibri"/>
            </a:endParaRPr>
          </a:p>
          <a:p>
            <a:pPr marL="355600" lvl="0" indent="0" algn="l" rtl="0">
              <a:lnSpc>
                <a:spcPct val="100000"/>
              </a:lnSpc>
              <a:spcBef>
                <a:spcPts val="65"/>
              </a:spcBef>
              <a:spcAft>
                <a:spcPts val="0"/>
              </a:spcAft>
              <a:buNone/>
            </a:pPr>
            <a:r>
              <a:rPr lang="en-US" sz="2900">
                <a:solidFill>
                  <a:srgbClr val="14284F"/>
                </a:solidFill>
                <a:latin typeface="Calibri"/>
                <a:ea typeface="Calibri"/>
                <a:cs typeface="Calibri"/>
                <a:sym typeface="Calibri"/>
              </a:rPr>
              <a:t>Prime Therapeutics.</a:t>
            </a:r>
            <a:endParaRPr sz="2900">
              <a:latin typeface="Calibri"/>
              <a:ea typeface="Calibri"/>
              <a:cs typeface="Calibri"/>
              <a:sym typeface="Calibri"/>
            </a:endParaRPr>
          </a:p>
          <a:p>
            <a:pPr marL="355600" lvl="0" indent="-323850" algn="l" rtl="0">
              <a:lnSpc>
                <a:spcPct val="119843"/>
              </a:lnSpc>
              <a:spcBef>
                <a:spcPts val="965"/>
              </a:spcBef>
              <a:spcAft>
                <a:spcPts val="0"/>
              </a:spcAft>
              <a:buClr>
                <a:srgbClr val="14284F"/>
              </a:buClr>
              <a:buSzPts val="2900"/>
              <a:buFont typeface="Arial"/>
              <a:buChar char="•"/>
            </a:pPr>
            <a:r>
              <a:rPr lang="en-US" sz="2900">
                <a:solidFill>
                  <a:srgbClr val="14284F"/>
                </a:solidFill>
                <a:latin typeface="Calibri"/>
                <a:ea typeface="Calibri"/>
                <a:cs typeface="Calibri"/>
                <a:sym typeface="Calibri"/>
              </a:rPr>
              <a:t>Fill prescriptions at any pharmacy in the</a:t>
            </a:r>
            <a:endParaRPr sz="2900">
              <a:latin typeface="Calibri"/>
              <a:ea typeface="Calibri"/>
              <a:cs typeface="Calibri"/>
              <a:sym typeface="Calibri"/>
            </a:endParaRPr>
          </a:p>
          <a:p>
            <a:pPr marL="355600" lvl="0" indent="0" algn="l" rtl="0">
              <a:lnSpc>
                <a:spcPct val="119843"/>
              </a:lnSpc>
              <a:spcBef>
                <a:spcPts val="0"/>
              </a:spcBef>
              <a:spcAft>
                <a:spcPts val="0"/>
              </a:spcAft>
              <a:buNone/>
            </a:pPr>
            <a:r>
              <a:rPr lang="en-US" sz="2900">
                <a:solidFill>
                  <a:srgbClr val="14284F"/>
                </a:solidFill>
                <a:latin typeface="Calibri"/>
                <a:ea typeface="Calibri"/>
                <a:cs typeface="Calibri"/>
                <a:sym typeface="Calibri"/>
              </a:rPr>
              <a:t>Prime Therapeutics network or by mail.</a:t>
            </a:r>
            <a:endParaRPr sz="2900">
              <a:latin typeface="Calibri"/>
              <a:ea typeface="Calibri"/>
              <a:cs typeface="Calibri"/>
              <a:sym typeface="Calibri"/>
            </a:endParaRPr>
          </a:p>
          <a:p>
            <a:pPr marL="746125" marR="127000" lvl="0" indent="-276225" algn="l" rtl="0">
              <a:lnSpc>
                <a:spcPct val="100000"/>
              </a:lnSpc>
              <a:spcBef>
                <a:spcPts val="815"/>
              </a:spcBef>
              <a:spcAft>
                <a:spcPts val="0"/>
              </a:spcAft>
              <a:buNone/>
            </a:pPr>
            <a:r>
              <a:rPr lang="en-US" sz="2750">
                <a:solidFill>
                  <a:srgbClr val="14284F"/>
                </a:solidFill>
                <a:latin typeface="Calibri"/>
                <a:ea typeface="Calibri"/>
                <a:cs typeface="Calibri"/>
                <a:sym typeface="Calibri"/>
              </a:rPr>
              <a:t>– </a:t>
            </a:r>
            <a:r>
              <a:rPr lang="en-US" sz="2550">
                <a:solidFill>
                  <a:srgbClr val="14284F"/>
                </a:solidFill>
                <a:latin typeface="Calibri"/>
                <a:ea typeface="Calibri"/>
                <a:cs typeface="Calibri"/>
                <a:sym typeface="Calibri"/>
              </a:rPr>
              <a:t>Register with Birdi (mail order vendor) even before you need a prescription.</a:t>
            </a:r>
            <a:endParaRPr sz="2550">
              <a:latin typeface="Calibri"/>
              <a:ea typeface="Calibri"/>
              <a:cs typeface="Calibri"/>
              <a:sym typeface="Calibri"/>
            </a:endParaRPr>
          </a:p>
        </p:txBody>
      </p:sp>
      <p:sp>
        <p:nvSpPr>
          <p:cNvPr id="222" name="Google Shape;222;p25"/>
          <p:cNvSpPr txBox="1"/>
          <p:nvPr/>
        </p:nvSpPr>
        <p:spPr>
          <a:xfrm>
            <a:off x="2667001" y="5572125"/>
            <a:ext cx="6172200" cy="383438"/>
          </a:xfrm>
          <a:prstGeom prst="rect">
            <a:avLst/>
          </a:prstGeom>
          <a:solidFill>
            <a:srgbClr val="D9D9D9"/>
          </a:solidFill>
          <a:ln>
            <a:noFill/>
          </a:ln>
        </p:spPr>
        <p:txBody>
          <a:bodyPr spcFirstLastPara="1" wrap="square" lIns="0" tIns="13950" rIns="0" bIns="0" anchor="t" anchorCtr="0">
            <a:spAutoFit/>
          </a:bodyPr>
          <a:lstStyle/>
          <a:p>
            <a:pPr marL="47815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hr.umich.edu/prescription-drug-plan</a:t>
            </a:r>
            <a:endParaRPr sz="2400">
              <a:latin typeface="Arial"/>
              <a:ea typeface="Arial"/>
              <a:cs typeface="Arial"/>
              <a:sym typeface="Arial"/>
            </a:endParaRPr>
          </a:p>
        </p:txBody>
      </p:sp>
      <p:sp>
        <p:nvSpPr>
          <p:cNvPr id="223" name="Google Shape;223;p25"/>
          <p:cNvSpPr txBox="1"/>
          <p:nvPr/>
        </p:nvSpPr>
        <p:spPr>
          <a:xfrm>
            <a:off x="8409296" y="6458675"/>
            <a:ext cx="3483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19</a:t>
            </a:fld>
            <a:endParaRPr sz="1200">
              <a:latin typeface="Arimo"/>
              <a:ea typeface="Arimo"/>
              <a:cs typeface="Arimo"/>
              <a:sym typeface="Arim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27"/>
        <p:cNvGrpSpPr/>
        <p:nvPr/>
      </p:nvGrpSpPr>
      <p:grpSpPr>
        <a:xfrm>
          <a:off x="0" y="0"/>
          <a:ext cx="0" cy="0"/>
          <a:chOff x="0" y="0"/>
          <a:chExt cx="0" cy="0"/>
        </a:xfrm>
      </p:grpSpPr>
      <p:pic>
        <p:nvPicPr>
          <p:cNvPr id="228" name="Google Shape;228;p26"/>
          <p:cNvPicPr preferRelativeResize="0"/>
          <p:nvPr/>
        </p:nvPicPr>
        <p:blipFill rotWithShape="1">
          <a:blip r:embed="rId3">
            <a:alphaModFix/>
          </a:blip>
          <a:srcRect/>
          <a:stretch/>
        </p:blipFill>
        <p:spPr>
          <a:xfrm>
            <a:off x="0" y="6200775"/>
            <a:ext cx="9144000" cy="657224"/>
          </a:xfrm>
          <a:prstGeom prst="rect">
            <a:avLst/>
          </a:prstGeom>
          <a:noFill/>
          <a:ln>
            <a:noFill/>
          </a:ln>
        </p:spPr>
      </p:pic>
      <p:sp>
        <p:nvSpPr>
          <p:cNvPr id="229" name="Google Shape;229;p26"/>
          <p:cNvSpPr/>
          <p:nvPr/>
        </p:nvSpPr>
        <p:spPr>
          <a:xfrm>
            <a:off x="461962" y="995425"/>
            <a:ext cx="8229600" cy="0"/>
          </a:xfrm>
          <a:custGeom>
            <a:avLst/>
            <a:gdLst/>
            <a:ahLst/>
            <a:cxnLst/>
            <a:rect l="l" t="t" r="r" b="b"/>
            <a:pathLst>
              <a:path w="8229600" h="120000" extrusionOk="0">
                <a:moveTo>
                  <a:pt x="0" y="0"/>
                </a:moveTo>
                <a:lnTo>
                  <a:pt x="8229155" y="0"/>
                </a:lnTo>
              </a:path>
            </a:pathLst>
          </a:custGeom>
          <a:noFill/>
          <a:ln w="327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30" name="Google Shape;230;p26"/>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137285" lvl="0" indent="0" algn="l" rtl="0">
              <a:lnSpc>
                <a:spcPct val="100000"/>
              </a:lnSpc>
              <a:spcBef>
                <a:spcPts val="0"/>
              </a:spcBef>
              <a:spcAft>
                <a:spcPts val="0"/>
              </a:spcAft>
              <a:buNone/>
            </a:pPr>
            <a:r>
              <a:rPr lang="en-US">
                <a:latin typeface="Calibri"/>
                <a:ea typeface="Calibri"/>
                <a:cs typeface="Calibri"/>
                <a:sym typeface="Calibri"/>
              </a:rPr>
              <a:t>Prescription Drug Plan Copays</a:t>
            </a:r>
            <a:endParaRPr/>
          </a:p>
        </p:txBody>
      </p:sp>
      <p:graphicFrame>
        <p:nvGraphicFramePr>
          <p:cNvPr id="231" name="Google Shape;231;p26"/>
          <p:cNvGraphicFramePr/>
          <p:nvPr/>
        </p:nvGraphicFramePr>
        <p:xfrm>
          <a:off x="627380" y="1141095"/>
          <a:ext cx="3000000" cy="3000000"/>
        </p:xfrm>
        <a:graphic>
          <a:graphicData uri="http://schemas.openxmlformats.org/drawingml/2006/table">
            <a:tbl>
              <a:tblPr firstRow="1" bandRow="1">
                <a:noFill/>
                <a:tableStyleId>{AC3846ED-0FCC-4E33-85E0-2C45A2482F0C}</a:tableStyleId>
              </a:tblPr>
              <a:tblGrid>
                <a:gridCol w="4784725">
                  <a:extLst>
                    <a:ext uri="{9D8B030D-6E8A-4147-A177-3AD203B41FA5}">
                      <a16:colId xmlns:a16="http://schemas.microsoft.com/office/drawing/2014/main" val="20000"/>
                    </a:ext>
                  </a:extLst>
                </a:gridCol>
                <a:gridCol w="3015625">
                  <a:extLst>
                    <a:ext uri="{9D8B030D-6E8A-4147-A177-3AD203B41FA5}">
                      <a16:colId xmlns:a16="http://schemas.microsoft.com/office/drawing/2014/main" val="20001"/>
                    </a:ext>
                  </a:extLst>
                </a:gridCol>
              </a:tblGrid>
              <a:tr h="590550">
                <a:tc>
                  <a:txBody>
                    <a:bodyPr/>
                    <a:lstStyle/>
                    <a:p>
                      <a:pPr marL="92075" marR="0" lvl="0" indent="0" algn="l" rtl="0">
                        <a:lnSpc>
                          <a:spcPct val="100000"/>
                        </a:lnSpc>
                        <a:spcBef>
                          <a:spcPts val="0"/>
                        </a:spcBef>
                        <a:spcAft>
                          <a:spcPts val="0"/>
                        </a:spcAft>
                        <a:buNone/>
                      </a:pPr>
                      <a:r>
                        <a:rPr lang="en-US" sz="3200" b="1" u="none" strike="noStrike" cap="none">
                          <a:solidFill>
                            <a:srgbClr val="FFFFFF"/>
                          </a:solidFill>
                          <a:latin typeface="Calibri"/>
                          <a:ea typeface="Calibri"/>
                          <a:cs typeface="Calibri"/>
                          <a:sym typeface="Calibri"/>
                        </a:rPr>
                        <a:t>Drug Type</a:t>
                      </a:r>
                      <a:endParaRPr sz="3200" u="none" strike="noStrike" cap="none">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tc>
                  <a:txBody>
                    <a:bodyPr/>
                    <a:lstStyle/>
                    <a:p>
                      <a:pPr marL="24765" marR="0" lvl="0" indent="0" algn="ctr" rtl="0">
                        <a:lnSpc>
                          <a:spcPct val="100000"/>
                        </a:lnSpc>
                        <a:spcBef>
                          <a:spcPts val="0"/>
                        </a:spcBef>
                        <a:spcAft>
                          <a:spcPts val="0"/>
                        </a:spcAft>
                        <a:buNone/>
                      </a:pPr>
                      <a:r>
                        <a:rPr lang="en-US" sz="3200" b="1" u="none" strike="noStrike" cap="none">
                          <a:solidFill>
                            <a:srgbClr val="FFFFFF"/>
                          </a:solidFill>
                          <a:latin typeface="Calibri"/>
                          <a:ea typeface="Calibri"/>
                          <a:cs typeface="Calibri"/>
                          <a:sym typeface="Calibri"/>
                        </a:rPr>
                        <a:t>Copay</a:t>
                      </a:r>
                      <a:endParaRPr sz="3200" u="none" strike="noStrike" cap="none">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572125">
                <a:tc>
                  <a:txBody>
                    <a:bodyPr/>
                    <a:lstStyle/>
                    <a:p>
                      <a:pPr marL="92075" marR="0" lvl="0" indent="0" algn="l" rtl="0">
                        <a:lnSpc>
                          <a:spcPct val="118093"/>
                        </a:lnSpc>
                        <a:spcBef>
                          <a:spcPts val="0"/>
                        </a:spcBef>
                        <a:spcAft>
                          <a:spcPts val="0"/>
                        </a:spcAft>
                        <a:buNone/>
                      </a:pPr>
                      <a:r>
                        <a:rPr lang="en-US" sz="3200" u="none" strike="noStrike" cap="none">
                          <a:solidFill>
                            <a:srgbClr val="14284F"/>
                          </a:solidFill>
                          <a:latin typeface="Calibri"/>
                          <a:ea typeface="Calibri"/>
                          <a:cs typeface="Calibri"/>
                          <a:sym typeface="Calibri"/>
                        </a:rPr>
                        <a:t>Preventive </a:t>
                      </a:r>
                      <a:r>
                        <a:rPr lang="en-US" sz="2000" u="none" strike="noStrike" cap="none">
                          <a:solidFill>
                            <a:srgbClr val="14284F"/>
                          </a:solidFill>
                          <a:latin typeface="Calibri"/>
                          <a:ea typeface="Calibri"/>
                          <a:cs typeface="Calibri"/>
                          <a:sym typeface="Calibri"/>
                        </a:rPr>
                        <a:t>(Affordable Care Act)</a:t>
                      </a:r>
                      <a:endParaRPr sz="2000" u="none" strike="noStrike" cap="none">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13970" marR="0" lvl="0" indent="0" algn="ctr" rtl="0">
                        <a:lnSpc>
                          <a:spcPct val="118093"/>
                        </a:lnSpc>
                        <a:spcBef>
                          <a:spcPts val="0"/>
                        </a:spcBef>
                        <a:spcAft>
                          <a:spcPts val="0"/>
                        </a:spcAft>
                        <a:buNone/>
                      </a:pPr>
                      <a:r>
                        <a:rPr lang="en-US" sz="3200" u="none" strike="noStrike" cap="none">
                          <a:solidFill>
                            <a:srgbClr val="14284F"/>
                          </a:solidFill>
                          <a:latin typeface="Calibri"/>
                          <a:ea typeface="Calibri"/>
                          <a:cs typeface="Calibri"/>
                          <a:sym typeface="Calibri"/>
                        </a:rPr>
                        <a:t>$0</a:t>
                      </a:r>
                      <a:endParaRPr sz="3200" u="none" strike="noStrike" cap="none">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78475">
                <a:tc>
                  <a:txBody>
                    <a:bodyPr/>
                    <a:lstStyle/>
                    <a:p>
                      <a:pPr marL="92075" marR="0" lvl="0" indent="0" algn="l"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Generic</a:t>
                      </a:r>
                      <a:endParaRPr sz="3200" u="none" strike="noStrike" cap="none">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tc>
                  <a:txBody>
                    <a:bodyPr/>
                    <a:lstStyle/>
                    <a:p>
                      <a:pPr marL="27305" marR="0" lvl="0" indent="0" algn="ctr"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$10</a:t>
                      </a:r>
                      <a:endParaRPr sz="3200" u="none" strike="noStrike" cap="none">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578475">
                <a:tc>
                  <a:txBody>
                    <a:bodyPr/>
                    <a:lstStyle/>
                    <a:p>
                      <a:pPr marL="92075" marR="0" lvl="0" indent="0" algn="l"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Preferred Brand Name</a:t>
                      </a:r>
                      <a:endParaRPr sz="3200" u="none" strike="noStrike" cap="none">
                        <a:latin typeface="Calibri"/>
                        <a:ea typeface="Calibri"/>
                        <a:cs typeface="Calibri"/>
                        <a:sym typeface="Calibri"/>
                      </a:endParaRPr>
                    </a:p>
                  </a:txBody>
                  <a:tcPr marL="0" marR="0" marT="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tc>
                  <a:txBody>
                    <a:bodyPr/>
                    <a:lstStyle/>
                    <a:p>
                      <a:pPr marL="27305" marR="0" lvl="0" indent="0" algn="ctr"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$20</a:t>
                      </a:r>
                      <a:endParaRPr sz="3200" u="none" strike="noStrike" cap="none">
                        <a:latin typeface="Calibri"/>
                        <a:ea typeface="Calibri"/>
                        <a:cs typeface="Calibri"/>
                        <a:sym typeface="Calibri"/>
                      </a:endParaRPr>
                    </a:p>
                  </a:txBody>
                  <a:tcPr marL="0" marR="0" marT="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3"/>
                  </a:ext>
                </a:extLst>
              </a:tr>
              <a:tr h="577850">
                <a:tc>
                  <a:txBody>
                    <a:bodyPr/>
                    <a:lstStyle/>
                    <a:p>
                      <a:pPr marL="92075" marR="0" lvl="0" indent="0" algn="l"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Non-Preferred Brand Name</a:t>
                      </a:r>
                      <a:endParaRPr sz="3200" u="none" strike="noStrike" cap="none">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tc>
                  <a:txBody>
                    <a:bodyPr/>
                    <a:lstStyle/>
                    <a:p>
                      <a:pPr marL="19685" marR="0" lvl="0" indent="0" algn="ctr" rtl="0">
                        <a:lnSpc>
                          <a:spcPct val="100000"/>
                        </a:lnSpc>
                        <a:spcBef>
                          <a:spcPts val="0"/>
                        </a:spcBef>
                        <a:spcAft>
                          <a:spcPts val="0"/>
                        </a:spcAft>
                        <a:buNone/>
                      </a:pPr>
                      <a:r>
                        <a:rPr lang="en-US" sz="3200" u="none" strike="noStrike" cap="none">
                          <a:solidFill>
                            <a:srgbClr val="14284F"/>
                          </a:solidFill>
                          <a:latin typeface="Calibri"/>
                          <a:ea typeface="Calibri"/>
                          <a:cs typeface="Calibri"/>
                          <a:sym typeface="Calibri"/>
                        </a:rPr>
                        <a:t> $75</a:t>
                      </a:r>
                      <a:r>
                        <a:rPr lang="en-US" sz="3150" u="none" strike="noStrike" cap="none" baseline="30000">
                          <a:solidFill>
                            <a:srgbClr val="14284F"/>
                          </a:solidFill>
                          <a:latin typeface="Calibri"/>
                          <a:ea typeface="Calibri"/>
                          <a:cs typeface="Calibri"/>
                          <a:sym typeface="Calibri"/>
                        </a:rPr>
                        <a:t>*</a:t>
                      </a:r>
                      <a:endParaRPr sz="3150" u="none" strike="noStrike" cap="none" baseline="30000">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32" name="Google Shape;232;p26"/>
          <p:cNvSpPr txBox="1"/>
          <p:nvPr/>
        </p:nvSpPr>
        <p:spPr>
          <a:xfrm>
            <a:off x="627375" y="4129000"/>
            <a:ext cx="7822500" cy="1945200"/>
          </a:xfrm>
          <a:prstGeom prst="rect">
            <a:avLst/>
          </a:prstGeom>
          <a:noFill/>
          <a:ln>
            <a:noFill/>
          </a:ln>
        </p:spPr>
        <p:txBody>
          <a:bodyPr spcFirstLastPara="1" wrap="square" lIns="0" tIns="71750" rIns="0" bIns="0" anchor="t" anchorCtr="0">
            <a:spAutoFit/>
          </a:bodyPr>
          <a:lstStyle/>
          <a:p>
            <a:pPr marL="194945" lvl="0" indent="0" algn="l" rtl="0">
              <a:lnSpc>
                <a:spcPct val="100000"/>
              </a:lnSpc>
              <a:spcBef>
                <a:spcPts val="0"/>
              </a:spcBef>
              <a:spcAft>
                <a:spcPts val="0"/>
              </a:spcAft>
              <a:buNone/>
            </a:pPr>
            <a:r>
              <a:rPr lang="en-US" sz="1400" i="1">
                <a:solidFill>
                  <a:srgbClr val="14284F"/>
                </a:solidFill>
                <a:latin typeface="Calibri"/>
                <a:ea typeface="Calibri"/>
                <a:cs typeface="Calibri"/>
                <a:sym typeface="Calibri"/>
              </a:rPr>
              <a:t>* Plus possible product selection penalty</a:t>
            </a:r>
            <a:endParaRPr sz="1400">
              <a:latin typeface="Calibri"/>
              <a:ea typeface="Calibri"/>
              <a:cs typeface="Calibri"/>
              <a:sym typeface="Calibri"/>
            </a:endParaRPr>
          </a:p>
          <a:p>
            <a:pPr marL="356235" lvl="0" indent="-343535" algn="l" rtl="0">
              <a:lnSpc>
                <a:spcPct val="100000"/>
              </a:lnSpc>
              <a:spcBef>
                <a:spcPts val="1030"/>
              </a:spcBef>
              <a:spcAft>
                <a:spcPts val="0"/>
              </a:spcAft>
              <a:buClr>
                <a:srgbClr val="244061"/>
              </a:buClr>
              <a:buSzPts val="1800"/>
              <a:buFont typeface="Arial"/>
              <a:buChar char="•"/>
            </a:pPr>
            <a:r>
              <a:rPr lang="en-US" sz="1800">
                <a:solidFill>
                  <a:srgbClr val="244061"/>
                </a:solidFill>
                <a:latin typeface="Calibri"/>
                <a:ea typeface="Calibri"/>
                <a:cs typeface="Calibri"/>
                <a:sym typeface="Calibri"/>
              </a:rPr>
              <a:t>No annual deductible or separate premium unless you choose the Consumer- Directed Health Plan (CDHP). With the CDHP, out-of-pocket </a:t>
            </a:r>
            <a:r>
              <a:rPr lang="en-US" sz="1800" b="0" i="0">
                <a:solidFill>
                  <a:srgbClr val="244061"/>
                </a:solidFill>
                <a:latin typeface="Calibri"/>
                <a:ea typeface="Calibri"/>
                <a:cs typeface="Calibri"/>
                <a:sym typeface="Calibri"/>
              </a:rPr>
              <a:t>prescription drug costs count toward the deductible. Once the deductible is met, then copays apply.</a:t>
            </a:r>
            <a:endParaRPr sz="1800">
              <a:solidFill>
                <a:srgbClr val="244061"/>
              </a:solidFill>
              <a:latin typeface="Calibri"/>
              <a:ea typeface="Calibri"/>
              <a:cs typeface="Calibri"/>
              <a:sym typeface="Calibri"/>
            </a:endParaRPr>
          </a:p>
          <a:p>
            <a:pPr marL="356235" marR="389890" lvl="0" indent="-344170" algn="l" rtl="0">
              <a:lnSpc>
                <a:spcPct val="208333"/>
              </a:lnSpc>
              <a:spcBef>
                <a:spcPts val="1090"/>
              </a:spcBef>
              <a:spcAft>
                <a:spcPts val="0"/>
              </a:spcAft>
              <a:buClr>
                <a:srgbClr val="244061"/>
              </a:buClr>
              <a:buSzPts val="1800"/>
              <a:buFont typeface="Arial"/>
              <a:buChar char="•"/>
            </a:pPr>
            <a:r>
              <a:rPr lang="en-US" sz="1800">
                <a:solidFill>
                  <a:srgbClr val="244061"/>
                </a:solidFill>
                <a:latin typeface="Calibri"/>
                <a:ea typeface="Calibri"/>
                <a:cs typeface="Calibri"/>
                <a:sym typeface="Calibri"/>
              </a:rPr>
              <a:t>Fill through mail order to save one copay every three months</a:t>
            </a:r>
            <a:endParaRPr/>
          </a:p>
        </p:txBody>
      </p:sp>
      <p:sp>
        <p:nvSpPr>
          <p:cNvPr id="233" name="Google Shape;233;p26"/>
          <p:cNvSpPr txBox="1"/>
          <p:nvPr/>
        </p:nvSpPr>
        <p:spPr>
          <a:xfrm>
            <a:off x="8409297" y="6458674"/>
            <a:ext cx="3390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20</a:t>
            </a:fld>
            <a:endParaRPr sz="1200">
              <a:latin typeface="Arimo"/>
              <a:ea typeface="Arimo"/>
              <a:cs typeface="Arimo"/>
              <a:sym typeface="Arim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7"/>
          <p:cNvSpPr txBox="1">
            <a:spLocks noGrp="1"/>
          </p:cNvSpPr>
          <p:nvPr>
            <p:ph type="title"/>
          </p:nvPr>
        </p:nvSpPr>
        <p:spPr>
          <a:xfrm>
            <a:off x="5333999" y="3058413"/>
            <a:ext cx="3264917"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DENTAL PLAN</a:t>
            </a:r>
            <a:endParaRPr sz="4400">
              <a:latin typeface="Calibri"/>
              <a:ea typeface="Calibri"/>
              <a:cs typeface="Calibri"/>
              <a:sym typeface="Calibri"/>
            </a:endParaRPr>
          </a:p>
        </p:txBody>
      </p:sp>
      <p:sp>
        <p:nvSpPr>
          <p:cNvPr id="239" name="Google Shape;239;p27"/>
          <p:cNvSpPr txBox="1"/>
          <p:nvPr/>
        </p:nvSpPr>
        <p:spPr>
          <a:xfrm>
            <a:off x="8409298" y="6458674"/>
            <a:ext cx="3009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21</a:t>
            </a:fld>
            <a:endParaRPr sz="1200">
              <a:latin typeface="Arimo"/>
              <a:ea typeface="Arimo"/>
              <a:cs typeface="Arimo"/>
              <a:sym typeface="Arim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txBox="1">
            <a:spLocks noGrp="1"/>
          </p:cNvSpPr>
          <p:nvPr>
            <p:ph type="title"/>
          </p:nvPr>
        </p:nvSpPr>
        <p:spPr>
          <a:xfrm>
            <a:off x="457200" y="291465"/>
            <a:ext cx="8155305" cy="567463"/>
          </a:xfrm>
          <a:prstGeom prst="rect">
            <a:avLst/>
          </a:prstGeom>
          <a:noFill/>
          <a:ln>
            <a:noFill/>
          </a:ln>
        </p:spPr>
        <p:txBody>
          <a:bodyPr spcFirstLastPara="1" wrap="square" lIns="0" tIns="13325" rIns="0" bIns="0" anchor="t" anchorCtr="0">
            <a:spAutoFit/>
          </a:bodyPr>
          <a:lstStyle/>
          <a:p>
            <a:pPr marL="12700" lvl="0" indent="0" algn="ctr" rtl="0">
              <a:lnSpc>
                <a:spcPct val="100000"/>
              </a:lnSpc>
              <a:spcBef>
                <a:spcPts val="0"/>
              </a:spcBef>
              <a:spcAft>
                <a:spcPts val="0"/>
              </a:spcAft>
              <a:buNone/>
            </a:pPr>
            <a:r>
              <a:rPr lang="en-US">
                <a:latin typeface="Calibri"/>
                <a:ea typeface="Calibri"/>
                <a:cs typeface="Calibri"/>
                <a:sym typeface="Calibri"/>
              </a:rPr>
              <a:t>Dental Plan Overview</a:t>
            </a:r>
            <a:endParaRPr>
              <a:latin typeface="Calibri"/>
              <a:ea typeface="Calibri"/>
              <a:cs typeface="Calibri"/>
              <a:sym typeface="Calibri"/>
            </a:endParaRPr>
          </a:p>
        </p:txBody>
      </p:sp>
      <p:sp>
        <p:nvSpPr>
          <p:cNvPr id="245" name="Google Shape;245;p28"/>
          <p:cNvSpPr txBox="1"/>
          <p:nvPr/>
        </p:nvSpPr>
        <p:spPr>
          <a:xfrm>
            <a:off x="628015" y="1026794"/>
            <a:ext cx="7922259" cy="4471352"/>
          </a:xfrm>
          <a:prstGeom prst="rect">
            <a:avLst/>
          </a:prstGeom>
          <a:noFill/>
          <a:ln>
            <a:noFill/>
          </a:ln>
        </p:spPr>
        <p:txBody>
          <a:bodyPr spcFirstLastPara="1" wrap="square" lIns="0" tIns="13325" rIns="0" bIns="0" anchor="t" anchorCtr="0">
            <a:spAutoFit/>
          </a:bodyPr>
          <a:lstStyle/>
          <a:p>
            <a:pPr marL="354965" marR="1133475" lvl="0" indent="-342900" algn="l" rtl="0">
              <a:lnSpc>
                <a:spcPct val="100000"/>
              </a:lnSpc>
              <a:spcBef>
                <a:spcPts val="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Administered by Delta Dental of Michigan (no card)</a:t>
            </a:r>
            <a:endParaRPr sz="3000">
              <a:latin typeface="Calibri"/>
              <a:ea typeface="Calibri"/>
              <a:cs typeface="Calibri"/>
              <a:sym typeface="Calibri"/>
            </a:endParaRPr>
          </a:p>
          <a:p>
            <a:pPr marL="354965" lvl="0" indent="-342265" algn="l" rtl="0">
              <a:lnSpc>
                <a:spcPct val="100000"/>
              </a:lnSpc>
              <a:spcBef>
                <a:spcPts val="76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Choose Option 1, 2 or 3</a:t>
            </a:r>
            <a:endParaRPr sz="3000">
              <a:latin typeface="Calibri"/>
              <a:ea typeface="Calibri"/>
              <a:cs typeface="Calibri"/>
              <a:sym typeface="Calibri"/>
            </a:endParaRPr>
          </a:p>
          <a:p>
            <a:pPr marL="354965" lvl="0" indent="-342265" algn="l" rtl="0">
              <a:lnSpc>
                <a:spcPct val="100000"/>
              </a:lnSpc>
              <a:spcBef>
                <a:spcPts val="68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Three things to consider:</a:t>
            </a:r>
            <a:endParaRPr sz="3000">
              <a:latin typeface="Calibri"/>
              <a:ea typeface="Calibri"/>
              <a:cs typeface="Calibri"/>
              <a:sym typeface="Calibri"/>
            </a:endParaRPr>
          </a:p>
          <a:p>
            <a:pPr marL="753745" marR="5080" lvl="1" indent="-283845" algn="l" rtl="0">
              <a:lnSpc>
                <a:spcPct val="102400"/>
              </a:lnSpc>
              <a:spcBef>
                <a:spcPts val="62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How much dental work do you think you and your 	family will need in the coming year?</a:t>
            </a:r>
            <a:endParaRPr sz="2750">
              <a:latin typeface="Calibri"/>
              <a:ea typeface="Calibri"/>
              <a:cs typeface="Calibri"/>
              <a:sym typeface="Calibri"/>
            </a:endParaRPr>
          </a:p>
          <a:p>
            <a:pPr marL="753745" marR="445134" lvl="1" indent="-283845" algn="l" rtl="0">
              <a:lnSpc>
                <a:spcPct val="104700"/>
              </a:lnSpc>
              <a:spcBef>
                <a:spcPts val="52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Does your dentist participate with Delta Dental 	PPO or Premier network?</a:t>
            </a:r>
            <a:endParaRPr sz="2750">
              <a:latin typeface="Calibri"/>
              <a:ea typeface="Calibri"/>
              <a:cs typeface="Calibri"/>
              <a:sym typeface="Calibri"/>
            </a:endParaRPr>
          </a:p>
          <a:p>
            <a:pPr marL="754380" lvl="1" indent="-283845" algn="l" rtl="0">
              <a:lnSpc>
                <a:spcPct val="100000"/>
              </a:lnSpc>
              <a:spcBef>
                <a:spcPts val="83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Monthly premium cost vs. out-of-pocket costs</a:t>
            </a:r>
            <a:endParaRPr sz="2750">
              <a:latin typeface="Calibri"/>
              <a:ea typeface="Calibri"/>
              <a:cs typeface="Calibri"/>
              <a:sym typeface="Calibri"/>
            </a:endParaRPr>
          </a:p>
        </p:txBody>
      </p:sp>
      <p:sp>
        <p:nvSpPr>
          <p:cNvPr id="246" name="Google Shape;246;p28"/>
          <p:cNvSpPr txBox="1"/>
          <p:nvPr/>
        </p:nvSpPr>
        <p:spPr>
          <a:xfrm>
            <a:off x="4572000" y="5636362"/>
            <a:ext cx="4267200" cy="383438"/>
          </a:xfrm>
          <a:prstGeom prst="rect">
            <a:avLst/>
          </a:prstGeom>
          <a:solidFill>
            <a:srgbClr val="D9D9D9"/>
          </a:solidFill>
          <a:ln>
            <a:noFill/>
          </a:ln>
        </p:spPr>
        <p:txBody>
          <a:bodyPr spcFirstLastPara="1" wrap="square" lIns="0" tIns="13950" rIns="0" bIns="0" anchor="t" anchorCtr="0">
            <a:spAutoFit/>
          </a:bodyPr>
          <a:lstStyle/>
          <a:p>
            <a:pPr marL="1397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hr.umich.edu/dental-plan</a:t>
            </a:r>
            <a:endParaRPr sz="2400">
              <a:latin typeface="Arial"/>
              <a:ea typeface="Arial"/>
              <a:cs typeface="Arial"/>
              <a:sym typeface="Arial"/>
            </a:endParaRPr>
          </a:p>
        </p:txBody>
      </p:sp>
      <p:sp>
        <p:nvSpPr>
          <p:cNvPr id="247" name="Google Shape;247;p28"/>
          <p:cNvSpPr txBox="1"/>
          <p:nvPr/>
        </p:nvSpPr>
        <p:spPr>
          <a:xfrm>
            <a:off x="8409296" y="6458674"/>
            <a:ext cx="3675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22</a:t>
            </a:fld>
            <a:endParaRPr sz="1200">
              <a:latin typeface="Arimo"/>
              <a:ea typeface="Arimo"/>
              <a:cs typeface="Arimo"/>
              <a:sym typeface="Arim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706755" lvl="0" indent="0" algn="l" rtl="0">
              <a:lnSpc>
                <a:spcPct val="100000"/>
              </a:lnSpc>
              <a:spcBef>
                <a:spcPts val="0"/>
              </a:spcBef>
              <a:spcAft>
                <a:spcPts val="0"/>
              </a:spcAft>
              <a:buNone/>
            </a:pPr>
            <a:r>
              <a:rPr lang="en-US">
                <a:latin typeface="Calibri"/>
                <a:ea typeface="Calibri"/>
                <a:cs typeface="Calibri"/>
                <a:sym typeface="Calibri"/>
              </a:rPr>
              <a:t>Diagnostic and Preventive Services</a:t>
            </a:r>
            <a:endParaRPr/>
          </a:p>
        </p:txBody>
      </p:sp>
      <p:sp>
        <p:nvSpPr>
          <p:cNvPr id="253" name="Google Shape;253;p29"/>
          <p:cNvSpPr txBox="1"/>
          <p:nvPr/>
        </p:nvSpPr>
        <p:spPr>
          <a:xfrm>
            <a:off x="536575" y="1066800"/>
            <a:ext cx="7946706" cy="4572919"/>
          </a:xfrm>
          <a:prstGeom prst="rect">
            <a:avLst/>
          </a:prstGeom>
          <a:noFill/>
          <a:ln>
            <a:noFill/>
          </a:ln>
        </p:spPr>
        <p:txBody>
          <a:bodyPr spcFirstLastPara="1" wrap="square" lIns="0" tIns="97150" rIns="0" bIns="0" anchor="t" anchorCtr="0">
            <a:spAutoFit/>
          </a:bodyPr>
          <a:lstStyle/>
          <a:p>
            <a:pPr marL="12700" lvl="0" indent="0" algn="l" rtl="0">
              <a:lnSpc>
                <a:spcPct val="100000"/>
              </a:lnSpc>
              <a:spcBef>
                <a:spcPts val="0"/>
              </a:spcBef>
              <a:spcAft>
                <a:spcPts val="0"/>
              </a:spcAft>
              <a:buNone/>
            </a:pPr>
            <a:r>
              <a:rPr lang="en-US" sz="3200" b="1">
                <a:solidFill>
                  <a:srgbClr val="14284F"/>
                </a:solidFill>
                <a:latin typeface="Calibri"/>
                <a:ea typeface="Calibri"/>
                <a:cs typeface="Calibri"/>
                <a:sym typeface="Calibri"/>
              </a:rPr>
              <a:t>All three plan options cover:</a:t>
            </a:r>
            <a:endParaRPr sz="3200">
              <a:latin typeface="Calibri"/>
              <a:ea typeface="Calibri"/>
              <a:cs typeface="Calibri"/>
              <a:sym typeface="Calibri"/>
            </a:endParaRPr>
          </a:p>
          <a:p>
            <a:pPr marL="354965" lvl="0" indent="-342265" algn="l" rtl="0">
              <a:lnSpc>
                <a:spcPct val="100000"/>
              </a:lnSpc>
              <a:spcBef>
                <a:spcPts val="6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Oral exams twice per calendar year</a:t>
            </a:r>
            <a:endParaRPr sz="3200">
              <a:latin typeface="Calibri"/>
              <a:ea typeface="Calibri"/>
              <a:cs typeface="Calibri"/>
              <a:sym typeface="Calibri"/>
            </a:endParaRPr>
          </a:p>
          <a:p>
            <a:pPr marL="354965" lvl="0" indent="-342265" algn="l" rtl="0">
              <a:lnSpc>
                <a:spcPct val="100000"/>
              </a:lnSpc>
              <a:spcBef>
                <a:spcPts val="81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Cleanings twice per calendar year</a:t>
            </a:r>
            <a:endParaRPr sz="3200">
              <a:latin typeface="Calibri"/>
              <a:ea typeface="Calibri"/>
              <a:cs typeface="Calibri"/>
              <a:sym typeface="Calibri"/>
            </a:endParaRPr>
          </a:p>
          <a:p>
            <a:pPr marL="354965" lvl="0" indent="-342265" algn="l" rtl="0">
              <a:lnSpc>
                <a:spcPct val="100000"/>
              </a:lnSpc>
              <a:spcBef>
                <a:spcPts val="82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Emergency treatment to relieve pain</a:t>
            </a:r>
            <a:endParaRPr sz="3200">
              <a:latin typeface="Calibri"/>
              <a:ea typeface="Calibri"/>
              <a:cs typeface="Calibri"/>
              <a:sym typeface="Calibri"/>
            </a:endParaRPr>
          </a:p>
          <a:p>
            <a:pPr marL="355600" marR="5080" lvl="0" indent="-343535" algn="l" rtl="0">
              <a:lnSpc>
                <a:spcPct val="101699"/>
              </a:lnSpc>
              <a:spcBef>
                <a:spcPts val="60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Bitewing X-rays once per calendar year and full mouth X-rays once in any five-year period</a:t>
            </a:r>
            <a:endParaRPr sz="3200">
              <a:latin typeface="Calibri"/>
              <a:ea typeface="Calibri"/>
              <a:cs typeface="Calibri"/>
              <a:sym typeface="Calibri"/>
            </a:endParaRPr>
          </a:p>
          <a:p>
            <a:pPr marL="355600" marR="989330" lvl="0" indent="-343535" algn="l" rtl="0">
              <a:lnSpc>
                <a:spcPct val="117187"/>
              </a:lnSpc>
              <a:spcBef>
                <a:spcPts val="12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Orthodontic services at 50% for eligible dependents up to age 19</a:t>
            </a:r>
            <a:endParaRPr sz="3200">
              <a:latin typeface="Calibri"/>
              <a:ea typeface="Calibri"/>
              <a:cs typeface="Calibri"/>
              <a:sym typeface="Calibri"/>
            </a:endParaRPr>
          </a:p>
        </p:txBody>
      </p:sp>
      <p:sp>
        <p:nvSpPr>
          <p:cNvPr id="254" name="Google Shape;254;p29"/>
          <p:cNvSpPr txBox="1"/>
          <p:nvPr/>
        </p:nvSpPr>
        <p:spPr>
          <a:xfrm>
            <a:off x="8409298" y="6458674"/>
            <a:ext cx="291300" cy="184800"/>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sz="1200">
                <a:solidFill>
                  <a:srgbClr val="888888"/>
                </a:solidFill>
                <a:latin typeface="Arimo"/>
                <a:ea typeface="Arimo"/>
                <a:cs typeface="Arimo"/>
                <a:sym typeface="Arimo"/>
              </a:rPr>
              <a:t>23</a:t>
            </a:fld>
            <a:endParaRPr sz="1200">
              <a:latin typeface="Arimo"/>
              <a:ea typeface="Arimo"/>
              <a:cs typeface="Arimo"/>
              <a:sym typeface="Arim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0"/>
          <p:cNvSpPr txBox="1">
            <a:spLocks noGrp="1"/>
          </p:cNvSpPr>
          <p:nvPr>
            <p:ph type="title"/>
          </p:nvPr>
        </p:nvSpPr>
        <p:spPr>
          <a:xfrm>
            <a:off x="660717" y="184122"/>
            <a:ext cx="7822500" cy="567600"/>
          </a:xfrm>
          <a:prstGeom prst="rect">
            <a:avLst/>
          </a:prstGeom>
          <a:noFill/>
          <a:ln>
            <a:noFill/>
          </a:ln>
        </p:spPr>
        <p:txBody>
          <a:bodyPr spcFirstLastPara="1" wrap="square" lIns="0" tIns="13325" rIns="0" bIns="0" anchor="t" anchorCtr="0">
            <a:spAutoFit/>
          </a:bodyPr>
          <a:lstStyle/>
          <a:p>
            <a:pPr marL="939800" lvl="0" indent="0" algn="l" rtl="0">
              <a:lnSpc>
                <a:spcPct val="100000"/>
              </a:lnSpc>
              <a:spcBef>
                <a:spcPts val="0"/>
              </a:spcBef>
              <a:spcAft>
                <a:spcPts val="0"/>
              </a:spcAft>
              <a:buNone/>
            </a:pPr>
            <a:r>
              <a:rPr lang="en-US">
                <a:latin typeface="Calibri"/>
                <a:ea typeface="Calibri"/>
                <a:cs typeface="Calibri"/>
                <a:sym typeface="Calibri"/>
              </a:rPr>
              <a:t>Comparing Dental Options: Cost</a:t>
            </a:r>
            <a:endParaRPr/>
          </a:p>
        </p:txBody>
      </p:sp>
      <p:graphicFrame>
        <p:nvGraphicFramePr>
          <p:cNvPr id="260" name="Google Shape;260;p30"/>
          <p:cNvGraphicFramePr/>
          <p:nvPr/>
        </p:nvGraphicFramePr>
        <p:xfrm>
          <a:off x="291439" y="916366"/>
          <a:ext cx="3000000" cy="3000000"/>
        </p:xfrm>
        <a:graphic>
          <a:graphicData uri="http://schemas.openxmlformats.org/drawingml/2006/table">
            <a:tbl>
              <a:tblPr firstRow="1" bandRow="1">
                <a:noFill/>
                <a:tableStyleId>{AC3846ED-0FCC-4E33-85E0-2C45A2482F0C}</a:tableStyleId>
              </a:tblPr>
              <a:tblGrid>
                <a:gridCol w="2152650">
                  <a:extLst>
                    <a:ext uri="{9D8B030D-6E8A-4147-A177-3AD203B41FA5}">
                      <a16:colId xmlns:a16="http://schemas.microsoft.com/office/drawing/2014/main" val="20000"/>
                    </a:ext>
                  </a:extLst>
                </a:gridCol>
                <a:gridCol w="2051050">
                  <a:extLst>
                    <a:ext uri="{9D8B030D-6E8A-4147-A177-3AD203B41FA5}">
                      <a16:colId xmlns:a16="http://schemas.microsoft.com/office/drawing/2014/main" val="20001"/>
                    </a:ext>
                  </a:extLst>
                </a:gridCol>
                <a:gridCol w="2313300">
                  <a:extLst>
                    <a:ext uri="{9D8B030D-6E8A-4147-A177-3AD203B41FA5}">
                      <a16:colId xmlns:a16="http://schemas.microsoft.com/office/drawing/2014/main" val="20002"/>
                    </a:ext>
                  </a:extLst>
                </a:gridCol>
                <a:gridCol w="2017400">
                  <a:extLst>
                    <a:ext uri="{9D8B030D-6E8A-4147-A177-3AD203B41FA5}">
                      <a16:colId xmlns:a16="http://schemas.microsoft.com/office/drawing/2014/main" val="20003"/>
                    </a:ext>
                  </a:extLst>
                </a:gridCol>
              </a:tblGrid>
              <a:tr h="600825">
                <a:tc gridSpan="2">
                  <a:txBody>
                    <a:bodyPr/>
                    <a:lstStyle/>
                    <a:p>
                      <a:pPr marL="2447290" marR="0" lvl="0" indent="0" algn="l" rtl="0">
                        <a:lnSpc>
                          <a:spcPct val="118875"/>
                        </a:lnSpc>
                        <a:spcBef>
                          <a:spcPts val="0"/>
                        </a:spcBef>
                        <a:spcAft>
                          <a:spcPts val="0"/>
                        </a:spcAft>
                        <a:buNone/>
                      </a:pPr>
                      <a:r>
                        <a:rPr lang="en-US" sz="3200" b="1" u="none" strike="noStrike" cap="none">
                          <a:solidFill>
                            <a:srgbClr val="FFFFFF"/>
                          </a:solidFill>
                          <a:latin typeface="Arial"/>
                          <a:ea typeface="Arial"/>
                          <a:cs typeface="Arial"/>
                          <a:sym typeface="Arial"/>
                        </a:rPr>
                        <a:t>Option 1</a:t>
                      </a:r>
                      <a:endParaRPr sz="3200" u="none" strike="noStrike" cap="none">
                        <a:latin typeface="Arial"/>
                        <a:ea typeface="Arial"/>
                        <a:cs typeface="Arial"/>
                        <a:sym typeface="Arial"/>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14284F"/>
                    </a:solidFill>
                  </a:tcPr>
                </a:tc>
                <a:tc hMerge="1">
                  <a:txBody>
                    <a:bodyPr/>
                    <a:lstStyle/>
                    <a:p>
                      <a:endParaRPr lang="en-US"/>
                    </a:p>
                  </a:txBody>
                  <a:tcPr/>
                </a:tc>
                <a:tc>
                  <a:txBody>
                    <a:bodyPr/>
                    <a:lstStyle/>
                    <a:p>
                      <a:pPr marL="427355" marR="0" lvl="0" indent="0" algn="l" rtl="0">
                        <a:lnSpc>
                          <a:spcPct val="118875"/>
                        </a:lnSpc>
                        <a:spcBef>
                          <a:spcPts val="0"/>
                        </a:spcBef>
                        <a:spcAft>
                          <a:spcPts val="0"/>
                        </a:spcAft>
                        <a:buNone/>
                      </a:pPr>
                      <a:r>
                        <a:rPr lang="en-US" sz="3200" b="1" u="none" strike="noStrike" cap="none">
                          <a:solidFill>
                            <a:srgbClr val="FFFFFF"/>
                          </a:solidFill>
                          <a:latin typeface="Arial"/>
                          <a:ea typeface="Arial"/>
                          <a:cs typeface="Arial"/>
                          <a:sym typeface="Arial"/>
                        </a:rPr>
                        <a:t>Option 2</a:t>
                      </a:r>
                      <a:endParaRPr sz="3200" u="none" strike="noStrike" cap="none">
                        <a:latin typeface="Arial"/>
                        <a:ea typeface="Arial"/>
                        <a:cs typeface="Arial"/>
                        <a:sym typeface="Arial"/>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14284F"/>
                    </a:solidFill>
                  </a:tcPr>
                </a:tc>
                <a:tc>
                  <a:txBody>
                    <a:bodyPr/>
                    <a:lstStyle/>
                    <a:p>
                      <a:pPr marL="24130" marR="0" lvl="0" indent="0" algn="ctr" rtl="0">
                        <a:lnSpc>
                          <a:spcPct val="118875"/>
                        </a:lnSpc>
                        <a:spcBef>
                          <a:spcPts val="0"/>
                        </a:spcBef>
                        <a:spcAft>
                          <a:spcPts val="0"/>
                        </a:spcAft>
                        <a:buNone/>
                      </a:pPr>
                      <a:r>
                        <a:rPr lang="en-US" sz="3200" b="1" u="none" strike="noStrike" cap="none">
                          <a:solidFill>
                            <a:srgbClr val="FFFFFF"/>
                          </a:solidFill>
                          <a:latin typeface="Arial"/>
                          <a:ea typeface="Arial"/>
                          <a:cs typeface="Arial"/>
                          <a:sym typeface="Arial"/>
                        </a:rPr>
                        <a:t>Option 3</a:t>
                      </a:r>
                      <a:endParaRPr sz="3200" u="none" strike="noStrike" cap="none">
                        <a:latin typeface="Arial"/>
                        <a:ea typeface="Arial"/>
                        <a:cs typeface="Arial"/>
                        <a:sym typeface="Arial"/>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14284F"/>
                    </a:solidFill>
                  </a:tcPr>
                </a:tc>
                <a:extLst>
                  <a:ext uri="{0D108BD9-81ED-4DB2-BD59-A6C34878D82A}">
                    <a16:rowId xmlns:a16="http://schemas.microsoft.com/office/drawing/2014/main" val="10000"/>
                  </a:ext>
                </a:extLst>
              </a:tr>
              <a:tr h="1002375">
                <a:tc>
                  <a:txBody>
                    <a:bodyPr/>
                    <a:lstStyle/>
                    <a:p>
                      <a:pPr marL="91440" marR="516890" lvl="0" indent="0" algn="l" rtl="0">
                        <a:lnSpc>
                          <a:spcPct val="123516"/>
                        </a:lnSpc>
                        <a:spcBef>
                          <a:spcPts val="0"/>
                        </a:spcBef>
                        <a:spcAft>
                          <a:spcPts val="0"/>
                        </a:spcAft>
                        <a:buNone/>
                      </a:pPr>
                      <a:r>
                        <a:rPr lang="en-US" sz="2600" b="1" u="none" strike="noStrike" cap="none">
                          <a:solidFill>
                            <a:srgbClr val="FFFFFF"/>
                          </a:solidFill>
                          <a:latin typeface="Calibri"/>
                          <a:ea typeface="Calibri"/>
                          <a:cs typeface="Calibri"/>
                          <a:sym typeface="Calibri"/>
                        </a:rPr>
                        <a:t>Monthly Premium</a:t>
                      </a:r>
                      <a:endParaRPr sz="2600" u="none" strike="noStrike" cap="none">
                        <a:latin typeface="Calibri"/>
                        <a:ea typeface="Calibri"/>
                        <a:cs typeface="Calibri"/>
                        <a:sym typeface="Calibri"/>
                      </a:endParaRPr>
                    </a:p>
                  </a:txBody>
                  <a:tcPr marL="0" marR="0" marT="22850" marB="0">
                    <a:lnL w="12700" cap="flat" cmpd="sng">
                      <a:solidFill>
                        <a:srgbClr val="14284F"/>
                      </a:solidFill>
                      <a:prstDash val="solid"/>
                      <a:round/>
                      <a:headEnd type="none" w="sm" len="sm"/>
                      <a:tailEnd type="none" w="sm" len="sm"/>
                    </a:lnL>
                    <a:lnR w="12700" cap="flat" cmpd="sng">
                      <a:solidFill>
                        <a:srgbClr val="FFFFFF"/>
                      </a:solidFill>
                      <a:prstDash val="solid"/>
                      <a:round/>
                      <a:headEnd type="none" w="sm" len="sm"/>
                      <a:tailEnd type="none" w="sm" len="sm"/>
                    </a:lnR>
                    <a:lnB w="12700" cap="flat" cmpd="sng">
                      <a:solidFill>
                        <a:srgbClr val="FFFFFF"/>
                      </a:solidFill>
                      <a:prstDash val="solid"/>
                      <a:round/>
                      <a:headEnd type="none" w="sm" len="sm"/>
                      <a:tailEnd type="none" w="sm" len="sm"/>
                    </a:lnB>
                    <a:solidFill>
                      <a:srgbClr val="14284F"/>
                    </a:solidFill>
                  </a:tcPr>
                </a:tc>
                <a:tc>
                  <a:txBody>
                    <a:bodyPr/>
                    <a:lstStyle/>
                    <a:p>
                      <a:pPr marL="260350" marR="258445" lvl="0" indent="43180" algn="l" rtl="0">
                        <a:lnSpc>
                          <a:spcPct val="122872"/>
                        </a:lnSpc>
                        <a:spcBef>
                          <a:spcPts val="0"/>
                        </a:spcBef>
                        <a:spcAft>
                          <a:spcPts val="0"/>
                        </a:spcAft>
                        <a:buNone/>
                      </a:pPr>
                      <a:r>
                        <a:rPr lang="en-US" sz="2400" u="none" strike="noStrike" cap="none">
                          <a:solidFill>
                            <a:srgbClr val="14284F"/>
                          </a:solidFill>
                          <a:latin typeface="Calibri"/>
                          <a:ea typeface="Calibri"/>
                          <a:cs typeface="Calibri"/>
                          <a:sym typeface="Calibri"/>
                        </a:rPr>
                        <a:t>University pays in full</a:t>
                      </a:r>
                      <a:endParaRPr sz="2400" u="none" strike="noStrike" cap="none">
                        <a:latin typeface="Calibri"/>
                        <a:ea typeface="Calibri"/>
                        <a:cs typeface="Calibri"/>
                        <a:sym typeface="Calibri"/>
                      </a:endParaRPr>
                    </a:p>
                  </a:txBody>
                  <a:tcPr marL="0" marR="0" marT="1900" marB="0">
                    <a:lnL w="12700" cap="flat" cmpd="sng">
                      <a:solidFill>
                        <a:srgbClr val="FFFFF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tcPr>
                </a:tc>
                <a:tc>
                  <a:txBody>
                    <a:bodyPr/>
                    <a:lstStyle/>
                    <a:p>
                      <a:pPr marL="502284" marR="434975" lvl="0" indent="-55880" algn="l" rtl="0">
                        <a:lnSpc>
                          <a:spcPct val="122872"/>
                        </a:lnSpc>
                        <a:spcBef>
                          <a:spcPts val="0"/>
                        </a:spcBef>
                        <a:spcAft>
                          <a:spcPts val="0"/>
                        </a:spcAft>
                        <a:buNone/>
                      </a:pPr>
                      <a:r>
                        <a:rPr lang="en-US" sz="2400" u="none" strike="noStrike" cap="none">
                          <a:solidFill>
                            <a:srgbClr val="14284F"/>
                          </a:solidFill>
                          <a:latin typeface="Calibri"/>
                          <a:ea typeface="Calibri"/>
                          <a:cs typeface="Calibri"/>
                          <a:sym typeface="Calibri"/>
                        </a:rPr>
                        <a:t>Moderate premium</a:t>
                      </a:r>
                      <a:endParaRPr sz="2400" u="none" strike="noStrike" cap="none">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355600" marR="342265" lvl="0" indent="115570" algn="l" rtl="0">
                        <a:lnSpc>
                          <a:spcPct val="122872"/>
                        </a:lnSpc>
                        <a:spcBef>
                          <a:spcPts val="0"/>
                        </a:spcBef>
                        <a:spcAft>
                          <a:spcPts val="0"/>
                        </a:spcAft>
                        <a:buNone/>
                      </a:pPr>
                      <a:r>
                        <a:rPr lang="en-US" sz="2400" u="none" strike="noStrike" cap="none">
                          <a:solidFill>
                            <a:srgbClr val="14284F"/>
                          </a:solidFill>
                          <a:latin typeface="Calibri"/>
                          <a:ea typeface="Calibri"/>
                          <a:cs typeface="Calibri"/>
                          <a:sym typeface="Calibri"/>
                        </a:rPr>
                        <a:t>Highest premium</a:t>
                      </a:r>
                      <a:endParaRPr sz="2400" u="none" strike="noStrike" cap="none">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1"/>
                  </a:ext>
                </a:extLst>
              </a:tr>
              <a:tr h="945100">
                <a:tc>
                  <a:txBody>
                    <a:bodyPr/>
                    <a:lstStyle/>
                    <a:p>
                      <a:pPr marL="91440" marR="0" lvl="0" indent="0" algn="l" rtl="0">
                        <a:lnSpc>
                          <a:spcPct val="100000"/>
                        </a:lnSpc>
                        <a:spcBef>
                          <a:spcPts val="0"/>
                        </a:spcBef>
                        <a:spcAft>
                          <a:spcPts val="0"/>
                        </a:spcAft>
                        <a:buNone/>
                      </a:pPr>
                      <a:r>
                        <a:rPr lang="en-US" sz="2600" b="1" u="none" strike="noStrike" cap="none">
                          <a:solidFill>
                            <a:srgbClr val="FFFFFF"/>
                          </a:solidFill>
                          <a:latin typeface="Calibri"/>
                          <a:ea typeface="Calibri"/>
                          <a:cs typeface="Calibri"/>
                          <a:sym typeface="Calibri"/>
                        </a:rPr>
                        <a:t>Deductible</a:t>
                      </a:r>
                      <a:r>
                        <a:rPr lang="en-US" sz="2600" b="1" u="none" strike="noStrike" cap="none" baseline="30000">
                          <a:solidFill>
                            <a:srgbClr val="FFFFFF"/>
                          </a:solidFill>
                          <a:latin typeface="Calibri"/>
                          <a:ea typeface="Calibri"/>
                          <a:cs typeface="Calibri"/>
                          <a:sym typeface="Calibri"/>
                        </a:rPr>
                        <a:t>*</a:t>
                      </a:r>
                      <a:endParaRPr sz="2600" u="none" strike="noStrike" cap="none" baseline="30000">
                        <a:latin typeface="Calibri"/>
                        <a:ea typeface="Calibri"/>
                        <a:cs typeface="Calibri"/>
                        <a:sym typeface="Calibri"/>
                      </a:endParaRPr>
                    </a:p>
                  </a:txBody>
                  <a:tcPr marL="0" marR="0" marT="211450" marB="0">
                    <a:lnL w="12700" cap="flat" cmpd="sng">
                      <a:solidFill>
                        <a:srgbClr val="14284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4284F"/>
                    </a:solidFill>
                  </a:tcPr>
                </a:tc>
                <a:tc>
                  <a:txBody>
                    <a:bodyPr/>
                    <a:lstStyle/>
                    <a:p>
                      <a:pPr marL="260985" marR="263525" lvl="0" indent="558165" algn="l" rtl="0">
                        <a:lnSpc>
                          <a:spcPct val="122872"/>
                        </a:lnSpc>
                        <a:spcBef>
                          <a:spcPts val="0"/>
                        </a:spcBef>
                        <a:spcAft>
                          <a:spcPts val="0"/>
                        </a:spcAft>
                        <a:buNone/>
                      </a:pPr>
                      <a:r>
                        <a:rPr lang="en-US" sz="2400" u="none" strike="noStrike" cap="none">
                          <a:solidFill>
                            <a:srgbClr val="14284F"/>
                          </a:solidFill>
                          <a:latin typeface="Calibri"/>
                          <a:ea typeface="Calibri"/>
                          <a:cs typeface="Calibri"/>
                          <a:sym typeface="Calibri"/>
                        </a:rPr>
                        <a:t>No</a:t>
                      </a:r>
                      <a:br>
                        <a:rPr lang="en-US" sz="2400">
                          <a:solidFill>
                            <a:srgbClr val="14284F"/>
                          </a:solidFill>
                        </a:rPr>
                      </a:br>
                      <a:r>
                        <a:rPr lang="en-US" sz="2400" u="none" strike="noStrike" cap="none">
                          <a:solidFill>
                            <a:srgbClr val="14284F"/>
                          </a:solidFill>
                          <a:latin typeface="Calibri"/>
                          <a:ea typeface="Calibri"/>
                          <a:cs typeface="Calibri"/>
                          <a:sym typeface="Calibri"/>
                        </a:rPr>
                        <a:t>deductible</a:t>
                      </a:r>
                      <a:endParaRPr sz="2400" u="none" strike="noStrike" cap="none">
                        <a:latin typeface="Calibri"/>
                        <a:ea typeface="Calibri"/>
                        <a:cs typeface="Calibri"/>
                        <a:sym typeface="Calibri"/>
                      </a:endParaRPr>
                    </a:p>
                  </a:txBody>
                  <a:tcPr marL="0" marR="0" marT="3175" marB="0">
                    <a:lnL w="12700" cap="flat" cmpd="sng">
                      <a:solidFill>
                        <a:srgbClr val="FFFFF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tc>
                  <a:txBody>
                    <a:bodyPr/>
                    <a:lstStyle/>
                    <a:p>
                      <a:pPr marL="278130" marR="0" lvl="0" indent="0" algn="l" rtl="0">
                        <a:lnSpc>
                          <a:spcPct val="100000"/>
                        </a:lnSpc>
                        <a:spcBef>
                          <a:spcPts val="0"/>
                        </a:spcBef>
                        <a:spcAft>
                          <a:spcPts val="0"/>
                        </a:spcAft>
                        <a:buNone/>
                      </a:pPr>
                      <a:r>
                        <a:rPr lang="en-US" sz="2400" u="none" strike="noStrike" cap="none">
                          <a:solidFill>
                            <a:srgbClr val="14284F"/>
                          </a:solidFill>
                          <a:latin typeface="Calibri"/>
                          <a:ea typeface="Calibri"/>
                          <a:cs typeface="Calibri"/>
                          <a:sym typeface="Calibri"/>
                        </a:rPr>
                        <a:t>$50/person,</a:t>
                      </a:r>
                      <a:endParaRPr sz="2400" u="none" strike="noStrike" cap="none">
                        <a:latin typeface="Calibri"/>
                        <a:ea typeface="Calibri"/>
                        <a:cs typeface="Calibri"/>
                        <a:sym typeface="Calibri"/>
                      </a:endParaRPr>
                    </a:p>
                    <a:p>
                      <a:pPr marL="292100" marR="0" lvl="0" indent="0" algn="l" rtl="0">
                        <a:lnSpc>
                          <a:spcPct val="100000"/>
                        </a:lnSpc>
                        <a:spcBef>
                          <a:spcPts val="80"/>
                        </a:spcBef>
                        <a:spcAft>
                          <a:spcPts val="0"/>
                        </a:spcAft>
                        <a:buNone/>
                      </a:pPr>
                      <a:r>
                        <a:rPr lang="en-US" sz="2400" u="none" strike="noStrike" cap="none">
                          <a:solidFill>
                            <a:srgbClr val="14284F"/>
                          </a:solidFill>
                          <a:latin typeface="Calibri"/>
                          <a:ea typeface="Calibri"/>
                          <a:cs typeface="Calibri"/>
                          <a:sym typeface="Calibri"/>
                        </a:rPr>
                        <a:t>$150/family</a:t>
                      </a:r>
                      <a:endParaRPr sz="2400" u="none" strike="noStrike" cap="none">
                        <a:latin typeface="Calibri"/>
                        <a:ea typeface="Calibri"/>
                        <a:cs typeface="Calibri"/>
                        <a:sym typeface="Calibri"/>
                      </a:endParaRPr>
                    </a:p>
                  </a:txBody>
                  <a:tcPr marL="0" marR="0" marT="95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tc>
                  <a:txBody>
                    <a:bodyPr/>
                    <a:lstStyle/>
                    <a:p>
                      <a:pPr marL="132715" marR="0" lvl="0" indent="0" algn="l" rtl="0">
                        <a:lnSpc>
                          <a:spcPct val="100000"/>
                        </a:lnSpc>
                        <a:spcBef>
                          <a:spcPts val="0"/>
                        </a:spcBef>
                        <a:spcAft>
                          <a:spcPts val="0"/>
                        </a:spcAft>
                        <a:buNone/>
                      </a:pPr>
                      <a:r>
                        <a:rPr lang="en-US" sz="2400" u="none" strike="noStrike" cap="none">
                          <a:solidFill>
                            <a:srgbClr val="14284F"/>
                          </a:solidFill>
                          <a:latin typeface="Calibri"/>
                          <a:ea typeface="Calibri"/>
                          <a:cs typeface="Calibri"/>
                          <a:sym typeface="Calibri"/>
                        </a:rPr>
                        <a:t>$50/person,</a:t>
                      </a:r>
                      <a:endParaRPr sz="2400" u="none" strike="noStrike" cap="none">
                        <a:latin typeface="Calibri"/>
                        <a:ea typeface="Calibri"/>
                        <a:cs typeface="Calibri"/>
                        <a:sym typeface="Calibri"/>
                      </a:endParaRPr>
                    </a:p>
                    <a:p>
                      <a:pPr marL="146050" marR="0" lvl="0" indent="0" algn="l" rtl="0">
                        <a:lnSpc>
                          <a:spcPct val="100000"/>
                        </a:lnSpc>
                        <a:spcBef>
                          <a:spcPts val="80"/>
                        </a:spcBef>
                        <a:spcAft>
                          <a:spcPts val="0"/>
                        </a:spcAft>
                        <a:buNone/>
                      </a:pPr>
                      <a:r>
                        <a:rPr lang="en-US" sz="2400" u="none" strike="noStrike" cap="none">
                          <a:solidFill>
                            <a:srgbClr val="14284F"/>
                          </a:solidFill>
                          <a:latin typeface="Calibri"/>
                          <a:ea typeface="Calibri"/>
                          <a:cs typeface="Calibri"/>
                          <a:sym typeface="Calibri"/>
                        </a:rPr>
                        <a:t>$150/family</a:t>
                      </a:r>
                      <a:endParaRPr sz="2400" u="none" strike="noStrike" cap="none">
                        <a:latin typeface="Calibri"/>
                        <a:ea typeface="Calibri"/>
                        <a:cs typeface="Calibri"/>
                        <a:sym typeface="Calibri"/>
                      </a:endParaRPr>
                    </a:p>
                  </a:txBody>
                  <a:tcPr marL="0" marR="0" marT="95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2090050">
                <a:tc>
                  <a:txBody>
                    <a:bodyPr/>
                    <a:lstStyle/>
                    <a:p>
                      <a:pPr marL="91440" marR="901065" lvl="0" indent="0" algn="l" rtl="0">
                        <a:lnSpc>
                          <a:spcPct val="100400"/>
                        </a:lnSpc>
                        <a:spcBef>
                          <a:spcPts val="0"/>
                        </a:spcBef>
                        <a:spcAft>
                          <a:spcPts val="0"/>
                        </a:spcAft>
                        <a:buNone/>
                      </a:pPr>
                      <a:r>
                        <a:rPr lang="en-US" sz="2600" b="1" u="none" strike="noStrike" cap="none">
                          <a:solidFill>
                            <a:srgbClr val="FFFFFF"/>
                          </a:solidFill>
                          <a:latin typeface="Calibri"/>
                          <a:ea typeface="Calibri"/>
                          <a:cs typeface="Calibri"/>
                          <a:sym typeface="Calibri"/>
                        </a:rPr>
                        <a:t>Other out-of- pocket costs</a:t>
                      </a:r>
                      <a:endParaRPr sz="2600" u="none" strike="noStrike" cap="none">
                        <a:latin typeface="Calibri"/>
                        <a:ea typeface="Calibri"/>
                        <a:cs typeface="Calibri"/>
                        <a:sym typeface="Calibri"/>
                      </a:endParaRPr>
                    </a:p>
                  </a:txBody>
                  <a:tcPr marL="0" marR="0" marT="9017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14284F"/>
                      </a:solidFill>
                      <a:prstDash val="solid"/>
                      <a:round/>
                      <a:headEnd type="none" w="sm" len="sm"/>
                      <a:tailEnd type="none" w="sm" len="sm"/>
                    </a:lnB>
                    <a:solidFill>
                      <a:srgbClr val="14284F"/>
                    </a:solidFill>
                  </a:tcPr>
                </a:tc>
                <a:tc>
                  <a:txBody>
                    <a:bodyPr/>
                    <a:lstStyle/>
                    <a:p>
                      <a:pPr marL="180340" marR="160655" lvl="0" indent="1905" algn="ctr" rtl="0">
                        <a:lnSpc>
                          <a:spcPct val="101800"/>
                        </a:lnSpc>
                        <a:spcBef>
                          <a:spcPts val="0"/>
                        </a:spcBef>
                        <a:spcAft>
                          <a:spcPts val="0"/>
                        </a:spcAft>
                        <a:buNone/>
                      </a:pPr>
                      <a:r>
                        <a:rPr lang="en-US" sz="2400" u="none" strike="noStrike" cap="none">
                          <a:solidFill>
                            <a:srgbClr val="14284F"/>
                          </a:solidFill>
                          <a:latin typeface="Calibri"/>
                          <a:ea typeface="Calibri"/>
                          <a:cs typeface="Calibri"/>
                          <a:sym typeface="Calibri"/>
                        </a:rPr>
                        <a:t>None for preventive, highest for basic/major services</a:t>
                      </a:r>
                      <a:endParaRPr sz="2400" u="none" strike="noStrike" cap="none">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tc>
                  <a:txBody>
                    <a:bodyPr/>
                    <a:lstStyle/>
                    <a:p>
                      <a:pPr marL="118110" marR="86995" lvl="0" indent="-3810" algn="ctr" rtl="0">
                        <a:lnSpc>
                          <a:spcPct val="101699"/>
                        </a:lnSpc>
                        <a:spcBef>
                          <a:spcPts val="0"/>
                        </a:spcBef>
                        <a:spcAft>
                          <a:spcPts val="0"/>
                        </a:spcAft>
                        <a:buNone/>
                      </a:pPr>
                      <a:r>
                        <a:rPr lang="en-US" sz="2400" u="none" strike="noStrike" cap="none">
                          <a:solidFill>
                            <a:srgbClr val="14284F"/>
                          </a:solidFill>
                          <a:latin typeface="Calibri"/>
                          <a:ea typeface="Calibri"/>
                          <a:cs typeface="Calibri"/>
                          <a:sym typeface="Calibri"/>
                        </a:rPr>
                        <a:t>Depends on type of service and dentist (PPO = lower)</a:t>
                      </a:r>
                      <a:endParaRPr sz="2400" u="none" strike="noStrike" cap="none">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tc>
                  <a:txBody>
                    <a:bodyPr/>
                    <a:lstStyle/>
                    <a:p>
                      <a:pPr marL="19685" marR="0" lvl="0" indent="0" algn="ctr" rtl="0">
                        <a:lnSpc>
                          <a:spcPct val="100000"/>
                        </a:lnSpc>
                        <a:spcBef>
                          <a:spcPts val="0"/>
                        </a:spcBef>
                        <a:spcAft>
                          <a:spcPts val="0"/>
                        </a:spcAft>
                        <a:buNone/>
                      </a:pPr>
                      <a:r>
                        <a:rPr lang="en-US" sz="2400" u="none" strike="noStrike" cap="none">
                          <a:solidFill>
                            <a:srgbClr val="14284F"/>
                          </a:solidFill>
                          <a:latin typeface="Calibri"/>
                          <a:ea typeface="Calibri"/>
                          <a:cs typeface="Calibri"/>
                          <a:sym typeface="Calibri"/>
                        </a:rPr>
                        <a:t>Lowest</a:t>
                      </a:r>
                      <a:endParaRPr sz="2400" u="none" strike="noStrike" cap="none">
                        <a:latin typeface="Calibri"/>
                        <a:ea typeface="Calibri"/>
                        <a:cs typeface="Calibri"/>
                        <a:sym typeface="Calibri"/>
                      </a:endParaRPr>
                    </a:p>
                  </a:txBody>
                  <a:tcPr marL="0" marR="0" marT="10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61" name="Google Shape;261;p30"/>
          <p:cNvSpPr txBox="1"/>
          <p:nvPr/>
        </p:nvSpPr>
        <p:spPr>
          <a:xfrm>
            <a:off x="457200" y="5719375"/>
            <a:ext cx="8229600" cy="413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solidFill>
                  <a:schemeClr val="dk1"/>
                </a:solidFill>
                <a:latin typeface="Arimo"/>
                <a:ea typeface="Arimo"/>
                <a:cs typeface="Arimo"/>
                <a:sym typeface="Arimo"/>
              </a:rPr>
              <a:t>* </a:t>
            </a:r>
            <a:r>
              <a:rPr lang="en-US" sz="1300">
                <a:solidFill>
                  <a:schemeClr val="dk1"/>
                </a:solidFill>
                <a:latin typeface="Arimo"/>
                <a:ea typeface="Arimo"/>
                <a:cs typeface="Arimo"/>
                <a:sym typeface="Arimo"/>
              </a:rPr>
              <a:t>Does not apply to diagnostic and preventive services, emergency treatment to relieve pain, occlusal guards,          and orthodontics.</a:t>
            </a:r>
            <a:endParaRPr sz="1300">
              <a:solidFill>
                <a:schemeClr val="dk1"/>
              </a:solidFill>
              <a:latin typeface="Arimo"/>
              <a:ea typeface="Arimo"/>
              <a:cs typeface="Arimo"/>
              <a:sym typeface="Arim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1"/>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485140" lvl="0" indent="0" algn="l" rtl="0">
              <a:lnSpc>
                <a:spcPct val="100000"/>
              </a:lnSpc>
              <a:spcBef>
                <a:spcPts val="0"/>
              </a:spcBef>
              <a:spcAft>
                <a:spcPts val="0"/>
              </a:spcAft>
              <a:buNone/>
            </a:pPr>
            <a:r>
              <a:rPr lang="en-US">
                <a:solidFill>
                  <a:srgbClr val="15284F"/>
                </a:solidFill>
                <a:latin typeface="Calibri"/>
                <a:ea typeface="Calibri"/>
                <a:cs typeface="Calibri"/>
                <a:sym typeface="Calibri"/>
              </a:rPr>
              <a:t>Comparing Dental Options: Coverage</a:t>
            </a:r>
            <a:endParaRPr/>
          </a:p>
        </p:txBody>
      </p:sp>
      <p:graphicFrame>
        <p:nvGraphicFramePr>
          <p:cNvPr id="267" name="Google Shape;267;p31"/>
          <p:cNvGraphicFramePr/>
          <p:nvPr/>
        </p:nvGraphicFramePr>
        <p:xfrm>
          <a:off x="235343" y="1205864"/>
          <a:ext cx="3000000" cy="3000000"/>
        </p:xfrm>
        <a:graphic>
          <a:graphicData uri="http://schemas.openxmlformats.org/drawingml/2006/table">
            <a:tbl>
              <a:tblPr firstRow="1" bandRow="1">
                <a:noFill/>
                <a:tableStyleId>{AC3846ED-0FCC-4E33-85E0-2C45A2482F0C}</a:tableStyleId>
              </a:tblPr>
              <a:tblGrid>
                <a:gridCol w="2352050">
                  <a:extLst>
                    <a:ext uri="{9D8B030D-6E8A-4147-A177-3AD203B41FA5}">
                      <a16:colId xmlns:a16="http://schemas.microsoft.com/office/drawing/2014/main" val="20000"/>
                    </a:ext>
                  </a:extLst>
                </a:gridCol>
                <a:gridCol w="2022475">
                  <a:extLst>
                    <a:ext uri="{9D8B030D-6E8A-4147-A177-3AD203B41FA5}">
                      <a16:colId xmlns:a16="http://schemas.microsoft.com/office/drawing/2014/main" val="20001"/>
                    </a:ext>
                  </a:extLst>
                </a:gridCol>
                <a:gridCol w="2370450">
                  <a:extLst>
                    <a:ext uri="{9D8B030D-6E8A-4147-A177-3AD203B41FA5}">
                      <a16:colId xmlns:a16="http://schemas.microsoft.com/office/drawing/2014/main" val="20002"/>
                    </a:ext>
                  </a:extLst>
                </a:gridCol>
                <a:gridCol w="1901200">
                  <a:extLst>
                    <a:ext uri="{9D8B030D-6E8A-4147-A177-3AD203B41FA5}">
                      <a16:colId xmlns:a16="http://schemas.microsoft.com/office/drawing/2014/main" val="20003"/>
                    </a:ext>
                  </a:extLst>
                </a:gridCol>
              </a:tblGrid>
              <a:tr h="511275">
                <a:tc gridSpan="4">
                  <a:txBody>
                    <a:bodyPr/>
                    <a:lstStyle/>
                    <a:p>
                      <a:pPr marL="2632710" marR="0" lvl="0" indent="0" algn="l" rtl="0">
                        <a:lnSpc>
                          <a:spcPct val="119375"/>
                        </a:lnSpc>
                        <a:spcBef>
                          <a:spcPts val="0"/>
                        </a:spcBef>
                        <a:spcAft>
                          <a:spcPts val="0"/>
                        </a:spcAft>
                        <a:buNone/>
                      </a:pPr>
                      <a:r>
                        <a:rPr lang="en-US" sz="2900" b="1" u="none" strike="noStrike" cap="none">
                          <a:solidFill>
                            <a:srgbClr val="FFFFFF"/>
                          </a:solidFill>
                          <a:latin typeface="Calibri"/>
                          <a:ea typeface="Calibri"/>
                          <a:cs typeface="Calibri"/>
                          <a:sym typeface="Calibri"/>
                        </a:rPr>
                        <a:t>Option 1	       Option 2	       Option 3</a:t>
                      </a:r>
                      <a:endParaRPr sz="2900" u="none" strike="noStrike" cap="none">
                        <a:latin typeface="Calibri"/>
                        <a:ea typeface="Calibri"/>
                        <a:cs typeface="Calibri"/>
                        <a:sym typeface="Calibri"/>
                      </a:endParaRPr>
                    </a:p>
                  </a:txBody>
                  <a:tcPr marL="0" marR="0" marT="0"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T w="12700" cap="flat" cmpd="sng">
                      <a:solidFill>
                        <a:srgbClr val="15284F"/>
                      </a:solidFill>
                      <a:prstDash val="solid"/>
                      <a:round/>
                      <a:headEnd type="none" w="sm" len="sm"/>
                      <a:tailEnd type="none" w="sm" len="sm"/>
                    </a:lnT>
                    <a:solidFill>
                      <a:srgbClr val="15284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5075">
                <a:tc>
                  <a:txBody>
                    <a:bodyPr/>
                    <a:lstStyle/>
                    <a:p>
                      <a:pPr marL="90805" marR="462915" lvl="0" indent="0" algn="l" rtl="0">
                        <a:lnSpc>
                          <a:spcPct val="100000"/>
                        </a:lnSpc>
                        <a:spcBef>
                          <a:spcPts val="0"/>
                        </a:spcBef>
                        <a:spcAft>
                          <a:spcPts val="0"/>
                        </a:spcAft>
                        <a:buNone/>
                      </a:pPr>
                      <a:r>
                        <a:rPr lang="en-US" sz="2600" b="1" u="none" strike="noStrike" cap="none">
                          <a:solidFill>
                            <a:srgbClr val="FFFFFF"/>
                          </a:solidFill>
                          <a:latin typeface="Calibri"/>
                          <a:ea typeface="Calibri"/>
                          <a:cs typeface="Calibri"/>
                          <a:sym typeface="Calibri"/>
                        </a:rPr>
                        <a:t>Preventive Services</a:t>
                      </a:r>
                      <a:endParaRPr sz="2600" u="none" strike="noStrike" cap="none">
                        <a:latin typeface="Calibri"/>
                        <a:ea typeface="Calibri"/>
                        <a:cs typeface="Calibri"/>
                        <a:sym typeface="Calibri"/>
                      </a:endParaRPr>
                    </a:p>
                  </a:txBody>
                  <a:tcPr marL="0" marR="0" marT="10150" marB="0">
                    <a:lnL w="12700" cap="flat" cmpd="sng">
                      <a:solidFill>
                        <a:srgbClr val="15284F"/>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solidFill>
                        <a:srgbClr val="FFFFFF"/>
                      </a:solidFill>
                      <a:prstDash val="solid"/>
                      <a:round/>
                      <a:headEnd type="none" w="sm" len="sm"/>
                      <a:tailEnd type="none" w="sm" len="sm"/>
                    </a:lnB>
                    <a:solidFill>
                      <a:srgbClr val="15284F"/>
                    </a:solidFill>
                  </a:tcPr>
                </a:tc>
                <a:tc>
                  <a:txBody>
                    <a:bodyPr/>
                    <a:lstStyle/>
                    <a:p>
                      <a:pPr marL="5080"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100%</a:t>
                      </a:r>
                      <a:endParaRPr sz="2150" u="none" strike="noStrike" cap="none">
                        <a:latin typeface="Calibri"/>
                        <a:ea typeface="Calibri"/>
                        <a:cs typeface="Calibri"/>
                        <a:sym typeface="Calibri"/>
                      </a:endParaRPr>
                    </a:p>
                    <a:p>
                      <a:pPr marL="4445" marR="0" lvl="0" indent="0" algn="ctr" rtl="0">
                        <a:lnSpc>
                          <a:spcPct val="100000"/>
                        </a:lnSpc>
                        <a:spcBef>
                          <a:spcPts val="150"/>
                        </a:spcBef>
                        <a:spcAft>
                          <a:spcPts val="0"/>
                        </a:spcAft>
                        <a:buNone/>
                      </a:pPr>
                      <a:r>
                        <a:rPr lang="en-US" sz="2150" u="none" strike="noStrike" cap="none">
                          <a:solidFill>
                            <a:srgbClr val="15284F"/>
                          </a:solidFill>
                          <a:latin typeface="Calibri"/>
                          <a:ea typeface="Calibri"/>
                          <a:cs typeface="Calibri"/>
                          <a:sym typeface="Calibri"/>
                        </a:rPr>
                        <a:t>coverage</a:t>
                      </a:r>
                      <a:endParaRPr sz="2150" u="none" strike="noStrike" cap="none">
                        <a:latin typeface="Calibri"/>
                        <a:ea typeface="Calibri"/>
                        <a:cs typeface="Calibri"/>
                        <a:sym typeface="Calibri"/>
                      </a:endParaRPr>
                    </a:p>
                  </a:txBody>
                  <a:tcPr marL="0" marR="0" marT="69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9525"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100%</a:t>
                      </a:r>
                      <a:endParaRPr sz="2150" u="none" strike="noStrike" cap="none">
                        <a:latin typeface="Calibri"/>
                        <a:ea typeface="Calibri"/>
                        <a:cs typeface="Calibri"/>
                        <a:sym typeface="Calibri"/>
                      </a:endParaRPr>
                    </a:p>
                    <a:p>
                      <a:pPr marL="10795" marR="0" lvl="0" indent="0" algn="ctr" rtl="0">
                        <a:lnSpc>
                          <a:spcPct val="100000"/>
                        </a:lnSpc>
                        <a:spcBef>
                          <a:spcPts val="150"/>
                        </a:spcBef>
                        <a:spcAft>
                          <a:spcPts val="0"/>
                        </a:spcAft>
                        <a:buNone/>
                      </a:pPr>
                      <a:r>
                        <a:rPr lang="en-US" sz="2150" u="none" strike="noStrike" cap="none">
                          <a:solidFill>
                            <a:srgbClr val="15284F"/>
                          </a:solidFill>
                          <a:latin typeface="Calibri"/>
                          <a:ea typeface="Calibri"/>
                          <a:cs typeface="Calibri"/>
                          <a:sym typeface="Calibri"/>
                        </a:rPr>
                        <a:t>coverage</a:t>
                      </a:r>
                      <a:endParaRPr sz="2150" u="none" strike="noStrike" cap="none">
                        <a:latin typeface="Calibri"/>
                        <a:ea typeface="Calibri"/>
                        <a:cs typeface="Calibri"/>
                        <a:sym typeface="Calibri"/>
                      </a:endParaRPr>
                    </a:p>
                  </a:txBody>
                  <a:tcPr marL="0" marR="0" marT="69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tc>
                  <a:txBody>
                    <a:bodyPr/>
                    <a:lstStyle/>
                    <a:p>
                      <a:pPr marL="13970"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100%</a:t>
                      </a:r>
                      <a:endParaRPr sz="2150" u="none" strike="noStrike" cap="none">
                        <a:latin typeface="Calibri"/>
                        <a:ea typeface="Calibri"/>
                        <a:cs typeface="Calibri"/>
                        <a:sym typeface="Calibri"/>
                      </a:endParaRPr>
                    </a:p>
                    <a:p>
                      <a:pPr marL="15240" marR="0" lvl="0" indent="0" algn="ctr" rtl="0">
                        <a:lnSpc>
                          <a:spcPct val="100000"/>
                        </a:lnSpc>
                        <a:spcBef>
                          <a:spcPts val="150"/>
                        </a:spcBef>
                        <a:spcAft>
                          <a:spcPts val="0"/>
                        </a:spcAft>
                        <a:buNone/>
                      </a:pPr>
                      <a:r>
                        <a:rPr lang="en-US" sz="2150" u="none" strike="noStrike" cap="none">
                          <a:solidFill>
                            <a:srgbClr val="15284F"/>
                          </a:solidFill>
                          <a:latin typeface="Calibri"/>
                          <a:ea typeface="Calibri"/>
                          <a:cs typeface="Calibri"/>
                          <a:sym typeface="Calibri"/>
                        </a:rPr>
                        <a:t>coverage</a:t>
                      </a:r>
                      <a:endParaRPr sz="2150" u="none" strike="noStrike" cap="none">
                        <a:latin typeface="Calibri"/>
                        <a:ea typeface="Calibri"/>
                        <a:cs typeface="Calibri"/>
                        <a:sym typeface="Calibri"/>
                      </a:endParaRPr>
                    </a:p>
                  </a:txBody>
                  <a:tcPr marL="0" marR="0" marT="697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37400">
                <a:tc>
                  <a:txBody>
                    <a:bodyPr/>
                    <a:lstStyle/>
                    <a:p>
                      <a:pPr marL="90805" marR="840740" lvl="0" indent="0" algn="l" rtl="0">
                        <a:lnSpc>
                          <a:spcPct val="100000"/>
                        </a:lnSpc>
                        <a:spcBef>
                          <a:spcPts val="0"/>
                        </a:spcBef>
                        <a:spcAft>
                          <a:spcPts val="0"/>
                        </a:spcAft>
                        <a:buNone/>
                      </a:pPr>
                      <a:r>
                        <a:rPr lang="en-US" sz="2600" b="1" u="none" strike="noStrike" cap="none">
                          <a:solidFill>
                            <a:srgbClr val="FFFFFF"/>
                          </a:solidFill>
                          <a:latin typeface="Calibri"/>
                          <a:ea typeface="Calibri"/>
                          <a:cs typeface="Calibri"/>
                          <a:sym typeface="Calibri"/>
                        </a:rPr>
                        <a:t>Basic Services</a:t>
                      </a:r>
                      <a:r>
                        <a:rPr lang="en-US" sz="2600" b="1" u="none" strike="noStrike" cap="none" baseline="30000">
                          <a:solidFill>
                            <a:srgbClr val="FFFFFF"/>
                          </a:solidFill>
                          <a:latin typeface="Calibri"/>
                          <a:ea typeface="Calibri"/>
                          <a:cs typeface="Calibri"/>
                          <a:sym typeface="Calibri"/>
                        </a:rPr>
                        <a:t>*</a:t>
                      </a:r>
                      <a:endParaRPr sz="2600" u="none" strike="noStrike" cap="none" baseline="30000">
                        <a:latin typeface="Calibri"/>
                        <a:ea typeface="Calibri"/>
                        <a:cs typeface="Calibri"/>
                        <a:sym typeface="Calibri"/>
                      </a:endParaRPr>
                    </a:p>
                  </a:txBody>
                  <a:tcPr marL="0" marR="0" marT="11425" marB="0">
                    <a:lnL w="12700" cap="flat" cmpd="sng">
                      <a:solidFill>
                        <a:srgbClr val="15284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5284F"/>
                    </a:solidFill>
                  </a:tcPr>
                </a:tc>
                <a:tc>
                  <a:txBody>
                    <a:bodyPr/>
                    <a:lstStyle/>
                    <a:p>
                      <a:pPr marL="0" marR="0" lvl="0" indent="0" algn="ctr" rtl="0">
                        <a:lnSpc>
                          <a:spcPct val="117999"/>
                        </a:lnSpc>
                        <a:spcBef>
                          <a:spcPts val="0"/>
                        </a:spcBef>
                        <a:spcAft>
                          <a:spcPts val="0"/>
                        </a:spcAft>
                        <a:buNone/>
                      </a:pPr>
                      <a:r>
                        <a:rPr lang="en-US" sz="2150" u="none" strike="noStrike" cap="none">
                          <a:solidFill>
                            <a:srgbClr val="15284F"/>
                          </a:solidFill>
                          <a:latin typeface="Calibri"/>
                          <a:ea typeface="Calibri"/>
                          <a:cs typeface="Calibri"/>
                          <a:sym typeface="Calibri"/>
                        </a:rPr>
                        <a:t>Not</a:t>
                      </a:r>
                      <a:endParaRPr sz="2150" u="none" strike="noStrike" cap="none">
                        <a:latin typeface="Calibri"/>
                        <a:ea typeface="Calibri"/>
                        <a:cs typeface="Calibri"/>
                        <a:sym typeface="Calibri"/>
                      </a:endParaRPr>
                    </a:p>
                    <a:p>
                      <a:pPr marL="5080" marR="0" lvl="0" indent="0" algn="ctr" rtl="0">
                        <a:lnSpc>
                          <a:spcPct val="100000"/>
                        </a:lnSpc>
                        <a:spcBef>
                          <a:spcPts val="80"/>
                        </a:spcBef>
                        <a:spcAft>
                          <a:spcPts val="0"/>
                        </a:spcAft>
                        <a:buNone/>
                      </a:pPr>
                      <a:r>
                        <a:rPr lang="en-US" sz="2150" u="none" strike="noStrike" cap="none">
                          <a:solidFill>
                            <a:srgbClr val="15284F"/>
                          </a:solidFill>
                          <a:latin typeface="Calibri"/>
                          <a:ea typeface="Calibri"/>
                          <a:cs typeface="Calibri"/>
                          <a:sym typeface="Calibri"/>
                        </a:rPr>
                        <a:t>covered</a:t>
                      </a:r>
                      <a:endParaRPr sz="2150" u="none" strike="noStrike" cap="none">
                        <a:latin typeface="Calibri"/>
                        <a:ea typeface="Calibri"/>
                        <a:cs typeface="Calibri"/>
                        <a:sym typeface="Calibri"/>
                      </a:endParaRPr>
                    </a:p>
                  </a:txBody>
                  <a:tcPr marL="0" marR="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PPO = 100%</a:t>
                      </a:r>
                      <a:endParaRPr sz="2150" u="none" strike="noStrike" cap="none">
                        <a:latin typeface="Calibri"/>
                        <a:ea typeface="Calibri"/>
                        <a:cs typeface="Calibri"/>
                        <a:sym typeface="Calibri"/>
                      </a:endParaRPr>
                    </a:p>
                    <a:p>
                      <a:pPr marL="0" marR="635" lvl="0" indent="0" algn="ctr" rtl="0">
                        <a:lnSpc>
                          <a:spcPct val="100000"/>
                        </a:lnSpc>
                        <a:spcBef>
                          <a:spcPts val="155"/>
                        </a:spcBef>
                        <a:spcAft>
                          <a:spcPts val="0"/>
                        </a:spcAft>
                        <a:buNone/>
                      </a:pPr>
                      <a:r>
                        <a:rPr lang="en-US" sz="2150" u="none" strike="noStrike" cap="none">
                          <a:solidFill>
                            <a:srgbClr val="15284F"/>
                          </a:solidFill>
                          <a:latin typeface="Calibri"/>
                          <a:ea typeface="Calibri"/>
                          <a:cs typeface="Calibri"/>
                          <a:sym typeface="Calibri"/>
                        </a:rPr>
                        <a:t>Premier = 60%</a:t>
                      </a:r>
                      <a:endParaRPr sz="2150" u="none" strike="noStrike" cap="none">
                        <a:latin typeface="Calibri"/>
                        <a:ea typeface="Calibri"/>
                        <a:cs typeface="Calibri"/>
                        <a:sym typeface="Calibri"/>
                      </a:endParaRPr>
                    </a:p>
                  </a:txBody>
                  <a:tcPr marL="0" marR="0" marT="82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tc>
                  <a:txBody>
                    <a:bodyPr/>
                    <a:lstStyle/>
                    <a:p>
                      <a:pPr marL="14604"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100%</a:t>
                      </a:r>
                      <a:endParaRPr sz="2150" u="none" strike="noStrike" cap="none">
                        <a:latin typeface="Calibri"/>
                        <a:ea typeface="Calibri"/>
                        <a:cs typeface="Calibri"/>
                        <a:sym typeface="Calibri"/>
                      </a:endParaRPr>
                    </a:p>
                    <a:p>
                      <a:pPr marL="15240" marR="0" lvl="0" indent="0" algn="ctr" rtl="0">
                        <a:lnSpc>
                          <a:spcPct val="100000"/>
                        </a:lnSpc>
                        <a:spcBef>
                          <a:spcPts val="155"/>
                        </a:spcBef>
                        <a:spcAft>
                          <a:spcPts val="0"/>
                        </a:spcAft>
                        <a:buNone/>
                      </a:pPr>
                      <a:r>
                        <a:rPr lang="en-US" sz="2150" u="none" strike="noStrike" cap="none">
                          <a:solidFill>
                            <a:srgbClr val="15284F"/>
                          </a:solidFill>
                          <a:latin typeface="Calibri"/>
                          <a:ea typeface="Calibri"/>
                          <a:cs typeface="Calibri"/>
                          <a:sym typeface="Calibri"/>
                        </a:rPr>
                        <a:t>coverage</a:t>
                      </a:r>
                      <a:endParaRPr sz="2150" u="none" strike="noStrike" cap="none">
                        <a:latin typeface="Calibri"/>
                        <a:ea typeface="Calibri"/>
                        <a:cs typeface="Calibri"/>
                        <a:sym typeface="Calibri"/>
                      </a:endParaRPr>
                    </a:p>
                  </a:txBody>
                  <a:tcPr marL="0" marR="0" marT="825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916550">
                <a:tc>
                  <a:txBody>
                    <a:bodyPr/>
                    <a:lstStyle/>
                    <a:p>
                      <a:pPr marL="90805" marR="750570" lvl="0" indent="0" algn="l" rtl="0">
                        <a:lnSpc>
                          <a:spcPct val="100000"/>
                        </a:lnSpc>
                        <a:spcBef>
                          <a:spcPts val="0"/>
                        </a:spcBef>
                        <a:spcAft>
                          <a:spcPts val="0"/>
                        </a:spcAft>
                        <a:buNone/>
                      </a:pPr>
                      <a:r>
                        <a:rPr lang="en-US" sz="2600" b="1" u="none" strike="noStrike" cap="none">
                          <a:solidFill>
                            <a:srgbClr val="FFFFFF"/>
                          </a:solidFill>
                          <a:latin typeface="Calibri"/>
                          <a:ea typeface="Calibri"/>
                          <a:cs typeface="Calibri"/>
                          <a:sym typeface="Calibri"/>
                        </a:rPr>
                        <a:t>Major Services</a:t>
                      </a:r>
                      <a:r>
                        <a:rPr lang="en-US" sz="2600" b="1" u="none" strike="noStrike" cap="none" baseline="30000">
                          <a:solidFill>
                            <a:srgbClr val="FFFFFF"/>
                          </a:solidFill>
                          <a:latin typeface="Calibri"/>
                          <a:ea typeface="Calibri"/>
                          <a:cs typeface="Calibri"/>
                          <a:sym typeface="Calibri"/>
                        </a:rPr>
                        <a:t>**</a:t>
                      </a:r>
                      <a:endParaRPr sz="2600" u="none" strike="noStrike" cap="none" baseline="30000">
                        <a:latin typeface="Calibri"/>
                        <a:ea typeface="Calibri"/>
                        <a:cs typeface="Calibri"/>
                        <a:sym typeface="Calibri"/>
                      </a:endParaRPr>
                    </a:p>
                  </a:txBody>
                  <a:tcPr marL="0" marR="0" marT="12700" marB="0">
                    <a:lnL w="12700" cap="flat" cmpd="sng">
                      <a:solidFill>
                        <a:srgbClr val="15284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15284F"/>
                    </a:solidFill>
                  </a:tcPr>
                </a:tc>
                <a:tc>
                  <a:txBody>
                    <a:bodyPr/>
                    <a:lstStyle/>
                    <a:p>
                      <a:pPr marL="439420" marR="426720" lvl="0" indent="306070" algn="l" rtl="0">
                        <a:lnSpc>
                          <a:spcPct val="122872"/>
                        </a:lnSpc>
                        <a:spcBef>
                          <a:spcPts val="0"/>
                        </a:spcBef>
                        <a:spcAft>
                          <a:spcPts val="0"/>
                        </a:spcAft>
                        <a:buNone/>
                      </a:pPr>
                      <a:r>
                        <a:rPr lang="en-US" sz="2150" u="none" strike="noStrike" cap="none">
                          <a:solidFill>
                            <a:srgbClr val="15284F"/>
                          </a:solidFill>
                          <a:latin typeface="Calibri"/>
                          <a:ea typeface="Calibri"/>
                          <a:cs typeface="Calibri"/>
                          <a:sym typeface="Calibri"/>
                        </a:rPr>
                        <a:t>Not covered</a:t>
                      </a:r>
                      <a:endParaRPr sz="2150" u="none" strike="noStrike" cap="none">
                        <a:latin typeface="Calibri"/>
                        <a:ea typeface="Calibri"/>
                        <a:cs typeface="Calibri"/>
                        <a:sym typeface="Calibri"/>
                      </a:endParaRPr>
                    </a:p>
                  </a:txBody>
                  <a:tcPr marL="0" marR="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9525"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PPO = 50%</a:t>
                      </a:r>
                      <a:endParaRPr sz="2150" u="none" strike="noStrike" cap="none">
                        <a:latin typeface="Calibri"/>
                        <a:ea typeface="Calibri"/>
                        <a:cs typeface="Calibri"/>
                        <a:sym typeface="Calibri"/>
                      </a:endParaRPr>
                    </a:p>
                    <a:p>
                      <a:pPr marL="8890" marR="0" lvl="0" indent="0" algn="ctr" rtl="0">
                        <a:lnSpc>
                          <a:spcPct val="100000"/>
                        </a:lnSpc>
                        <a:spcBef>
                          <a:spcPts val="155"/>
                        </a:spcBef>
                        <a:spcAft>
                          <a:spcPts val="0"/>
                        </a:spcAft>
                        <a:buNone/>
                      </a:pPr>
                      <a:r>
                        <a:rPr lang="en-US" sz="2150" u="none" strike="noStrike" cap="none">
                          <a:solidFill>
                            <a:srgbClr val="15284F"/>
                          </a:solidFill>
                          <a:latin typeface="Calibri"/>
                          <a:ea typeface="Calibri"/>
                          <a:cs typeface="Calibri"/>
                          <a:sym typeface="Calibri"/>
                        </a:rPr>
                        <a:t>Premier = 40%</a:t>
                      </a:r>
                      <a:endParaRPr sz="2150" u="none" strike="noStrike" cap="none">
                        <a:latin typeface="Calibri"/>
                        <a:ea typeface="Calibri"/>
                        <a:cs typeface="Calibri"/>
                        <a:sym typeface="Calibri"/>
                      </a:endParaRPr>
                    </a:p>
                  </a:txBody>
                  <a:tcPr marL="0" marR="0" marT="95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CE6F1"/>
                    </a:solidFill>
                  </a:tcPr>
                </a:tc>
                <a:tc>
                  <a:txBody>
                    <a:bodyPr/>
                    <a:lstStyle/>
                    <a:p>
                      <a:pPr marL="14604" marR="0" lvl="0" indent="0" algn="ctr" rtl="0">
                        <a:lnSpc>
                          <a:spcPct val="100000"/>
                        </a:lnSpc>
                        <a:spcBef>
                          <a:spcPts val="0"/>
                        </a:spcBef>
                        <a:spcAft>
                          <a:spcPts val="0"/>
                        </a:spcAft>
                        <a:buNone/>
                      </a:pPr>
                      <a:r>
                        <a:rPr lang="en-US" sz="2150" u="none" strike="noStrike" cap="none">
                          <a:solidFill>
                            <a:srgbClr val="15284F"/>
                          </a:solidFill>
                          <a:latin typeface="Calibri"/>
                          <a:ea typeface="Calibri"/>
                          <a:cs typeface="Calibri"/>
                          <a:sym typeface="Calibri"/>
                        </a:rPr>
                        <a:t>50%</a:t>
                      </a:r>
                      <a:endParaRPr sz="2150" u="none" strike="noStrike" cap="none">
                        <a:latin typeface="Calibri"/>
                        <a:ea typeface="Calibri"/>
                        <a:cs typeface="Calibri"/>
                        <a:sym typeface="Calibri"/>
                      </a:endParaRPr>
                    </a:p>
                    <a:p>
                      <a:pPr marL="14604" marR="0" lvl="0" indent="0" algn="ctr" rtl="0">
                        <a:lnSpc>
                          <a:spcPct val="100000"/>
                        </a:lnSpc>
                        <a:spcBef>
                          <a:spcPts val="155"/>
                        </a:spcBef>
                        <a:spcAft>
                          <a:spcPts val="0"/>
                        </a:spcAft>
                        <a:buNone/>
                      </a:pPr>
                      <a:r>
                        <a:rPr lang="en-US" sz="2150" u="none" strike="noStrike" cap="none">
                          <a:solidFill>
                            <a:srgbClr val="15284F"/>
                          </a:solidFill>
                          <a:latin typeface="Calibri"/>
                          <a:ea typeface="Calibri"/>
                          <a:cs typeface="Calibri"/>
                          <a:sym typeface="Calibri"/>
                        </a:rPr>
                        <a:t>coverage</a:t>
                      </a:r>
                      <a:endParaRPr sz="2150" u="none" strike="noStrike" cap="none">
                        <a:latin typeface="Calibri"/>
                        <a:ea typeface="Calibri"/>
                        <a:cs typeface="Calibri"/>
                        <a:sym typeface="Calibri"/>
                      </a:endParaRPr>
                    </a:p>
                  </a:txBody>
                  <a:tcPr marL="0" marR="0" marT="9525"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944250">
                <a:tc>
                  <a:txBody>
                    <a:bodyPr/>
                    <a:lstStyle/>
                    <a:p>
                      <a:pPr marL="90805" marR="0" lvl="0" indent="0" algn="l" rtl="0">
                        <a:lnSpc>
                          <a:spcPct val="100000"/>
                        </a:lnSpc>
                        <a:spcBef>
                          <a:spcPts val="0"/>
                        </a:spcBef>
                        <a:spcAft>
                          <a:spcPts val="0"/>
                        </a:spcAft>
                        <a:buNone/>
                      </a:pPr>
                      <a:r>
                        <a:rPr lang="en-US" sz="2600" b="1" u="none" strike="noStrike" cap="none">
                          <a:solidFill>
                            <a:srgbClr val="FFFFFF"/>
                          </a:solidFill>
                          <a:latin typeface="Calibri"/>
                          <a:ea typeface="Calibri"/>
                          <a:cs typeface="Calibri"/>
                          <a:sym typeface="Calibri"/>
                        </a:rPr>
                        <a:t>Orthodontia</a:t>
                      </a:r>
                      <a:endParaRPr sz="2600" u="none" strike="noStrike" cap="none">
                        <a:latin typeface="Calibri"/>
                        <a:ea typeface="Calibri"/>
                        <a:cs typeface="Calibri"/>
                        <a:sym typeface="Calibri"/>
                      </a:endParaRPr>
                    </a:p>
                  </a:txBody>
                  <a:tcPr marL="0" marR="0" marT="186050" marB="0">
                    <a:lnL w="12700" cap="flat" cmpd="sng">
                      <a:solidFill>
                        <a:srgbClr val="15284F"/>
                      </a:solidFill>
                      <a:prstDash val="solid"/>
                      <a:round/>
                      <a:headEnd type="none" w="sm" len="sm"/>
                      <a:tailEnd type="none" w="sm" len="sm"/>
                    </a:lnL>
                    <a:lnT w="12700" cap="flat" cmpd="sng">
                      <a:solidFill>
                        <a:srgbClr val="FFFFFF"/>
                      </a:solidFill>
                      <a:prstDash val="solid"/>
                      <a:round/>
                      <a:headEnd type="none" w="sm" len="sm"/>
                      <a:tailEnd type="none" w="sm" len="sm"/>
                    </a:lnT>
                    <a:lnB w="12700" cap="flat" cmpd="sng">
                      <a:solidFill>
                        <a:srgbClr val="15284F"/>
                      </a:solidFill>
                      <a:prstDash val="solid"/>
                      <a:round/>
                      <a:headEnd type="none" w="sm" len="sm"/>
                      <a:tailEnd type="none" w="sm" len="sm"/>
                    </a:lnB>
                    <a:solidFill>
                      <a:srgbClr val="15284F"/>
                    </a:solidFill>
                  </a:tcPr>
                </a:tc>
                <a:tc>
                  <a:txBody>
                    <a:bodyPr/>
                    <a:lstStyle/>
                    <a:p>
                      <a:pPr marL="1341120" marR="1343660" lvl="0" indent="412750" algn="l" rtl="0">
                        <a:lnSpc>
                          <a:spcPct val="122872"/>
                        </a:lnSpc>
                        <a:spcBef>
                          <a:spcPts val="0"/>
                        </a:spcBef>
                        <a:spcAft>
                          <a:spcPts val="0"/>
                        </a:spcAft>
                        <a:buNone/>
                      </a:pPr>
                      <a:endParaRPr sz="2750" u="none" strike="noStrike" cap="none">
                        <a:latin typeface="Calibri"/>
                        <a:ea typeface="Calibri"/>
                        <a:cs typeface="Calibri"/>
                        <a:sym typeface="Calibri"/>
                      </a:endParaRPr>
                    </a:p>
                  </a:txBody>
                  <a:tcPr marL="0" marR="0" marT="1275" marB="0">
                    <a:lnR w="12700" cap="flat" cmpd="sng">
                      <a:solidFill>
                        <a:srgbClr val="15284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15284F"/>
                      </a:solidFill>
                      <a:prstDash val="solid"/>
                      <a:round/>
                      <a:headEnd type="none" w="sm" len="sm"/>
                      <a:tailEnd type="none" w="sm" len="sm"/>
                    </a:lnB>
                    <a:solidFill>
                      <a:srgbClr val="DCE6F1"/>
                    </a:solidFill>
                  </a:tcPr>
                </a:tc>
                <a:tc>
                  <a:txBody>
                    <a:bodyPr/>
                    <a:lstStyle/>
                    <a:p>
                      <a:pPr marL="0" marR="0" lvl="0" indent="0" algn="l" rtl="0">
                        <a:spcBef>
                          <a:spcPts val="0"/>
                        </a:spcBef>
                        <a:spcAft>
                          <a:spcPts val="0"/>
                        </a:spcAft>
                        <a:buNone/>
                      </a:pPr>
                      <a:endParaRPr sz="1800"/>
                    </a:p>
                  </a:txBody>
                  <a:tcPr marL="0" marR="0" marT="1275"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15284F"/>
                      </a:solidFill>
                      <a:prstDash val="solid"/>
                      <a:round/>
                      <a:headEnd type="none" w="sm" len="sm"/>
                      <a:tailEnd type="none" w="sm" len="sm"/>
                    </a:lnB>
                    <a:solidFill>
                      <a:srgbClr val="DCE6F1"/>
                    </a:solidFill>
                  </a:tcPr>
                </a:tc>
                <a:tc>
                  <a:txBody>
                    <a:bodyPr/>
                    <a:lstStyle/>
                    <a:p>
                      <a:pPr marL="0" marR="0" lvl="0" indent="0" algn="l" rtl="0">
                        <a:spcBef>
                          <a:spcPts val="0"/>
                        </a:spcBef>
                        <a:spcAft>
                          <a:spcPts val="0"/>
                        </a:spcAft>
                        <a:buNone/>
                      </a:pPr>
                      <a:endParaRPr sz="1800"/>
                    </a:p>
                  </a:txBody>
                  <a:tcPr marL="0" marR="0" marT="1275" marB="0">
                    <a:lnL w="12700" cap="flat" cmpd="sng">
                      <a:solidFill>
                        <a:srgbClr val="15284F"/>
                      </a:solidFill>
                      <a:prstDash val="solid"/>
                      <a:round/>
                      <a:headEnd type="none" w="sm" len="sm"/>
                      <a:tailEnd type="none" w="sm" len="sm"/>
                    </a:lnL>
                    <a:lnR w="12700" cap="flat" cmpd="sng">
                      <a:solidFill>
                        <a:srgbClr val="15284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15284F"/>
                      </a:solidFill>
                      <a:prstDash val="solid"/>
                      <a:round/>
                      <a:headEnd type="none" w="sm" len="sm"/>
                      <a:tailEnd type="none" w="sm" len="sm"/>
                    </a:lnB>
                    <a:solidFill>
                      <a:srgbClr val="DCE6F1"/>
                    </a:solidFill>
                  </a:tcPr>
                </a:tc>
                <a:extLst>
                  <a:ext uri="{0D108BD9-81ED-4DB2-BD59-A6C34878D82A}">
                    <a16:rowId xmlns:a16="http://schemas.microsoft.com/office/drawing/2014/main" val="10004"/>
                  </a:ext>
                </a:extLst>
              </a:tr>
            </a:tbl>
          </a:graphicData>
        </a:graphic>
      </p:graphicFrame>
      <p:sp>
        <p:nvSpPr>
          <p:cNvPr id="268" name="Google Shape;268;p31"/>
          <p:cNvSpPr txBox="1"/>
          <p:nvPr/>
        </p:nvSpPr>
        <p:spPr>
          <a:xfrm>
            <a:off x="2688775" y="4518350"/>
            <a:ext cx="1905000" cy="9234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a:solidFill>
                  <a:srgbClr val="15284F"/>
                </a:solidFill>
              </a:rPr>
              <a:t>50% (up to age 19) with $1,500 lifetime limit</a:t>
            </a:r>
            <a:endParaRPr sz="1800"/>
          </a:p>
        </p:txBody>
      </p:sp>
      <p:sp>
        <p:nvSpPr>
          <p:cNvPr id="269" name="Google Shape;269;p31"/>
          <p:cNvSpPr txBox="1"/>
          <p:nvPr/>
        </p:nvSpPr>
        <p:spPr>
          <a:xfrm>
            <a:off x="4766700" y="4518338"/>
            <a:ext cx="1905000" cy="9234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a:solidFill>
                  <a:srgbClr val="15284F"/>
                </a:solidFill>
              </a:rPr>
              <a:t>50% (up to age 19) with $1,500 lifetime limit</a:t>
            </a:r>
            <a:endParaRPr sz="1800"/>
          </a:p>
        </p:txBody>
      </p:sp>
      <p:sp>
        <p:nvSpPr>
          <p:cNvPr id="270" name="Google Shape;270;p31"/>
          <p:cNvSpPr txBox="1"/>
          <p:nvPr/>
        </p:nvSpPr>
        <p:spPr>
          <a:xfrm>
            <a:off x="7073847" y="4530003"/>
            <a:ext cx="1905000" cy="9234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a:solidFill>
                  <a:srgbClr val="15284F"/>
                </a:solidFill>
              </a:rPr>
              <a:t>50% (up to age 19) with $1,500 lifetime limit</a:t>
            </a:r>
            <a:endParaRPr sz="1800"/>
          </a:p>
        </p:txBody>
      </p:sp>
      <p:sp>
        <p:nvSpPr>
          <p:cNvPr id="271" name="Google Shape;271;p31"/>
          <p:cNvSpPr txBox="1"/>
          <p:nvPr/>
        </p:nvSpPr>
        <p:spPr>
          <a:xfrm>
            <a:off x="289773" y="5548650"/>
            <a:ext cx="8591700" cy="452100"/>
          </a:xfrm>
          <a:prstGeom prst="rect">
            <a:avLst/>
          </a:prstGeom>
          <a:noFill/>
          <a:ln>
            <a:noFill/>
          </a:ln>
        </p:spPr>
        <p:txBody>
          <a:bodyPr spcFirstLastPara="1" wrap="square" lIns="0" tIns="12700" rIns="0" bIns="0" anchor="t" anchorCtr="0">
            <a:spAutoFit/>
          </a:bodyPr>
          <a:lstStyle/>
          <a:p>
            <a:pPr marL="0" lvl="0" indent="0" algn="l" rtl="0">
              <a:lnSpc>
                <a:spcPct val="119583"/>
              </a:lnSpc>
              <a:spcBef>
                <a:spcPts val="0"/>
              </a:spcBef>
              <a:spcAft>
                <a:spcPts val="0"/>
              </a:spcAft>
              <a:buNone/>
            </a:pPr>
            <a:r>
              <a:rPr lang="en-US" sz="1300">
                <a:solidFill>
                  <a:schemeClr val="dk1"/>
                </a:solidFill>
                <a:latin typeface="Arimo"/>
                <a:ea typeface="Arimo"/>
                <a:cs typeface="Arimo"/>
                <a:sym typeface="Arimo"/>
              </a:rPr>
              <a:t>* Basic services = fillings, root canals, etc.</a:t>
            </a:r>
            <a:endParaRPr sz="1300">
              <a:solidFill>
                <a:schemeClr val="dk1"/>
              </a:solidFill>
              <a:latin typeface="Arimo"/>
              <a:ea typeface="Arimo"/>
              <a:cs typeface="Arimo"/>
              <a:sym typeface="Arimo"/>
            </a:endParaRPr>
          </a:p>
          <a:p>
            <a:pPr marL="12700" lvl="0" indent="0" algn="l" rtl="0">
              <a:lnSpc>
                <a:spcPct val="119583"/>
              </a:lnSpc>
              <a:spcBef>
                <a:spcPts val="0"/>
              </a:spcBef>
              <a:spcAft>
                <a:spcPts val="0"/>
              </a:spcAft>
              <a:buNone/>
            </a:pPr>
            <a:r>
              <a:rPr lang="en-US" sz="1300">
                <a:solidFill>
                  <a:schemeClr val="dk1"/>
                </a:solidFill>
                <a:latin typeface="Arimo"/>
                <a:ea typeface="Arimo"/>
                <a:cs typeface="Arimo"/>
                <a:sym typeface="Arimo"/>
              </a:rPr>
              <a:t>** Major services = crowns, implants, dentures</a:t>
            </a:r>
            <a:r>
              <a:rPr lang="en-US" sz="1300">
                <a:solidFill>
                  <a:srgbClr val="FFFFFF"/>
                </a:solidFill>
                <a:latin typeface="Arimo"/>
                <a:ea typeface="Arimo"/>
                <a:cs typeface="Arimo"/>
                <a:sym typeface="Arimo"/>
              </a:rPr>
              <a:t>,</a:t>
            </a:r>
            <a:r>
              <a:rPr lang="en-US" sz="1200">
                <a:solidFill>
                  <a:srgbClr val="FFFFFF"/>
                </a:solidFill>
                <a:latin typeface="Arimo"/>
                <a:ea typeface="Arimo"/>
                <a:cs typeface="Arimo"/>
                <a:sym typeface="Arimo"/>
              </a:rPr>
              <a:t> etc.</a:t>
            </a:r>
            <a:endParaRPr sz="1200">
              <a:latin typeface="Arimo"/>
              <a:ea typeface="Arimo"/>
              <a:cs typeface="Arimo"/>
              <a:sym typeface="Arimo"/>
            </a:endParaRPr>
          </a:p>
        </p:txBody>
      </p:sp>
      <p:sp>
        <p:nvSpPr>
          <p:cNvPr id="272" name="Google Shape;272;p31"/>
          <p:cNvSpPr txBox="1"/>
          <p:nvPr/>
        </p:nvSpPr>
        <p:spPr>
          <a:xfrm>
            <a:off x="8434695" y="6420800"/>
            <a:ext cx="342000" cy="197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solidFill>
                  <a:srgbClr val="888888"/>
                </a:solidFill>
                <a:latin typeface="Arimo"/>
                <a:ea typeface="Arimo"/>
                <a:cs typeface="Arimo"/>
                <a:sym typeface="Arimo"/>
              </a:rPr>
              <a:t>23</a:t>
            </a:r>
            <a:endParaRPr sz="1200">
              <a:latin typeface="Arimo"/>
              <a:ea typeface="Arimo"/>
              <a:cs typeface="Arimo"/>
              <a:sym typeface="Arim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2"/>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183765" lvl="0" indent="0" algn="l" rtl="0">
              <a:lnSpc>
                <a:spcPct val="100000"/>
              </a:lnSpc>
              <a:spcBef>
                <a:spcPts val="0"/>
              </a:spcBef>
              <a:spcAft>
                <a:spcPts val="0"/>
              </a:spcAft>
              <a:buNone/>
            </a:pPr>
            <a:r>
              <a:rPr lang="en-US">
                <a:latin typeface="Calibri"/>
                <a:ea typeface="Calibri"/>
                <a:cs typeface="Calibri"/>
                <a:sym typeface="Calibri"/>
              </a:rPr>
              <a:t>Choosing a Dentist</a:t>
            </a:r>
            <a:endParaRPr/>
          </a:p>
        </p:txBody>
      </p:sp>
      <p:sp>
        <p:nvSpPr>
          <p:cNvPr id="278" name="Google Shape;278;p32"/>
          <p:cNvSpPr txBox="1"/>
          <p:nvPr/>
        </p:nvSpPr>
        <p:spPr>
          <a:xfrm>
            <a:off x="536574" y="1054737"/>
            <a:ext cx="8226425" cy="4284571"/>
          </a:xfrm>
          <a:prstGeom prst="rect">
            <a:avLst/>
          </a:prstGeom>
          <a:noFill/>
          <a:ln>
            <a:noFill/>
          </a:ln>
        </p:spPr>
        <p:txBody>
          <a:bodyPr spcFirstLastPara="1" wrap="square" lIns="0" tIns="10920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can choose any dentist you want:</a:t>
            </a:r>
            <a:endParaRPr sz="3200">
              <a:latin typeface="Calibri"/>
              <a:ea typeface="Calibri"/>
              <a:cs typeface="Calibri"/>
              <a:sym typeface="Calibri"/>
            </a:endParaRPr>
          </a:p>
          <a:p>
            <a:pPr marL="753745" lvl="1" indent="-283845" algn="l" rtl="0">
              <a:lnSpc>
                <a:spcPct val="100000"/>
              </a:lnSpc>
              <a:spcBef>
                <a:spcPts val="66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Greatest savings with a Delta PPO provider</a:t>
            </a:r>
            <a:endParaRPr sz="2750">
              <a:latin typeface="Calibri"/>
              <a:ea typeface="Calibri"/>
              <a:cs typeface="Calibri"/>
              <a:sym typeface="Calibri"/>
            </a:endParaRPr>
          </a:p>
          <a:p>
            <a:pPr marL="753745" lvl="1" indent="-283845" algn="l" rtl="0">
              <a:lnSpc>
                <a:spcPct val="100000"/>
              </a:lnSpc>
              <a:spcBef>
                <a:spcPts val="76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Some savings with a Delta Premier provider</a:t>
            </a:r>
            <a:endParaRPr sz="2750">
              <a:latin typeface="Calibri"/>
              <a:ea typeface="Calibri"/>
              <a:cs typeface="Calibri"/>
              <a:sym typeface="Calibri"/>
            </a:endParaRPr>
          </a:p>
          <a:p>
            <a:pPr marL="355600" lvl="0" indent="-342900" algn="l" rtl="0">
              <a:lnSpc>
                <a:spcPct val="118593"/>
              </a:lnSpc>
              <a:spcBef>
                <a:spcPts val="90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Delta PPO and Premier participating dentists</a:t>
            </a:r>
            <a:endParaRPr sz="3200">
              <a:latin typeface="Calibri"/>
              <a:ea typeface="Calibri"/>
              <a:cs typeface="Calibri"/>
              <a:sym typeface="Calibri"/>
            </a:endParaRPr>
          </a:p>
          <a:p>
            <a:pPr marL="355600" lvl="0" indent="0" algn="l" rtl="0">
              <a:lnSpc>
                <a:spcPct val="118593"/>
              </a:lnSpc>
              <a:spcBef>
                <a:spcPts val="0"/>
              </a:spcBef>
              <a:spcAft>
                <a:spcPts val="0"/>
              </a:spcAft>
              <a:buNone/>
            </a:pPr>
            <a:r>
              <a:rPr lang="en-US" sz="3200">
                <a:solidFill>
                  <a:srgbClr val="14284F"/>
                </a:solidFill>
                <a:latin typeface="Calibri"/>
                <a:ea typeface="Calibri"/>
                <a:cs typeface="Calibri"/>
                <a:sym typeface="Calibri"/>
              </a:rPr>
              <a:t>won’t bill more than Delta’s approved amount.</a:t>
            </a:r>
            <a:endParaRPr sz="3200">
              <a:latin typeface="Calibri"/>
              <a:ea typeface="Calibri"/>
              <a:cs typeface="Calibri"/>
              <a:sym typeface="Calibri"/>
            </a:endParaRPr>
          </a:p>
          <a:p>
            <a:pPr marL="355600" marR="5080" lvl="0" indent="-343535" algn="l" rtl="0">
              <a:lnSpc>
                <a:spcPct val="100699"/>
              </a:lnSpc>
              <a:spcBef>
                <a:spcPts val="5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If you see a non-participating dentist, you will submit claims and pay any difference between the charges and Delta’s approved amount.</a:t>
            </a:r>
            <a:endParaRPr sz="3200">
              <a:latin typeface="Calibri"/>
              <a:ea typeface="Calibri"/>
              <a:cs typeface="Calibri"/>
              <a:sym typeface="Calibri"/>
            </a:endParaRPr>
          </a:p>
        </p:txBody>
      </p:sp>
      <p:sp>
        <p:nvSpPr>
          <p:cNvPr id="279" name="Google Shape;279;p32"/>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3"/>
          <p:cNvSpPr txBox="1">
            <a:spLocks noGrp="1"/>
          </p:cNvSpPr>
          <p:nvPr>
            <p:ph type="title"/>
          </p:nvPr>
        </p:nvSpPr>
        <p:spPr>
          <a:xfrm>
            <a:off x="5582030" y="3058413"/>
            <a:ext cx="3018790" cy="70104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VISION PLAN</a:t>
            </a:r>
            <a:endParaRPr sz="4400">
              <a:latin typeface="Calibri"/>
              <a:ea typeface="Calibri"/>
              <a:cs typeface="Calibri"/>
              <a:sym typeface="Calibri"/>
            </a:endParaRPr>
          </a:p>
        </p:txBody>
      </p:sp>
      <p:sp>
        <p:nvSpPr>
          <p:cNvPr id="285" name="Google Shape;285;p3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4"/>
          <p:cNvSpPr txBox="1">
            <a:spLocks noGrp="1"/>
          </p:cNvSpPr>
          <p:nvPr>
            <p:ph type="title"/>
          </p:nvPr>
        </p:nvSpPr>
        <p:spPr>
          <a:xfrm>
            <a:off x="457200" y="291465"/>
            <a:ext cx="8193405" cy="567463"/>
          </a:xfrm>
          <a:prstGeom prst="rect">
            <a:avLst/>
          </a:prstGeom>
          <a:noFill/>
          <a:ln>
            <a:noFill/>
          </a:ln>
        </p:spPr>
        <p:txBody>
          <a:bodyPr spcFirstLastPara="1" wrap="square" lIns="0" tIns="13325" rIns="0" bIns="0" anchor="t" anchorCtr="0">
            <a:spAutoFit/>
          </a:bodyPr>
          <a:lstStyle/>
          <a:p>
            <a:pPr marL="12700" lvl="0" indent="0" algn="ctr" rtl="0">
              <a:lnSpc>
                <a:spcPct val="100000"/>
              </a:lnSpc>
              <a:spcBef>
                <a:spcPts val="0"/>
              </a:spcBef>
              <a:spcAft>
                <a:spcPts val="0"/>
              </a:spcAft>
              <a:buNone/>
            </a:pPr>
            <a:r>
              <a:rPr lang="en-US">
                <a:latin typeface="Calibri"/>
                <a:ea typeface="Calibri"/>
                <a:cs typeface="Calibri"/>
                <a:sym typeface="Calibri"/>
              </a:rPr>
              <a:t>Vision Plan Overview</a:t>
            </a:r>
            <a:endParaRPr>
              <a:latin typeface="Calibri"/>
              <a:ea typeface="Calibri"/>
              <a:cs typeface="Calibri"/>
              <a:sym typeface="Calibri"/>
            </a:endParaRPr>
          </a:p>
        </p:txBody>
      </p:sp>
      <p:sp>
        <p:nvSpPr>
          <p:cNvPr id="291" name="Google Shape;291;p34"/>
          <p:cNvSpPr txBox="1"/>
          <p:nvPr/>
        </p:nvSpPr>
        <p:spPr>
          <a:xfrm>
            <a:off x="536575" y="1044511"/>
            <a:ext cx="7884900" cy="4000200"/>
          </a:xfrm>
          <a:prstGeom prst="rect">
            <a:avLst/>
          </a:prstGeom>
          <a:noFill/>
          <a:ln>
            <a:noFill/>
          </a:ln>
        </p:spPr>
        <p:txBody>
          <a:bodyPr spcFirstLastPara="1" wrap="square" lIns="0" tIns="12700" rIns="0" bIns="0" anchor="t" anchorCtr="0">
            <a:spAutoFit/>
          </a:bodyPr>
          <a:lstStyle/>
          <a:p>
            <a:pPr marL="355600" marR="1338580" lvl="0" indent="-343535" algn="l" rtl="0">
              <a:lnSpc>
                <a:spcPct val="100000"/>
              </a:lnSpc>
              <a:spcBef>
                <a:spcPts val="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Administered by Davis Vision by MetLife (no card)</a:t>
            </a:r>
            <a:endParaRPr sz="3000">
              <a:latin typeface="Calibri"/>
              <a:ea typeface="Calibri"/>
              <a:cs typeface="Calibri"/>
              <a:sym typeface="Calibri"/>
            </a:endParaRPr>
          </a:p>
          <a:p>
            <a:pPr marL="355600" marR="5080" lvl="0" indent="-343535" algn="l" rtl="0">
              <a:lnSpc>
                <a:spcPct val="100000"/>
              </a:lnSpc>
              <a:spcBef>
                <a:spcPts val="76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One eye exam and pair of eyeglasses per year </a:t>
            </a:r>
            <a:br>
              <a:rPr lang="en-US" sz="3000">
                <a:solidFill>
                  <a:srgbClr val="14284F"/>
                </a:solidFill>
                <a:latin typeface="Calibri"/>
                <a:ea typeface="Calibri"/>
                <a:cs typeface="Calibri"/>
                <a:sym typeface="Calibri"/>
              </a:rPr>
            </a:br>
            <a:r>
              <a:rPr lang="en-US" sz="3000">
                <a:solidFill>
                  <a:srgbClr val="14284F"/>
                </a:solidFill>
                <a:latin typeface="Calibri"/>
                <a:ea typeface="Calibri"/>
                <a:cs typeface="Calibri"/>
                <a:sym typeface="Calibri"/>
              </a:rPr>
              <a:t>or standard, soft, daily-wear, disposable contacts in lieu of eyeglasses</a:t>
            </a:r>
            <a:endParaRPr sz="3000">
              <a:latin typeface="Calibri"/>
              <a:ea typeface="Calibri"/>
              <a:cs typeface="Calibri"/>
              <a:sym typeface="Calibri"/>
            </a:endParaRPr>
          </a:p>
          <a:p>
            <a:pPr marL="355600" marR="966469" lvl="0" indent="-343535" algn="just" rtl="0">
              <a:lnSpc>
                <a:spcPct val="100000"/>
              </a:lnSpc>
              <a:spcBef>
                <a:spcPts val="69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Full provider list at Davis Vision by MetLife website</a:t>
            </a:r>
            <a:endParaRPr sz="3000">
              <a:latin typeface="Calibri"/>
              <a:ea typeface="Calibri"/>
              <a:cs typeface="Calibri"/>
              <a:sym typeface="Calibri"/>
            </a:endParaRPr>
          </a:p>
          <a:p>
            <a:pPr marL="469900" lvl="0" indent="0" algn="just" rtl="0">
              <a:lnSpc>
                <a:spcPct val="100000"/>
              </a:lnSpc>
              <a:spcBef>
                <a:spcPts val="835"/>
              </a:spcBef>
              <a:spcAft>
                <a:spcPts val="0"/>
              </a:spcAft>
              <a:buNone/>
            </a:pPr>
            <a:r>
              <a:rPr lang="en-US" sz="3000">
                <a:solidFill>
                  <a:srgbClr val="14284F"/>
                </a:solidFill>
                <a:latin typeface="Calibri"/>
                <a:ea typeface="Calibri"/>
                <a:cs typeface="Calibri"/>
                <a:sym typeface="Calibri"/>
              </a:rPr>
              <a:t>– Kellogg Eye Center is a participating provider</a:t>
            </a:r>
            <a:endParaRPr sz="3000">
              <a:latin typeface="Calibri"/>
              <a:ea typeface="Calibri"/>
              <a:cs typeface="Calibri"/>
              <a:sym typeface="Calibri"/>
            </a:endParaRPr>
          </a:p>
        </p:txBody>
      </p:sp>
      <p:sp>
        <p:nvSpPr>
          <p:cNvPr id="292" name="Google Shape;292;p34"/>
          <p:cNvSpPr txBox="1"/>
          <p:nvPr/>
        </p:nvSpPr>
        <p:spPr>
          <a:xfrm>
            <a:off x="4933950" y="5176597"/>
            <a:ext cx="3981450" cy="386003"/>
          </a:xfrm>
          <a:prstGeom prst="rect">
            <a:avLst/>
          </a:prstGeom>
          <a:solidFill>
            <a:srgbClr val="D9D9D9"/>
          </a:solidFill>
          <a:ln>
            <a:noFill/>
          </a:ln>
        </p:spPr>
        <p:txBody>
          <a:bodyPr spcFirstLastPara="1" wrap="square" lIns="0" tIns="16500" rIns="0" bIns="0" anchor="t" anchorCtr="0">
            <a:spAutoFit/>
          </a:bodyPr>
          <a:lstStyle/>
          <a:p>
            <a:pPr marL="19177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hr.umich.edu/vision-plan</a:t>
            </a:r>
            <a:endParaRPr sz="2400">
              <a:latin typeface="Arial"/>
              <a:ea typeface="Arial"/>
              <a:cs typeface="Arial"/>
              <a:sym typeface="Arial"/>
            </a:endParaRPr>
          </a:p>
        </p:txBody>
      </p:sp>
      <p:sp>
        <p:nvSpPr>
          <p:cNvPr id="293" name="Google Shape;293;p34"/>
          <p:cNvSpPr txBox="1"/>
          <p:nvPr/>
        </p:nvSpPr>
        <p:spPr>
          <a:xfrm>
            <a:off x="4933950" y="5716409"/>
            <a:ext cx="3981450" cy="379591"/>
          </a:xfrm>
          <a:prstGeom prst="rect">
            <a:avLst/>
          </a:prstGeom>
          <a:solidFill>
            <a:srgbClr val="D9D9D9"/>
          </a:solidFill>
          <a:ln>
            <a:noFill/>
          </a:ln>
        </p:spPr>
        <p:txBody>
          <a:bodyPr spcFirstLastPara="1" wrap="square" lIns="0" tIns="10150" rIns="0" bIns="0" anchor="t" anchorCtr="0">
            <a:spAutoFit/>
          </a:bodyPr>
          <a:lstStyle/>
          <a:p>
            <a:pPr marL="116395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metlife.com</a:t>
            </a:r>
            <a:endParaRPr sz="2400">
              <a:latin typeface="Arial"/>
              <a:ea typeface="Arial"/>
              <a:cs typeface="Arial"/>
              <a:sym typeface="Arial"/>
            </a:endParaRPr>
          </a:p>
        </p:txBody>
      </p:sp>
      <p:sp>
        <p:nvSpPr>
          <p:cNvPr id="294" name="Google Shape;294;p3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5"/>
          <p:cNvSpPr txBox="1">
            <a:spLocks noGrp="1"/>
          </p:cNvSpPr>
          <p:nvPr>
            <p:ph type="title"/>
          </p:nvPr>
        </p:nvSpPr>
        <p:spPr>
          <a:xfrm>
            <a:off x="1219201" y="3058413"/>
            <a:ext cx="7368794"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latin typeface="Calibri"/>
                <a:ea typeface="Calibri"/>
                <a:cs typeface="Calibri"/>
                <a:sym typeface="Calibri"/>
              </a:rPr>
              <a:t>FLEXIBLE SPENDING ACCOUNTS</a:t>
            </a:r>
            <a:endParaRPr sz="4400">
              <a:latin typeface="Calibri"/>
              <a:ea typeface="Calibri"/>
              <a:cs typeface="Calibri"/>
              <a:sym typeface="Calibri"/>
            </a:endParaRPr>
          </a:p>
        </p:txBody>
      </p:sp>
      <p:sp>
        <p:nvSpPr>
          <p:cNvPr id="300" name="Google Shape;300;p3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04"/>
        <p:cNvGrpSpPr/>
        <p:nvPr/>
      </p:nvGrpSpPr>
      <p:grpSpPr>
        <a:xfrm>
          <a:off x="0" y="0"/>
          <a:ext cx="0" cy="0"/>
          <a:chOff x="0" y="0"/>
          <a:chExt cx="0" cy="0"/>
        </a:xfrm>
      </p:grpSpPr>
      <p:pic>
        <p:nvPicPr>
          <p:cNvPr id="305" name="Google Shape;305;p36"/>
          <p:cNvPicPr preferRelativeResize="0"/>
          <p:nvPr/>
        </p:nvPicPr>
        <p:blipFill rotWithShape="1">
          <a:blip r:embed="rId3">
            <a:alphaModFix/>
          </a:blip>
          <a:srcRect/>
          <a:stretch/>
        </p:blipFill>
        <p:spPr>
          <a:xfrm>
            <a:off x="0" y="6200775"/>
            <a:ext cx="9144000" cy="657224"/>
          </a:xfrm>
          <a:prstGeom prst="rect">
            <a:avLst/>
          </a:prstGeom>
          <a:noFill/>
          <a:ln>
            <a:noFill/>
          </a:ln>
        </p:spPr>
      </p:pic>
      <p:sp>
        <p:nvSpPr>
          <p:cNvPr id="306" name="Google Shape;306;p36"/>
          <p:cNvSpPr/>
          <p:nvPr/>
        </p:nvSpPr>
        <p:spPr>
          <a:xfrm>
            <a:off x="461962" y="995425"/>
            <a:ext cx="8229600" cy="0"/>
          </a:xfrm>
          <a:custGeom>
            <a:avLst/>
            <a:gdLst/>
            <a:ahLst/>
            <a:cxnLst/>
            <a:rect l="l" t="t" r="r" b="b"/>
            <a:pathLst>
              <a:path w="8229600" h="120000" extrusionOk="0">
                <a:moveTo>
                  <a:pt x="0" y="0"/>
                </a:moveTo>
                <a:lnTo>
                  <a:pt x="8229155" y="0"/>
                </a:lnTo>
              </a:path>
            </a:pathLst>
          </a:custGeom>
          <a:noFill/>
          <a:ln w="327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7" name="Google Shape;307;p36"/>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871219" lvl="0" indent="0" algn="l" rtl="0">
              <a:lnSpc>
                <a:spcPct val="100000"/>
              </a:lnSpc>
              <a:spcBef>
                <a:spcPts val="0"/>
              </a:spcBef>
              <a:spcAft>
                <a:spcPts val="0"/>
              </a:spcAft>
              <a:buNone/>
            </a:pPr>
            <a:r>
              <a:rPr lang="en-US">
                <a:latin typeface="Calibri"/>
                <a:ea typeface="Calibri"/>
                <a:cs typeface="Calibri"/>
                <a:sym typeface="Calibri"/>
              </a:rPr>
              <a:t>Flexible Spending Accounts (FSA)</a:t>
            </a:r>
            <a:endParaRPr/>
          </a:p>
        </p:txBody>
      </p:sp>
      <p:sp>
        <p:nvSpPr>
          <p:cNvPr id="308" name="Google Shape;308;p36"/>
          <p:cNvSpPr txBox="1"/>
          <p:nvPr/>
        </p:nvSpPr>
        <p:spPr>
          <a:xfrm>
            <a:off x="535939" y="1079880"/>
            <a:ext cx="7947300" cy="4411800"/>
          </a:xfrm>
          <a:prstGeom prst="rect">
            <a:avLst/>
          </a:prstGeom>
          <a:noFill/>
          <a:ln>
            <a:noFill/>
          </a:ln>
        </p:spPr>
        <p:txBody>
          <a:bodyPr spcFirstLastPara="1" wrap="square" lIns="0" tIns="13325" rIns="0" bIns="0" anchor="t" anchorCtr="0">
            <a:spAutoFit/>
          </a:bodyPr>
          <a:lstStyle/>
          <a:p>
            <a:pPr marL="355600" marR="275590" lvl="0" indent="-343535" algn="l" rtl="0">
              <a:lnSpc>
                <a:spcPct val="100000"/>
              </a:lnSpc>
              <a:spcBef>
                <a:spcPts val="0"/>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An FSA lets you put money aside before taxes to pay for eligible expenses.</a:t>
            </a:r>
            <a:endParaRPr sz="3000">
              <a:latin typeface="Calibri"/>
              <a:ea typeface="Calibri"/>
              <a:cs typeface="Calibri"/>
              <a:sym typeface="Calibri"/>
            </a:endParaRPr>
          </a:p>
          <a:p>
            <a:pPr marL="355600" lvl="0" indent="-342900" algn="l" rtl="0">
              <a:lnSpc>
                <a:spcPct val="100000"/>
              </a:lnSpc>
              <a:spcBef>
                <a:spcPts val="760"/>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Three types of accounts:</a:t>
            </a:r>
            <a:endParaRPr sz="3000">
              <a:latin typeface="Calibri"/>
              <a:ea typeface="Calibri"/>
              <a:cs typeface="Calibri"/>
              <a:sym typeface="Calibri"/>
            </a:endParaRPr>
          </a:p>
          <a:p>
            <a:pPr marL="683895" lvl="1" indent="-213360" algn="l" rtl="0">
              <a:lnSpc>
                <a:spcPct val="100000"/>
              </a:lnSpc>
              <a:spcBef>
                <a:spcPts val="605"/>
              </a:spcBef>
              <a:spcAft>
                <a:spcPts val="0"/>
              </a:spcAft>
              <a:buClr>
                <a:srgbClr val="14284F"/>
              </a:buClr>
              <a:buSzPts val="1800"/>
              <a:buFont typeface="Arial"/>
              <a:buChar char="–"/>
            </a:pPr>
            <a:r>
              <a:rPr lang="en-US" sz="2400">
                <a:solidFill>
                  <a:srgbClr val="14284F"/>
                </a:solidFill>
                <a:latin typeface="Calibri"/>
                <a:ea typeface="Calibri"/>
                <a:cs typeface="Calibri"/>
                <a:sym typeface="Calibri"/>
              </a:rPr>
              <a:t>Health Care FSA</a:t>
            </a:r>
            <a:endParaRPr sz="2400">
              <a:latin typeface="Calibri"/>
              <a:ea typeface="Calibri"/>
              <a:cs typeface="Calibri"/>
              <a:sym typeface="Calibri"/>
            </a:endParaRPr>
          </a:p>
          <a:p>
            <a:pPr marL="683895" lvl="1" indent="-213360" algn="l" rtl="0">
              <a:lnSpc>
                <a:spcPct val="100000"/>
              </a:lnSpc>
              <a:spcBef>
                <a:spcPts val="650"/>
              </a:spcBef>
              <a:spcAft>
                <a:spcPts val="0"/>
              </a:spcAft>
              <a:buClr>
                <a:srgbClr val="14284F"/>
              </a:buClr>
              <a:buSzPts val="1800"/>
              <a:buFont typeface="Arial"/>
              <a:buChar char="–"/>
            </a:pPr>
            <a:r>
              <a:rPr lang="en-US" sz="2400">
                <a:solidFill>
                  <a:srgbClr val="14284F"/>
                </a:solidFill>
                <a:latin typeface="Calibri"/>
                <a:ea typeface="Calibri"/>
                <a:cs typeface="Calibri"/>
                <a:sym typeface="Calibri"/>
              </a:rPr>
              <a:t>Limited Purpose FSA: Only for those enrolled in the CDHP</a:t>
            </a:r>
            <a:endParaRPr sz="2400">
              <a:latin typeface="Calibri"/>
              <a:ea typeface="Calibri"/>
              <a:cs typeface="Calibri"/>
              <a:sym typeface="Calibri"/>
            </a:endParaRPr>
          </a:p>
          <a:p>
            <a:pPr marL="683895" lvl="1" indent="-213360" algn="l" rtl="0">
              <a:lnSpc>
                <a:spcPct val="100000"/>
              </a:lnSpc>
              <a:spcBef>
                <a:spcPts val="500"/>
              </a:spcBef>
              <a:spcAft>
                <a:spcPts val="0"/>
              </a:spcAft>
              <a:buClr>
                <a:srgbClr val="14284F"/>
              </a:buClr>
              <a:buSzPts val="1800"/>
              <a:buFont typeface="Arial"/>
              <a:buChar char="–"/>
            </a:pPr>
            <a:r>
              <a:rPr lang="en-US" sz="2400">
                <a:solidFill>
                  <a:srgbClr val="14284F"/>
                </a:solidFill>
                <a:latin typeface="Calibri"/>
                <a:ea typeface="Calibri"/>
                <a:cs typeface="Calibri"/>
                <a:sym typeface="Calibri"/>
              </a:rPr>
              <a:t>Dependent Care FSA</a:t>
            </a:r>
            <a:endParaRPr sz="2400">
              <a:latin typeface="Calibri"/>
              <a:ea typeface="Calibri"/>
              <a:cs typeface="Calibri"/>
              <a:sym typeface="Calibri"/>
            </a:endParaRPr>
          </a:p>
          <a:p>
            <a:pPr marL="355600" lvl="0" indent="-342900" algn="l" rtl="0">
              <a:lnSpc>
                <a:spcPct val="100000"/>
              </a:lnSpc>
              <a:spcBef>
                <a:spcPts val="50"/>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Administered by Inspira Financial</a:t>
            </a:r>
            <a:endParaRPr sz="3000">
              <a:latin typeface="Calibri"/>
              <a:ea typeface="Calibri"/>
              <a:cs typeface="Calibri"/>
              <a:sym typeface="Calibri"/>
            </a:endParaRPr>
          </a:p>
          <a:p>
            <a:pPr marL="355600" marR="1964055" lvl="0" indent="-343535" algn="l" rtl="0">
              <a:lnSpc>
                <a:spcPct val="100000"/>
              </a:lnSpc>
              <a:spcBef>
                <a:spcPts val="525"/>
              </a:spcBef>
              <a:spcAft>
                <a:spcPts val="0"/>
              </a:spcAft>
              <a:buClr>
                <a:srgbClr val="14284F"/>
              </a:buClr>
              <a:buSzPts val="3200"/>
              <a:buFont typeface="Arial"/>
              <a:buChar char="•"/>
            </a:pPr>
            <a:r>
              <a:rPr lang="en-US" sz="3000">
                <a:solidFill>
                  <a:srgbClr val="14284F"/>
                </a:solidFill>
                <a:latin typeface="Calibri"/>
                <a:ea typeface="Calibri"/>
                <a:cs typeface="Calibri"/>
                <a:sym typeface="Calibri"/>
              </a:rPr>
              <a:t>Enroll by downloadable form or eForm, not Wolverine Access</a:t>
            </a:r>
            <a:endParaRPr sz="3000">
              <a:latin typeface="Calibri"/>
              <a:ea typeface="Calibri"/>
              <a:cs typeface="Calibri"/>
              <a:sym typeface="Calibri"/>
            </a:endParaRPr>
          </a:p>
        </p:txBody>
      </p:sp>
      <p:sp>
        <p:nvSpPr>
          <p:cNvPr id="309" name="Google Shape;309;p36"/>
          <p:cNvSpPr txBox="1"/>
          <p:nvPr/>
        </p:nvSpPr>
        <p:spPr>
          <a:xfrm>
            <a:off x="2066925" y="5648811"/>
            <a:ext cx="6772200" cy="377100"/>
          </a:xfrm>
          <a:prstGeom prst="rect">
            <a:avLst/>
          </a:prstGeom>
          <a:solidFill>
            <a:srgbClr val="D9D9D9"/>
          </a:solidFill>
          <a:ln>
            <a:noFill/>
          </a:ln>
        </p:spPr>
        <p:txBody>
          <a:bodyPr spcFirstLastPara="1" wrap="square" lIns="0" tIns="7600" rIns="0" bIns="0" anchor="t" anchorCtr="0">
            <a:spAutoFit/>
          </a:bodyPr>
          <a:lstStyle/>
          <a:p>
            <a:pPr marL="44958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hr.umich.edu/flexible-spending-accounts</a:t>
            </a:r>
            <a:endParaRPr sz="2400">
              <a:latin typeface="Arial"/>
              <a:ea typeface="Arial"/>
              <a:cs typeface="Arial"/>
              <a:sym typeface="Arial"/>
            </a:endParaRPr>
          </a:p>
        </p:txBody>
      </p:sp>
      <p:sp>
        <p:nvSpPr>
          <p:cNvPr id="310" name="Google Shape;310;p3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7"/>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438400" lvl="0" indent="0" algn="l" rtl="0">
              <a:lnSpc>
                <a:spcPct val="100000"/>
              </a:lnSpc>
              <a:spcBef>
                <a:spcPts val="0"/>
              </a:spcBef>
              <a:spcAft>
                <a:spcPts val="0"/>
              </a:spcAft>
              <a:buNone/>
            </a:pPr>
            <a:r>
              <a:rPr lang="en-US">
                <a:latin typeface="Calibri"/>
                <a:ea typeface="Calibri"/>
                <a:cs typeface="Calibri"/>
                <a:sym typeface="Calibri"/>
              </a:rPr>
              <a:t>Health Care FSA</a:t>
            </a:r>
            <a:endParaRPr/>
          </a:p>
        </p:txBody>
      </p:sp>
      <p:sp>
        <p:nvSpPr>
          <p:cNvPr id="316" name="Google Shape;316;p37"/>
          <p:cNvSpPr txBox="1"/>
          <p:nvPr/>
        </p:nvSpPr>
        <p:spPr>
          <a:xfrm>
            <a:off x="536575" y="1103376"/>
            <a:ext cx="8114030" cy="3971728"/>
          </a:xfrm>
          <a:prstGeom prst="rect">
            <a:avLst/>
          </a:prstGeom>
          <a:noFill/>
          <a:ln>
            <a:noFill/>
          </a:ln>
        </p:spPr>
        <p:txBody>
          <a:bodyPr spcFirstLastPara="1" wrap="square" lIns="0" tIns="16500" rIns="0" bIns="0" anchor="t" anchorCtr="0">
            <a:spAutoFit/>
          </a:bodyPr>
          <a:lstStyle/>
          <a:p>
            <a:pPr marL="355600" marR="5080" lvl="0" indent="-343535" algn="l" rtl="0">
              <a:lnSpc>
                <a:spcPct val="1086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Set aside pre-tax dollars for out-of-pocket </a:t>
            </a:r>
            <a:r>
              <a:rPr lang="en-US" sz="3200" b="1">
                <a:solidFill>
                  <a:srgbClr val="14284F"/>
                </a:solidFill>
                <a:latin typeface="Calibri"/>
                <a:ea typeface="Calibri"/>
                <a:cs typeface="Calibri"/>
                <a:sym typeface="Calibri"/>
              </a:rPr>
              <a:t>health care expenses </a:t>
            </a:r>
            <a:r>
              <a:rPr lang="en-US" sz="3200">
                <a:solidFill>
                  <a:srgbClr val="14284F"/>
                </a:solidFill>
                <a:latin typeface="Calibri"/>
                <a:ea typeface="Calibri"/>
                <a:cs typeface="Calibri"/>
                <a:sym typeface="Calibri"/>
              </a:rPr>
              <a:t>for you and your eligible dependents.</a:t>
            </a:r>
            <a:endParaRPr sz="3200">
              <a:latin typeface="Calibri"/>
              <a:ea typeface="Calibri"/>
              <a:cs typeface="Calibri"/>
              <a:sym typeface="Calibri"/>
            </a:endParaRPr>
          </a:p>
          <a:p>
            <a:pPr marL="355600" marR="525145" lvl="0" indent="-343535" algn="l" rtl="0">
              <a:lnSpc>
                <a:spcPct val="109500"/>
              </a:lnSpc>
              <a:spcBef>
                <a:spcPts val="83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Use like a debit card or submit claims for reimbursement – keep receipts either way!</a:t>
            </a:r>
            <a:endParaRPr sz="3200">
              <a:latin typeface="Calibri"/>
              <a:ea typeface="Calibri"/>
              <a:cs typeface="Calibri"/>
              <a:sym typeface="Calibri"/>
            </a:endParaRPr>
          </a:p>
          <a:p>
            <a:pPr marL="355600" marR="728345" lvl="0" indent="-343535" algn="l" rtl="0">
              <a:lnSpc>
                <a:spcPct val="109500"/>
              </a:lnSpc>
              <a:spcBef>
                <a:spcPts val="75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Your entire annual contribution amount is available to use right away.</a:t>
            </a:r>
            <a:endParaRPr sz="3200">
              <a:latin typeface="Calibri"/>
              <a:ea typeface="Calibri"/>
              <a:cs typeface="Calibri"/>
              <a:sym typeface="Calibri"/>
            </a:endParaRPr>
          </a:p>
        </p:txBody>
      </p:sp>
      <p:sp>
        <p:nvSpPr>
          <p:cNvPr id="317" name="Google Shape;317;p37"/>
          <p:cNvSpPr txBox="1"/>
          <p:nvPr/>
        </p:nvSpPr>
        <p:spPr>
          <a:xfrm>
            <a:off x="3362325" y="5486400"/>
            <a:ext cx="5476875" cy="372538"/>
          </a:xfrm>
          <a:prstGeom prst="rect">
            <a:avLst/>
          </a:prstGeom>
          <a:solidFill>
            <a:srgbClr val="D9D9D9"/>
          </a:solidFill>
          <a:ln>
            <a:noFill/>
          </a:ln>
        </p:spPr>
        <p:txBody>
          <a:bodyPr spcFirstLastPara="1" wrap="square" lIns="0" tIns="3175" rIns="0" bIns="0" anchor="t" anchorCtr="0">
            <a:spAutoFit/>
          </a:bodyPr>
          <a:lstStyle/>
          <a:p>
            <a:pPr marL="36131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hr.umich.edu/health-care-fsa</a:t>
            </a:r>
            <a:endParaRPr sz="2400">
              <a:latin typeface="Arial"/>
              <a:ea typeface="Arial"/>
              <a:cs typeface="Arial"/>
              <a:sym typeface="Arial"/>
            </a:endParaRPr>
          </a:p>
        </p:txBody>
      </p:sp>
      <p:sp>
        <p:nvSpPr>
          <p:cNvPr id="318" name="Google Shape;318;p37"/>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8"/>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021839" lvl="0" indent="0" algn="l" rtl="0">
              <a:lnSpc>
                <a:spcPct val="100000"/>
              </a:lnSpc>
              <a:spcBef>
                <a:spcPts val="0"/>
              </a:spcBef>
              <a:spcAft>
                <a:spcPts val="0"/>
              </a:spcAft>
              <a:buNone/>
            </a:pPr>
            <a:r>
              <a:rPr lang="en-US">
                <a:latin typeface="Calibri"/>
                <a:ea typeface="Calibri"/>
                <a:cs typeface="Calibri"/>
                <a:sym typeface="Calibri"/>
              </a:rPr>
              <a:t>Limited Purpose FSA</a:t>
            </a:r>
            <a:endParaRPr/>
          </a:p>
        </p:txBody>
      </p:sp>
      <p:sp>
        <p:nvSpPr>
          <p:cNvPr id="324" name="Google Shape;324;p38"/>
          <p:cNvSpPr txBox="1"/>
          <p:nvPr/>
        </p:nvSpPr>
        <p:spPr>
          <a:xfrm>
            <a:off x="536575" y="1117111"/>
            <a:ext cx="8114030" cy="3622787"/>
          </a:xfrm>
          <a:prstGeom prst="rect">
            <a:avLst/>
          </a:prstGeom>
          <a:noFill/>
          <a:ln>
            <a:noFill/>
          </a:ln>
        </p:spPr>
        <p:txBody>
          <a:bodyPr spcFirstLastPara="1" wrap="square" lIns="0" tIns="12700" rIns="0" bIns="0" anchor="t" anchorCtr="0">
            <a:spAutoFit/>
          </a:bodyPr>
          <a:lstStyle/>
          <a:p>
            <a:pPr marL="355600" marR="952500" lvl="0" indent="-343535" algn="l" rtl="0">
              <a:lnSpc>
                <a:spcPct val="108500"/>
              </a:lnSpc>
              <a:spcBef>
                <a:spcPts val="0"/>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Available only to employees enrolled in the Consumer-Directed Health Plan (CDHP).</a:t>
            </a:r>
            <a:endParaRPr sz="3000">
              <a:latin typeface="Calibri"/>
              <a:ea typeface="Calibri"/>
              <a:cs typeface="Calibri"/>
              <a:sym typeface="Calibri"/>
            </a:endParaRPr>
          </a:p>
          <a:p>
            <a:pPr marL="355600" marR="5080" lvl="0" indent="-343535" algn="l" rtl="0">
              <a:lnSpc>
                <a:spcPct val="110100"/>
              </a:lnSpc>
              <a:spcBef>
                <a:spcPts val="695"/>
              </a:spcBef>
              <a:spcAft>
                <a:spcPts val="0"/>
              </a:spcAft>
              <a:buClr>
                <a:srgbClr val="14284F"/>
              </a:buClr>
              <a:buSzPts val="3000"/>
              <a:buFont typeface="Arial"/>
              <a:buChar char="•"/>
            </a:pPr>
            <a:r>
              <a:rPr lang="en-US" sz="3000">
                <a:solidFill>
                  <a:srgbClr val="14284F"/>
                </a:solidFill>
                <a:latin typeface="Calibri"/>
                <a:ea typeface="Calibri"/>
                <a:cs typeface="Calibri"/>
                <a:sym typeface="Calibri"/>
              </a:rPr>
              <a:t>Just like the Health Care FSA, except it </a:t>
            </a:r>
            <a:r>
              <a:rPr lang="en-US" sz="3000" b="1">
                <a:solidFill>
                  <a:srgbClr val="14284F"/>
                </a:solidFill>
                <a:latin typeface="Calibri"/>
                <a:ea typeface="Calibri"/>
                <a:cs typeface="Calibri"/>
                <a:sym typeface="Calibri"/>
              </a:rPr>
              <a:t>can be used only to pay for vision, dental and orthodontic expenses, </a:t>
            </a:r>
            <a:r>
              <a:rPr lang="en-US" sz="3000">
                <a:solidFill>
                  <a:srgbClr val="14284F"/>
                </a:solidFill>
                <a:latin typeface="Calibri"/>
                <a:ea typeface="Calibri"/>
                <a:cs typeface="Calibri"/>
                <a:sym typeface="Calibri"/>
              </a:rPr>
              <a:t>such as dental implants, Invisalign orthodontics, adult braces, prescription sunglasses and LASIK surgery.</a:t>
            </a:r>
            <a:endParaRPr sz="3000">
              <a:latin typeface="Calibri"/>
              <a:ea typeface="Calibri"/>
              <a:cs typeface="Calibri"/>
              <a:sym typeface="Calibri"/>
            </a:endParaRPr>
          </a:p>
        </p:txBody>
      </p:sp>
      <p:sp>
        <p:nvSpPr>
          <p:cNvPr id="325" name="Google Shape;325;p38"/>
          <p:cNvSpPr txBox="1"/>
          <p:nvPr/>
        </p:nvSpPr>
        <p:spPr>
          <a:xfrm>
            <a:off x="3362325" y="5486400"/>
            <a:ext cx="5476875" cy="372538"/>
          </a:xfrm>
          <a:prstGeom prst="rect">
            <a:avLst/>
          </a:prstGeom>
          <a:solidFill>
            <a:srgbClr val="D9D9D9"/>
          </a:solidFill>
          <a:ln>
            <a:noFill/>
          </a:ln>
        </p:spPr>
        <p:txBody>
          <a:bodyPr spcFirstLastPara="1" wrap="square" lIns="0" tIns="3175" rIns="0" bIns="0" anchor="t" anchorCtr="0">
            <a:spAutoFit/>
          </a:bodyPr>
          <a:lstStyle/>
          <a:p>
            <a:pPr marL="36131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hr.umich.edu/health-care-fsa</a:t>
            </a:r>
            <a:endParaRPr sz="2400">
              <a:latin typeface="Arial"/>
              <a:ea typeface="Arial"/>
              <a:cs typeface="Arial"/>
              <a:sym typeface="Arial"/>
            </a:endParaRPr>
          </a:p>
        </p:txBody>
      </p:sp>
      <p:sp>
        <p:nvSpPr>
          <p:cNvPr id="326" name="Google Shape;326;p38"/>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017395" lvl="0" indent="0" algn="l" rtl="0">
              <a:lnSpc>
                <a:spcPct val="100000"/>
              </a:lnSpc>
              <a:spcBef>
                <a:spcPts val="0"/>
              </a:spcBef>
              <a:spcAft>
                <a:spcPts val="0"/>
              </a:spcAft>
              <a:buNone/>
            </a:pPr>
            <a:r>
              <a:rPr lang="en-US">
                <a:latin typeface="Calibri"/>
                <a:ea typeface="Calibri"/>
                <a:cs typeface="Calibri"/>
                <a:sym typeface="Calibri"/>
              </a:rPr>
              <a:t>Dependent Care FSA</a:t>
            </a:r>
            <a:endParaRPr/>
          </a:p>
        </p:txBody>
      </p:sp>
      <p:sp>
        <p:nvSpPr>
          <p:cNvPr id="332" name="Google Shape;332;p39"/>
          <p:cNvSpPr txBox="1"/>
          <p:nvPr/>
        </p:nvSpPr>
        <p:spPr>
          <a:xfrm>
            <a:off x="536575" y="1108392"/>
            <a:ext cx="8226425" cy="3966599"/>
          </a:xfrm>
          <a:prstGeom prst="rect">
            <a:avLst/>
          </a:prstGeom>
          <a:noFill/>
          <a:ln>
            <a:noFill/>
          </a:ln>
        </p:spPr>
        <p:txBody>
          <a:bodyPr spcFirstLastPara="1" wrap="square" lIns="0" tIns="11425" rIns="0" bIns="0" anchor="t" anchorCtr="0">
            <a:spAutoFit/>
          </a:bodyPr>
          <a:lstStyle/>
          <a:p>
            <a:pPr marL="355600" marR="5080" lvl="0" indent="-343535" algn="l" rtl="0">
              <a:lnSpc>
                <a:spcPct val="1086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Set aside pre-tax dollars for out-of-pocket </a:t>
            </a:r>
            <a:r>
              <a:rPr lang="en-US" sz="3200" b="1">
                <a:solidFill>
                  <a:srgbClr val="14284F"/>
                </a:solidFill>
                <a:latin typeface="Calibri"/>
                <a:ea typeface="Calibri"/>
                <a:cs typeface="Calibri"/>
                <a:sym typeface="Calibri"/>
              </a:rPr>
              <a:t>dependent day care expenses </a:t>
            </a:r>
            <a:r>
              <a:rPr lang="en-US" sz="3200">
                <a:solidFill>
                  <a:srgbClr val="14284F"/>
                </a:solidFill>
                <a:latin typeface="Calibri"/>
                <a:ea typeface="Calibri"/>
                <a:cs typeface="Calibri"/>
                <a:sym typeface="Calibri"/>
              </a:rPr>
              <a:t>for your eligible dependents.</a:t>
            </a:r>
            <a:endParaRPr sz="3200">
              <a:latin typeface="Calibri"/>
              <a:ea typeface="Calibri"/>
              <a:cs typeface="Calibri"/>
              <a:sym typeface="Calibri"/>
            </a:endParaRPr>
          </a:p>
          <a:p>
            <a:pPr marL="355600" marR="885825" lvl="0" indent="-343535" algn="l" rtl="0">
              <a:lnSpc>
                <a:spcPct val="109500"/>
              </a:lnSpc>
              <a:spcBef>
                <a:spcPts val="83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Must keep receipts and submit claims for reimbursement.</a:t>
            </a:r>
            <a:endParaRPr sz="3200">
              <a:latin typeface="Calibri"/>
              <a:ea typeface="Calibri"/>
              <a:cs typeface="Calibri"/>
              <a:sym typeface="Calibri"/>
            </a:endParaRPr>
          </a:p>
          <a:p>
            <a:pPr marL="355600" marR="90170" lvl="0" indent="-343535" algn="l" rtl="0">
              <a:lnSpc>
                <a:spcPct val="109500"/>
              </a:lnSpc>
              <a:spcBef>
                <a:spcPts val="75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can be reimbursed only up to the amount that is currently available in your account.</a:t>
            </a:r>
            <a:endParaRPr sz="3200">
              <a:latin typeface="Calibri"/>
              <a:ea typeface="Calibri"/>
              <a:cs typeface="Calibri"/>
              <a:sym typeface="Calibri"/>
            </a:endParaRPr>
          </a:p>
        </p:txBody>
      </p:sp>
      <p:sp>
        <p:nvSpPr>
          <p:cNvPr id="333" name="Google Shape;333;p39"/>
          <p:cNvSpPr txBox="1"/>
          <p:nvPr/>
        </p:nvSpPr>
        <p:spPr>
          <a:xfrm>
            <a:off x="2438400" y="5571062"/>
            <a:ext cx="6400800" cy="372538"/>
          </a:xfrm>
          <a:prstGeom prst="rect">
            <a:avLst/>
          </a:prstGeom>
          <a:solidFill>
            <a:srgbClr val="D9D9D9"/>
          </a:solidFill>
          <a:ln>
            <a:noFill/>
          </a:ln>
        </p:spPr>
        <p:txBody>
          <a:bodyPr spcFirstLastPara="1" wrap="square" lIns="0" tIns="3175" rIns="0" bIns="0" anchor="t" anchorCtr="0">
            <a:spAutoFit/>
          </a:bodyPr>
          <a:lstStyle/>
          <a:p>
            <a:pPr marL="457834"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hr.umich.edu/dependent-care-fsa</a:t>
            </a:r>
            <a:endParaRPr sz="2400">
              <a:latin typeface="Arial"/>
              <a:ea typeface="Arial"/>
              <a:cs typeface="Arial"/>
              <a:sym typeface="Arial"/>
            </a:endParaRPr>
          </a:p>
        </p:txBody>
      </p:sp>
      <p:sp>
        <p:nvSpPr>
          <p:cNvPr id="334" name="Google Shape;334;p39"/>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38"/>
        <p:cNvGrpSpPr/>
        <p:nvPr/>
      </p:nvGrpSpPr>
      <p:grpSpPr>
        <a:xfrm>
          <a:off x="0" y="0"/>
          <a:ext cx="0" cy="0"/>
          <a:chOff x="0" y="0"/>
          <a:chExt cx="0" cy="0"/>
        </a:xfrm>
      </p:grpSpPr>
      <p:pic>
        <p:nvPicPr>
          <p:cNvPr id="339" name="Google Shape;339;p40"/>
          <p:cNvPicPr preferRelativeResize="0"/>
          <p:nvPr/>
        </p:nvPicPr>
        <p:blipFill rotWithShape="1">
          <a:blip r:embed="rId3">
            <a:alphaModFix/>
          </a:blip>
          <a:srcRect/>
          <a:stretch/>
        </p:blipFill>
        <p:spPr>
          <a:xfrm>
            <a:off x="0" y="6200775"/>
            <a:ext cx="9144000" cy="657224"/>
          </a:xfrm>
          <a:prstGeom prst="rect">
            <a:avLst/>
          </a:prstGeom>
          <a:noFill/>
          <a:ln>
            <a:noFill/>
          </a:ln>
        </p:spPr>
      </p:pic>
      <p:sp>
        <p:nvSpPr>
          <p:cNvPr id="340" name="Google Shape;340;p40"/>
          <p:cNvSpPr/>
          <p:nvPr/>
        </p:nvSpPr>
        <p:spPr>
          <a:xfrm>
            <a:off x="461962" y="995425"/>
            <a:ext cx="8229600" cy="0"/>
          </a:xfrm>
          <a:custGeom>
            <a:avLst/>
            <a:gdLst/>
            <a:ahLst/>
            <a:cxnLst/>
            <a:rect l="l" t="t" r="r" b="b"/>
            <a:pathLst>
              <a:path w="8229600" h="120000" extrusionOk="0">
                <a:moveTo>
                  <a:pt x="0" y="0"/>
                </a:moveTo>
                <a:lnTo>
                  <a:pt x="8229155" y="0"/>
                </a:lnTo>
              </a:path>
            </a:pathLst>
          </a:custGeom>
          <a:noFill/>
          <a:ln w="32750" cap="flat" cmpd="sng">
            <a:solidFill>
              <a:srgbClr val="316A95"/>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41" name="Google Shape;341;p40"/>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172845" lvl="0" indent="0" algn="l" rtl="0">
              <a:lnSpc>
                <a:spcPct val="100000"/>
              </a:lnSpc>
              <a:spcBef>
                <a:spcPts val="0"/>
              </a:spcBef>
              <a:spcAft>
                <a:spcPts val="0"/>
              </a:spcAft>
              <a:buNone/>
            </a:pPr>
            <a:r>
              <a:rPr lang="en-US">
                <a:latin typeface="Calibri"/>
                <a:ea typeface="Calibri"/>
                <a:cs typeface="Calibri"/>
                <a:sym typeface="Calibri"/>
              </a:rPr>
              <a:t>Examples of Eligible Expenses</a:t>
            </a:r>
            <a:endParaRPr/>
          </a:p>
        </p:txBody>
      </p:sp>
      <p:graphicFrame>
        <p:nvGraphicFramePr>
          <p:cNvPr id="342" name="Google Shape;342;p40"/>
          <p:cNvGraphicFramePr/>
          <p:nvPr/>
        </p:nvGraphicFramePr>
        <p:xfrm>
          <a:off x="340359" y="1233042"/>
          <a:ext cx="3000000" cy="3000000"/>
        </p:xfrm>
        <a:graphic>
          <a:graphicData uri="http://schemas.openxmlformats.org/drawingml/2006/table">
            <a:tbl>
              <a:tblPr firstRow="1" bandRow="1">
                <a:noFill/>
                <a:tableStyleId>{AC3846ED-0FCC-4E33-85E0-2C45A2482F0C}</a:tableStyleId>
              </a:tblPr>
              <a:tblGrid>
                <a:gridCol w="4112900">
                  <a:extLst>
                    <a:ext uri="{9D8B030D-6E8A-4147-A177-3AD203B41FA5}">
                      <a16:colId xmlns:a16="http://schemas.microsoft.com/office/drawing/2014/main" val="20000"/>
                    </a:ext>
                  </a:extLst>
                </a:gridCol>
              </a:tblGrid>
              <a:tr h="590550">
                <a:tc>
                  <a:txBody>
                    <a:bodyPr/>
                    <a:lstStyle/>
                    <a:p>
                      <a:pPr marL="10160" marR="0" lvl="0" indent="0" algn="ctr" rtl="0">
                        <a:lnSpc>
                          <a:spcPct val="100000"/>
                        </a:lnSpc>
                        <a:spcBef>
                          <a:spcPts val="0"/>
                        </a:spcBef>
                        <a:spcAft>
                          <a:spcPts val="0"/>
                        </a:spcAft>
                        <a:buNone/>
                      </a:pPr>
                      <a:r>
                        <a:rPr lang="en-US" sz="3200" b="1">
                          <a:solidFill>
                            <a:srgbClr val="FFFFFF"/>
                          </a:solidFill>
                          <a:latin typeface="Calibri"/>
                          <a:ea typeface="Calibri"/>
                          <a:cs typeface="Calibri"/>
                          <a:sym typeface="Calibri"/>
                        </a:rPr>
                        <a:t>Health Care FSA</a:t>
                      </a:r>
                      <a:endParaRPr sz="3200">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572125">
                <a:tc>
                  <a:txBody>
                    <a:bodyPr/>
                    <a:lstStyle/>
                    <a:p>
                      <a:pPr marL="5715" marR="0" lvl="0" indent="0" algn="ctr" rtl="0">
                        <a:lnSpc>
                          <a:spcPct val="118093"/>
                        </a:lnSpc>
                        <a:spcBef>
                          <a:spcPts val="0"/>
                        </a:spcBef>
                        <a:spcAft>
                          <a:spcPts val="0"/>
                        </a:spcAft>
                        <a:buNone/>
                      </a:pPr>
                      <a:r>
                        <a:rPr lang="en-US" sz="3200">
                          <a:solidFill>
                            <a:srgbClr val="14284F"/>
                          </a:solidFill>
                          <a:latin typeface="Calibri"/>
                          <a:ea typeface="Calibri"/>
                          <a:cs typeface="Calibri"/>
                          <a:sym typeface="Calibri"/>
                        </a:rPr>
                        <a:t>Prescription copays</a:t>
                      </a:r>
                      <a:endParaRPr sz="32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78475">
                <a:tc>
                  <a:txBody>
                    <a:bodyPr/>
                    <a:lstStyle/>
                    <a:p>
                      <a:pPr marL="5080"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Lasik surgery</a:t>
                      </a:r>
                      <a:endParaRPr sz="32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578475">
                <a:tc>
                  <a:txBody>
                    <a:bodyPr/>
                    <a:lstStyle/>
                    <a:p>
                      <a:pPr marL="12065"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Dental expenses</a:t>
                      </a:r>
                      <a:endParaRPr sz="3200">
                        <a:latin typeface="Calibri"/>
                        <a:ea typeface="Calibri"/>
                        <a:cs typeface="Calibri"/>
                        <a:sym typeface="Calibri"/>
                      </a:endParaRPr>
                    </a:p>
                  </a:txBody>
                  <a:tcPr marL="0" marR="0" marT="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3"/>
                  </a:ext>
                </a:extLst>
              </a:tr>
              <a:tr h="577850">
                <a:tc>
                  <a:txBody>
                    <a:bodyPr/>
                    <a:lstStyle/>
                    <a:p>
                      <a:pPr marL="6350"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Doctor’s office copays</a:t>
                      </a:r>
                      <a:endParaRPr sz="3200">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4"/>
                  </a:ext>
                </a:extLst>
              </a:tr>
              <a:tr h="577850">
                <a:tc>
                  <a:txBody>
                    <a:bodyPr/>
                    <a:lstStyle/>
                    <a:p>
                      <a:pPr marL="10160"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Hearing aids</a:t>
                      </a:r>
                      <a:endParaRPr sz="3200">
                        <a:latin typeface="Calibri"/>
                        <a:ea typeface="Calibri"/>
                        <a:cs typeface="Calibri"/>
                        <a:sym typeface="Calibri"/>
                      </a:endParaRPr>
                    </a:p>
                  </a:txBody>
                  <a:tcPr marL="0" marR="0" marT="25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5"/>
                  </a:ext>
                </a:extLst>
              </a:tr>
              <a:tr h="578475">
                <a:tc>
                  <a:txBody>
                    <a:bodyPr/>
                    <a:lstStyle/>
                    <a:p>
                      <a:pPr marL="17145"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Mental health care</a:t>
                      </a:r>
                      <a:endParaRPr sz="3200">
                        <a:latin typeface="Calibri"/>
                        <a:ea typeface="Calibri"/>
                        <a:cs typeface="Calibri"/>
                        <a:sym typeface="Calibri"/>
                      </a:endParaRPr>
                    </a:p>
                  </a:txBody>
                  <a:tcPr marL="0" marR="0" marT="44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343" name="Google Shape;343;p40"/>
          <p:cNvGraphicFramePr/>
          <p:nvPr/>
        </p:nvGraphicFramePr>
        <p:xfrm>
          <a:off x="4618068" y="1219200"/>
          <a:ext cx="3000000" cy="3000000"/>
        </p:xfrm>
        <a:graphic>
          <a:graphicData uri="http://schemas.openxmlformats.org/drawingml/2006/table">
            <a:tbl>
              <a:tblPr firstRow="1" bandRow="1">
                <a:noFill/>
                <a:tableStyleId>{AC3846ED-0FCC-4E33-85E0-2C45A2482F0C}</a:tableStyleId>
              </a:tblPr>
              <a:tblGrid>
                <a:gridCol w="4112900">
                  <a:extLst>
                    <a:ext uri="{9D8B030D-6E8A-4147-A177-3AD203B41FA5}">
                      <a16:colId xmlns:a16="http://schemas.microsoft.com/office/drawing/2014/main" val="20000"/>
                    </a:ext>
                  </a:extLst>
                </a:gridCol>
              </a:tblGrid>
              <a:tr h="590550">
                <a:tc>
                  <a:txBody>
                    <a:bodyPr/>
                    <a:lstStyle/>
                    <a:p>
                      <a:pPr marL="354330" marR="0" lvl="0" indent="0" algn="l" rtl="0">
                        <a:lnSpc>
                          <a:spcPct val="100000"/>
                        </a:lnSpc>
                        <a:spcBef>
                          <a:spcPts val="0"/>
                        </a:spcBef>
                        <a:spcAft>
                          <a:spcPts val="0"/>
                        </a:spcAft>
                        <a:buNone/>
                      </a:pPr>
                      <a:r>
                        <a:rPr lang="en-US" sz="3200" b="1">
                          <a:solidFill>
                            <a:srgbClr val="FFFFFF"/>
                          </a:solidFill>
                          <a:latin typeface="Calibri"/>
                          <a:ea typeface="Calibri"/>
                          <a:cs typeface="Calibri"/>
                          <a:sym typeface="Calibri"/>
                        </a:rPr>
                        <a:t>Dependent Care FSA</a:t>
                      </a:r>
                      <a:endParaRPr sz="3200">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572125">
                <a:tc>
                  <a:txBody>
                    <a:bodyPr/>
                    <a:lstStyle/>
                    <a:p>
                      <a:pPr marL="157480" marR="0" lvl="0" indent="0" algn="ctr" rtl="0">
                        <a:lnSpc>
                          <a:spcPct val="118093"/>
                        </a:lnSpc>
                        <a:spcBef>
                          <a:spcPts val="0"/>
                        </a:spcBef>
                        <a:spcAft>
                          <a:spcPts val="0"/>
                        </a:spcAft>
                        <a:buNone/>
                      </a:pPr>
                      <a:r>
                        <a:rPr lang="en-US" sz="3200">
                          <a:solidFill>
                            <a:srgbClr val="14284F"/>
                          </a:solidFill>
                          <a:latin typeface="Calibri"/>
                          <a:ea typeface="Calibri"/>
                          <a:cs typeface="Calibri"/>
                          <a:sym typeface="Calibri"/>
                        </a:rPr>
                        <a:t>Day care expenses</a:t>
                      </a:r>
                      <a:endParaRPr sz="32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78475">
                <a:tc>
                  <a:txBody>
                    <a:bodyPr/>
                    <a:lstStyle/>
                    <a:p>
                      <a:pPr marL="24130"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Private preschool</a:t>
                      </a:r>
                      <a:endParaRPr sz="32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578475">
                <a:tc>
                  <a:txBody>
                    <a:bodyPr/>
                    <a:lstStyle/>
                    <a:p>
                      <a:pPr marL="29845" marR="0" lvl="0" indent="0" algn="ctr" rtl="0">
                        <a:lnSpc>
                          <a:spcPct val="100000"/>
                        </a:lnSpc>
                        <a:spcBef>
                          <a:spcPts val="0"/>
                        </a:spcBef>
                        <a:spcAft>
                          <a:spcPts val="0"/>
                        </a:spcAft>
                        <a:buNone/>
                      </a:pPr>
                      <a:r>
                        <a:rPr lang="en-US" sz="3200">
                          <a:solidFill>
                            <a:srgbClr val="14284F"/>
                          </a:solidFill>
                          <a:latin typeface="Calibri"/>
                          <a:ea typeface="Calibri"/>
                          <a:cs typeface="Calibri"/>
                          <a:sym typeface="Calibri"/>
                        </a:rPr>
                        <a:t>After-school care</a:t>
                      </a:r>
                      <a:endParaRPr sz="3200">
                        <a:latin typeface="Calibri"/>
                        <a:ea typeface="Calibri"/>
                        <a:cs typeface="Calibri"/>
                        <a:sym typeface="Calibri"/>
                      </a:endParaRPr>
                    </a:p>
                  </a:txBody>
                  <a:tcPr marL="0" marR="0" marT="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3"/>
                  </a:ext>
                </a:extLst>
              </a:tr>
              <a:tr h="577850">
                <a:tc>
                  <a:txBody>
                    <a:bodyPr/>
                    <a:lstStyle/>
                    <a:p>
                      <a:pPr marL="461645" marR="0" lvl="0" indent="0" algn="l" rtl="0">
                        <a:lnSpc>
                          <a:spcPct val="100000"/>
                        </a:lnSpc>
                        <a:spcBef>
                          <a:spcPts val="0"/>
                        </a:spcBef>
                        <a:spcAft>
                          <a:spcPts val="0"/>
                        </a:spcAft>
                        <a:buNone/>
                      </a:pPr>
                      <a:r>
                        <a:rPr lang="en-US" sz="3200">
                          <a:solidFill>
                            <a:srgbClr val="14284F"/>
                          </a:solidFill>
                          <a:latin typeface="Calibri"/>
                          <a:ea typeface="Calibri"/>
                          <a:cs typeface="Calibri"/>
                          <a:sym typeface="Calibri"/>
                        </a:rPr>
                        <a:t>Summer day camps</a:t>
                      </a:r>
                      <a:endParaRPr sz="3200">
                        <a:latin typeface="Calibri"/>
                        <a:ea typeface="Calibri"/>
                        <a:cs typeface="Calibri"/>
                        <a:sym typeface="Calibri"/>
                      </a:endParaRPr>
                    </a:p>
                  </a:txBody>
                  <a:tcPr marL="0" marR="0" marT="1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4"/>
                  </a:ext>
                </a:extLst>
              </a:tr>
              <a:tr h="1156975">
                <a:tc>
                  <a:txBody>
                    <a:bodyPr/>
                    <a:lstStyle/>
                    <a:p>
                      <a:pPr marL="1080770" marR="657860" lvl="0" indent="-412750" algn="l" rtl="0">
                        <a:lnSpc>
                          <a:spcPct val="100000"/>
                        </a:lnSpc>
                        <a:spcBef>
                          <a:spcPts val="0"/>
                        </a:spcBef>
                        <a:spcAft>
                          <a:spcPts val="0"/>
                        </a:spcAft>
                        <a:buNone/>
                      </a:pPr>
                      <a:r>
                        <a:rPr lang="en-US" sz="3200">
                          <a:solidFill>
                            <a:srgbClr val="14284F"/>
                          </a:solidFill>
                          <a:latin typeface="Calibri"/>
                          <a:ea typeface="Calibri"/>
                          <a:cs typeface="Calibri"/>
                          <a:sym typeface="Calibri"/>
                        </a:rPr>
                        <a:t>Care for disabled dependents</a:t>
                      </a:r>
                      <a:endParaRPr sz="3200">
                        <a:latin typeface="Calibri"/>
                        <a:ea typeface="Calibri"/>
                        <a:cs typeface="Calibri"/>
                        <a:sym typeface="Calibri"/>
                      </a:endParaRPr>
                    </a:p>
                  </a:txBody>
                  <a:tcPr marL="0" marR="0" marT="146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5"/>
                  </a:ext>
                </a:extLst>
              </a:tr>
            </a:tbl>
          </a:graphicData>
        </a:graphic>
      </p:graphicFrame>
      <p:sp>
        <p:nvSpPr>
          <p:cNvPr id="344" name="Google Shape;344;p40"/>
          <p:cNvSpPr txBox="1"/>
          <p:nvPr/>
        </p:nvSpPr>
        <p:spPr>
          <a:xfrm>
            <a:off x="461962" y="5557597"/>
            <a:ext cx="8312213" cy="386003"/>
          </a:xfrm>
          <a:prstGeom prst="rect">
            <a:avLst/>
          </a:prstGeom>
          <a:noFill/>
          <a:ln>
            <a:noFill/>
          </a:ln>
        </p:spPr>
        <p:txBody>
          <a:bodyPr spcFirstLastPara="1" wrap="square" lIns="0" tIns="16500" rIns="0" bIns="0" anchor="t" anchorCtr="0">
            <a:spAutoFit/>
          </a:bodyPr>
          <a:lstStyle/>
          <a:p>
            <a:pPr marL="12700" lvl="0" indent="0" algn="r" rtl="0">
              <a:lnSpc>
                <a:spcPct val="100000"/>
              </a:lnSpc>
              <a:spcBef>
                <a:spcPts val="0"/>
              </a:spcBef>
              <a:spcAft>
                <a:spcPts val="0"/>
              </a:spcAft>
              <a:buNone/>
            </a:pPr>
            <a:r>
              <a:rPr lang="en-US" sz="2400">
                <a:solidFill>
                  <a:srgbClr val="14284F"/>
                </a:solidFill>
                <a:latin typeface="Calibri"/>
                <a:ea typeface="Calibri"/>
                <a:cs typeface="Calibri"/>
                <a:sym typeface="Calibri"/>
              </a:rPr>
              <a:t>A complete list available on </a:t>
            </a:r>
            <a:r>
              <a:rPr lang="en-US" sz="2400" b="1" u="sng">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inspirafinancial.com</a:t>
            </a:r>
            <a:r>
              <a:rPr lang="en-US" sz="2400" b="1" u="sng">
                <a:solidFill>
                  <a:srgbClr val="0000FF"/>
                </a:solidFill>
                <a:latin typeface="Calibri"/>
                <a:ea typeface="Calibri"/>
                <a:cs typeface="Calibri"/>
                <a:sym typeface="Calibri"/>
              </a:rPr>
              <a:t>.</a:t>
            </a:r>
            <a:endParaRPr sz="2400">
              <a:latin typeface="Calibri"/>
              <a:ea typeface="Calibri"/>
              <a:cs typeface="Calibri"/>
              <a:sym typeface="Calibri"/>
            </a:endParaRPr>
          </a:p>
        </p:txBody>
      </p:sp>
      <p:sp>
        <p:nvSpPr>
          <p:cNvPr id="345" name="Google Shape;345;p40"/>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1"/>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746885" lvl="0" indent="0" algn="l" rtl="0">
              <a:lnSpc>
                <a:spcPct val="100000"/>
              </a:lnSpc>
              <a:spcBef>
                <a:spcPts val="0"/>
              </a:spcBef>
              <a:spcAft>
                <a:spcPts val="0"/>
              </a:spcAft>
              <a:buNone/>
            </a:pPr>
            <a:r>
              <a:rPr lang="en-US">
                <a:latin typeface="Calibri"/>
                <a:ea typeface="Calibri"/>
                <a:cs typeface="Calibri"/>
                <a:sym typeface="Calibri"/>
              </a:rPr>
              <a:t>FSA Contribution Limits</a:t>
            </a:r>
            <a:endParaRPr/>
          </a:p>
        </p:txBody>
      </p:sp>
      <p:graphicFrame>
        <p:nvGraphicFramePr>
          <p:cNvPr id="351" name="Google Shape;351;p41"/>
          <p:cNvGraphicFramePr/>
          <p:nvPr/>
        </p:nvGraphicFramePr>
        <p:xfrm>
          <a:off x="340359" y="1095755"/>
          <a:ext cx="3000000" cy="3000000"/>
        </p:xfrm>
        <a:graphic>
          <a:graphicData uri="http://schemas.openxmlformats.org/drawingml/2006/table">
            <a:tbl>
              <a:tblPr firstRow="1" bandRow="1">
                <a:noFill/>
                <a:tableStyleId>{AC3846ED-0FCC-4E33-85E0-2C45A2482F0C}</a:tableStyleId>
              </a:tblPr>
              <a:tblGrid>
                <a:gridCol w="4114800">
                  <a:extLst>
                    <a:ext uri="{9D8B030D-6E8A-4147-A177-3AD203B41FA5}">
                      <a16:colId xmlns:a16="http://schemas.microsoft.com/office/drawing/2014/main" val="20000"/>
                    </a:ext>
                  </a:extLst>
                </a:gridCol>
              </a:tblGrid>
              <a:tr h="951225">
                <a:tc>
                  <a:txBody>
                    <a:bodyPr/>
                    <a:lstStyle/>
                    <a:p>
                      <a:pPr marL="1144270" marR="282575" lvl="0" indent="-863600" algn="l" rtl="0">
                        <a:lnSpc>
                          <a:spcPct val="122872"/>
                        </a:lnSpc>
                        <a:spcBef>
                          <a:spcPts val="0"/>
                        </a:spcBef>
                        <a:spcAft>
                          <a:spcPts val="0"/>
                        </a:spcAft>
                        <a:buNone/>
                      </a:pPr>
                      <a:r>
                        <a:rPr lang="en-US" sz="2750" b="1">
                          <a:solidFill>
                            <a:srgbClr val="FFFFFF"/>
                          </a:solidFill>
                          <a:latin typeface="Calibri"/>
                          <a:ea typeface="Calibri"/>
                          <a:cs typeface="Calibri"/>
                          <a:sym typeface="Calibri"/>
                        </a:rPr>
                        <a:t>Health Care and Limited Purpose FSA</a:t>
                      </a:r>
                      <a:endParaRPr sz="2750">
                        <a:latin typeface="Calibri"/>
                        <a:ea typeface="Calibri"/>
                        <a:cs typeface="Calibri"/>
                        <a:sym typeface="Calibri"/>
                      </a:endParaRPr>
                    </a:p>
                  </a:txBody>
                  <a:tcPr marL="0" marR="0" marT="25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1371600">
                <a:tc>
                  <a:txBody>
                    <a:bodyPr/>
                    <a:lstStyle/>
                    <a:p>
                      <a:pPr marL="705485" marR="711200" lvl="0" indent="18415" algn="l" rtl="0">
                        <a:lnSpc>
                          <a:spcPct val="120000"/>
                        </a:lnSpc>
                        <a:spcBef>
                          <a:spcPts val="0"/>
                        </a:spcBef>
                        <a:spcAft>
                          <a:spcPts val="0"/>
                        </a:spcAft>
                        <a:buNone/>
                      </a:pPr>
                      <a:r>
                        <a:rPr lang="en-US" sz="3000">
                          <a:solidFill>
                            <a:srgbClr val="14284F"/>
                          </a:solidFill>
                          <a:latin typeface="Calibri"/>
                          <a:ea typeface="Calibri"/>
                          <a:cs typeface="Calibri"/>
                          <a:sym typeface="Calibri"/>
                        </a:rPr>
                        <a:t>$3,300 individual annual maximum</a:t>
                      </a:r>
                      <a:endParaRPr sz="3000">
                        <a:latin typeface="Calibri"/>
                        <a:ea typeface="Calibri"/>
                        <a:cs typeface="Calibri"/>
                        <a:sym typeface="Calibri"/>
                      </a:endParaRPr>
                    </a:p>
                  </a:txBody>
                  <a:tcPr marL="0" marR="0" marT="8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48000">
                <a:tc>
                  <a:txBody>
                    <a:bodyPr/>
                    <a:lstStyle/>
                    <a:p>
                      <a:pPr marL="313690" marR="0" lvl="0" indent="0" algn="l" rtl="0">
                        <a:lnSpc>
                          <a:spcPct val="118833"/>
                        </a:lnSpc>
                        <a:spcBef>
                          <a:spcPts val="0"/>
                        </a:spcBef>
                        <a:spcAft>
                          <a:spcPts val="0"/>
                        </a:spcAft>
                        <a:buNone/>
                      </a:pPr>
                      <a:r>
                        <a:rPr lang="en-US" sz="3000">
                          <a:solidFill>
                            <a:srgbClr val="14284F"/>
                          </a:solidFill>
                          <a:latin typeface="Calibri"/>
                          <a:ea typeface="Calibri"/>
                          <a:cs typeface="Calibri"/>
                          <a:sym typeface="Calibri"/>
                        </a:rPr>
                        <a:t>$120 annual minimum</a:t>
                      </a:r>
                      <a:endParaRPr sz="30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352" name="Google Shape;352;p41"/>
          <p:cNvGraphicFramePr/>
          <p:nvPr/>
        </p:nvGraphicFramePr>
        <p:xfrm>
          <a:off x="4688842" y="1088390"/>
          <a:ext cx="3000000" cy="3000000"/>
        </p:xfrm>
        <a:graphic>
          <a:graphicData uri="http://schemas.openxmlformats.org/drawingml/2006/table">
            <a:tbl>
              <a:tblPr firstRow="1" bandRow="1">
                <a:noFill/>
                <a:tableStyleId>{AC3846ED-0FCC-4E33-85E0-2C45A2482F0C}</a:tableStyleId>
              </a:tblPr>
              <a:tblGrid>
                <a:gridCol w="4089400">
                  <a:extLst>
                    <a:ext uri="{9D8B030D-6E8A-4147-A177-3AD203B41FA5}">
                      <a16:colId xmlns:a16="http://schemas.microsoft.com/office/drawing/2014/main" val="20000"/>
                    </a:ext>
                  </a:extLst>
                </a:gridCol>
              </a:tblGrid>
              <a:tr h="944125">
                <a:tc>
                  <a:txBody>
                    <a:bodyPr/>
                    <a:lstStyle/>
                    <a:p>
                      <a:pPr marL="13335" marR="0" lvl="0" indent="0" algn="ctr" rtl="0">
                        <a:lnSpc>
                          <a:spcPct val="100000"/>
                        </a:lnSpc>
                        <a:spcBef>
                          <a:spcPts val="0"/>
                        </a:spcBef>
                        <a:spcAft>
                          <a:spcPts val="0"/>
                        </a:spcAft>
                        <a:buNone/>
                      </a:pPr>
                      <a:r>
                        <a:rPr lang="en-US" sz="2750" b="1">
                          <a:solidFill>
                            <a:srgbClr val="FFFFFF"/>
                          </a:solidFill>
                          <a:latin typeface="Calibri"/>
                          <a:ea typeface="Calibri"/>
                          <a:cs typeface="Calibri"/>
                          <a:sym typeface="Calibri"/>
                        </a:rPr>
                        <a:t>Dependent Care FSA</a:t>
                      </a:r>
                      <a:endParaRPr sz="2750">
                        <a:latin typeface="Calibri"/>
                        <a:ea typeface="Calibri"/>
                        <a:cs typeface="Calibri"/>
                        <a:sym typeface="Calibri"/>
                      </a:endParaRPr>
                    </a:p>
                  </a:txBody>
                  <a:tcPr marL="0" marR="0" marT="1207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1382800">
                <a:tc>
                  <a:txBody>
                    <a:bodyPr/>
                    <a:lstStyle/>
                    <a:p>
                      <a:pPr marL="1289685" marR="111760" lvl="0" indent="-1186815" algn="ctr" rtl="0">
                        <a:lnSpc>
                          <a:spcPct val="120000"/>
                        </a:lnSpc>
                        <a:spcBef>
                          <a:spcPts val="0"/>
                        </a:spcBef>
                        <a:spcAft>
                          <a:spcPts val="0"/>
                        </a:spcAft>
                        <a:buClr>
                          <a:srgbClr val="14284F"/>
                        </a:buClr>
                        <a:buSzPts val="3000"/>
                        <a:buFont typeface="Calibri"/>
                        <a:buNone/>
                      </a:pPr>
                      <a:r>
                        <a:rPr lang="en-US" sz="3000">
                          <a:solidFill>
                            <a:srgbClr val="14284F"/>
                          </a:solidFill>
                          <a:latin typeface="Calibri"/>
                          <a:ea typeface="Calibri"/>
                          <a:cs typeface="Calibri"/>
                          <a:sym typeface="Calibri"/>
                        </a:rPr>
                        <a:t>$7,500 household</a:t>
                      </a:r>
                      <a:br>
                        <a:rPr lang="en-US" sz="3000">
                          <a:solidFill>
                            <a:srgbClr val="14284F"/>
                          </a:solidFill>
                        </a:rPr>
                      </a:br>
                      <a:r>
                        <a:rPr lang="en-US" sz="3000">
                          <a:solidFill>
                            <a:srgbClr val="14284F"/>
                          </a:solidFill>
                        </a:rPr>
                        <a:t>annual maximum</a:t>
                      </a:r>
                      <a:endParaRPr sz="3000">
                        <a:solidFill>
                          <a:srgbClr val="14284F"/>
                        </a:solidFill>
                        <a:latin typeface="Calibri"/>
                        <a:ea typeface="Calibri"/>
                        <a:cs typeface="Calibri"/>
                        <a:sym typeface="Calibri"/>
                      </a:endParaRPr>
                    </a:p>
                  </a:txBody>
                  <a:tcPr marL="0" marR="0" marT="8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1"/>
                  </a:ext>
                </a:extLst>
              </a:tr>
              <a:tr h="543925">
                <a:tc>
                  <a:txBody>
                    <a:bodyPr/>
                    <a:lstStyle/>
                    <a:p>
                      <a:pPr marL="19685" marR="0" lvl="0" indent="0" algn="ctr" rtl="0">
                        <a:lnSpc>
                          <a:spcPct val="118833"/>
                        </a:lnSpc>
                        <a:spcBef>
                          <a:spcPts val="0"/>
                        </a:spcBef>
                        <a:spcAft>
                          <a:spcPts val="0"/>
                        </a:spcAft>
                        <a:buNone/>
                      </a:pPr>
                      <a:r>
                        <a:rPr lang="en-US" sz="3000">
                          <a:solidFill>
                            <a:srgbClr val="14284F"/>
                          </a:solidFill>
                          <a:latin typeface="Calibri"/>
                          <a:ea typeface="Calibri"/>
                          <a:cs typeface="Calibri"/>
                          <a:sym typeface="Calibri"/>
                        </a:rPr>
                        <a:t>$120 annual minimum</a:t>
                      </a:r>
                      <a:endParaRPr sz="3000">
                        <a:latin typeface="Calibri"/>
                        <a:ea typeface="Calibri"/>
                        <a:cs typeface="Calibri"/>
                        <a:sym typeface="Calibri"/>
                      </a:endParaRPr>
                    </a:p>
                  </a:txBody>
                  <a:tcPr marL="0" marR="0" marT="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53" name="Google Shape;353;p41"/>
          <p:cNvSpPr txBox="1"/>
          <p:nvPr/>
        </p:nvSpPr>
        <p:spPr>
          <a:xfrm>
            <a:off x="536575" y="3914715"/>
            <a:ext cx="7765500" cy="2238900"/>
          </a:xfrm>
          <a:prstGeom prst="rect">
            <a:avLst/>
          </a:prstGeom>
          <a:noFill/>
          <a:ln>
            <a:noFill/>
          </a:ln>
        </p:spPr>
        <p:txBody>
          <a:bodyPr spcFirstLastPara="1" wrap="square" lIns="0" tIns="9650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determine how much to contribute.</a:t>
            </a:r>
            <a:endParaRPr sz="3200">
              <a:latin typeface="Calibri"/>
              <a:ea typeface="Calibri"/>
              <a:cs typeface="Calibri"/>
              <a:sym typeface="Calibri"/>
            </a:endParaRPr>
          </a:p>
          <a:p>
            <a:pPr marL="354965" lvl="0" indent="-342265" algn="l" rtl="0">
              <a:lnSpc>
                <a:spcPct val="100000"/>
              </a:lnSpc>
              <a:spcBef>
                <a:spcPts val="67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Provides immediate tax savings.</a:t>
            </a:r>
            <a:endParaRPr sz="3200">
              <a:latin typeface="Calibri"/>
              <a:ea typeface="Calibri"/>
              <a:cs typeface="Calibri"/>
              <a:sym typeface="Calibri"/>
            </a:endParaRPr>
          </a:p>
          <a:p>
            <a:pPr marL="355600" marR="5080" lvl="0" indent="-343535" algn="l" rtl="0">
              <a:lnSpc>
                <a:spcPct val="101699"/>
              </a:lnSpc>
              <a:spcBef>
                <a:spcPts val="60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Dependent Care FSA limit may be affected by several factors.</a:t>
            </a:r>
            <a:endParaRPr sz="3200">
              <a:latin typeface="Calibri"/>
              <a:ea typeface="Calibri"/>
              <a:cs typeface="Calibri"/>
              <a:sym typeface="Calibri"/>
            </a:endParaRPr>
          </a:p>
        </p:txBody>
      </p:sp>
      <p:sp>
        <p:nvSpPr>
          <p:cNvPr id="354" name="Google Shape;354;p41"/>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2"/>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740660" lvl="0" indent="0" algn="l" rtl="0">
              <a:lnSpc>
                <a:spcPct val="100000"/>
              </a:lnSpc>
              <a:spcBef>
                <a:spcPts val="0"/>
              </a:spcBef>
              <a:spcAft>
                <a:spcPts val="0"/>
              </a:spcAft>
              <a:buNone/>
            </a:pPr>
            <a:r>
              <a:rPr lang="en-US">
                <a:latin typeface="Calibri"/>
                <a:ea typeface="Calibri"/>
                <a:cs typeface="Calibri"/>
                <a:sym typeface="Calibri"/>
              </a:rPr>
              <a:t>FSA Example</a:t>
            </a:r>
            <a:endParaRPr/>
          </a:p>
        </p:txBody>
      </p:sp>
      <p:graphicFrame>
        <p:nvGraphicFramePr>
          <p:cNvPr id="360" name="Google Shape;360;p42"/>
          <p:cNvGraphicFramePr/>
          <p:nvPr/>
        </p:nvGraphicFramePr>
        <p:xfrm>
          <a:off x="330987" y="1324736"/>
          <a:ext cx="3000000" cy="3000000"/>
        </p:xfrm>
        <a:graphic>
          <a:graphicData uri="http://schemas.openxmlformats.org/drawingml/2006/table">
            <a:tbl>
              <a:tblPr firstRow="1" bandRow="1">
                <a:noFill/>
                <a:tableStyleId>{AC3846ED-0FCC-4E33-85E0-2C45A2482F0C}</a:tableStyleId>
              </a:tblPr>
              <a:tblGrid>
                <a:gridCol w="5548625">
                  <a:extLst>
                    <a:ext uri="{9D8B030D-6E8A-4147-A177-3AD203B41FA5}">
                      <a16:colId xmlns:a16="http://schemas.microsoft.com/office/drawing/2014/main" val="20000"/>
                    </a:ext>
                  </a:extLst>
                </a:gridCol>
                <a:gridCol w="1510025">
                  <a:extLst>
                    <a:ext uri="{9D8B030D-6E8A-4147-A177-3AD203B41FA5}">
                      <a16:colId xmlns:a16="http://schemas.microsoft.com/office/drawing/2014/main" val="20001"/>
                    </a:ext>
                  </a:extLst>
                </a:gridCol>
                <a:gridCol w="1510025">
                  <a:extLst>
                    <a:ext uri="{9D8B030D-6E8A-4147-A177-3AD203B41FA5}">
                      <a16:colId xmlns:a16="http://schemas.microsoft.com/office/drawing/2014/main" val="20002"/>
                    </a:ext>
                  </a:extLst>
                </a:gridCol>
              </a:tblGrid>
              <a:tr h="585475">
                <a:tc>
                  <a:txBody>
                    <a:bodyPr/>
                    <a:lstStyle/>
                    <a:p>
                      <a:pPr marL="91440" marR="0" lvl="0" indent="0" algn="l" rtl="0">
                        <a:lnSpc>
                          <a:spcPct val="100000"/>
                        </a:lnSpc>
                        <a:spcBef>
                          <a:spcPts val="0"/>
                        </a:spcBef>
                        <a:spcAft>
                          <a:spcPts val="0"/>
                        </a:spcAft>
                        <a:buNone/>
                      </a:pPr>
                      <a:r>
                        <a:rPr lang="en-US" sz="3200" b="1">
                          <a:solidFill>
                            <a:srgbClr val="FFFFFF"/>
                          </a:solidFill>
                          <a:latin typeface="Calibri"/>
                          <a:ea typeface="Calibri"/>
                          <a:cs typeface="Calibri"/>
                          <a:sym typeface="Calibri"/>
                        </a:rPr>
                        <a:t>Annual Savings Example</a:t>
                      </a:r>
                      <a:endParaRPr sz="3200">
                        <a:latin typeface="Calibri"/>
                        <a:ea typeface="Calibri"/>
                        <a:cs typeface="Calibri"/>
                        <a:sym typeface="Calibri"/>
                      </a:endParaRPr>
                    </a:p>
                  </a:txBody>
                  <a:tcPr marL="0" marR="0" marT="3800" marB="0">
                    <a:lnL w="12700" cap="flat" cmpd="sng">
                      <a:solidFill>
                        <a:srgbClr val="14284F"/>
                      </a:solidFill>
                      <a:prstDash val="solid"/>
                      <a:round/>
                      <a:headEnd type="none" w="sm" len="sm"/>
                      <a:tailEnd type="none" w="sm" len="sm"/>
                    </a:lnL>
                    <a:lnR w="12700" cap="flat" cmpd="sng">
                      <a:solidFill>
                        <a:srgbClr val="FFFFFF"/>
                      </a:solidFill>
                      <a:prstDash val="solid"/>
                      <a:round/>
                      <a:headEnd type="none" w="sm" len="sm"/>
                      <a:tailEnd type="none" w="sm" len="sm"/>
                    </a:lnR>
                    <a:solidFill>
                      <a:srgbClr val="14284F"/>
                    </a:solidFill>
                  </a:tcPr>
                </a:tc>
                <a:tc>
                  <a:txBody>
                    <a:bodyPr/>
                    <a:lstStyle/>
                    <a:p>
                      <a:pPr marL="0" marR="64135" lvl="0" indent="0" algn="r" rtl="0">
                        <a:lnSpc>
                          <a:spcPct val="100000"/>
                        </a:lnSpc>
                        <a:spcBef>
                          <a:spcPts val="0"/>
                        </a:spcBef>
                        <a:spcAft>
                          <a:spcPts val="0"/>
                        </a:spcAft>
                        <a:buNone/>
                      </a:pPr>
                      <a:r>
                        <a:rPr lang="en-US" sz="3200" b="1">
                          <a:solidFill>
                            <a:srgbClr val="FFFFFF"/>
                          </a:solidFill>
                          <a:latin typeface="Calibri"/>
                          <a:ea typeface="Calibri"/>
                          <a:cs typeface="Calibri"/>
                          <a:sym typeface="Calibri"/>
                        </a:rPr>
                        <a:t>Has FSA</a:t>
                      </a:r>
                      <a:endParaRPr sz="3200">
                        <a:latin typeface="Calibri"/>
                        <a:ea typeface="Calibri"/>
                        <a:cs typeface="Calibri"/>
                        <a:sym typeface="Calibri"/>
                      </a:endParaRPr>
                    </a:p>
                  </a:txBody>
                  <a:tcPr marL="0" marR="0" marT="38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solidFill>
                      <a:srgbClr val="14284F"/>
                    </a:solidFill>
                  </a:tcPr>
                </a:tc>
                <a:tc>
                  <a:txBody>
                    <a:bodyPr/>
                    <a:lstStyle/>
                    <a:p>
                      <a:pPr marL="165100" marR="0" lvl="0" indent="0" algn="l" rtl="0">
                        <a:lnSpc>
                          <a:spcPct val="100000"/>
                        </a:lnSpc>
                        <a:spcBef>
                          <a:spcPts val="0"/>
                        </a:spcBef>
                        <a:spcAft>
                          <a:spcPts val="0"/>
                        </a:spcAft>
                        <a:buNone/>
                      </a:pPr>
                      <a:r>
                        <a:rPr lang="en-US" sz="3200" b="1">
                          <a:solidFill>
                            <a:srgbClr val="FFFFFF"/>
                          </a:solidFill>
                          <a:latin typeface="Calibri"/>
                          <a:ea typeface="Calibri"/>
                          <a:cs typeface="Calibri"/>
                          <a:sym typeface="Calibri"/>
                        </a:rPr>
                        <a:t>No FSA</a:t>
                      </a:r>
                      <a:endParaRPr sz="3200">
                        <a:latin typeface="Calibri"/>
                        <a:ea typeface="Calibri"/>
                        <a:cs typeface="Calibri"/>
                        <a:sym typeface="Calibri"/>
                      </a:endParaRPr>
                    </a:p>
                  </a:txBody>
                  <a:tcPr marL="0" marR="0" marT="38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solidFill>
                      <a:srgbClr val="14284F"/>
                    </a:solidFill>
                  </a:tcPr>
                </a:tc>
                <a:extLst>
                  <a:ext uri="{0D108BD9-81ED-4DB2-BD59-A6C34878D82A}">
                    <a16:rowId xmlns:a16="http://schemas.microsoft.com/office/drawing/2014/main" val="10000"/>
                  </a:ext>
                </a:extLst>
              </a:tr>
              <a:tr h="517525">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Annual taxable income</a:t>
                      </a:r>
                      <a:endParaRPr sz="2750">
                        <a:latin typeface="Calibri"/>
                        <a:ea typeface="Calibri"/>
                        <a:cs typeface="Calibri"/>
                        <a:sym typeface="Calibri"/>
                      </a:endParaRPr>
                    </a:p>
                  </a:txBody>
                  <a:tcPr marL="0" marR="0" marT="697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DCE6F1"/>
                    </a:solidFill>
                  </a:tcPr>
                </a:tc>
                <a:tc>
                  <a:txBody>
                    <a:bodyPr/>
                    <a:lstStyle/>
                    <a:p>
                      <a:pPr marL="0" marR="6731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$28,000</a:t>
                      </a:r>
                      <a:endParaRPr sz="2750">
                        <a:latin typeface="Calibri"/>
                        <a:ea typeface="Calibri"/>
                        <a:cs typeface="Calibri"/>
                        <a:sym typeface="Calibri"/>
                      </a:endParaRPr>
                    </a:p>
                  </a:txBody>
                  <a:tcPr marL="0" marR="0" marT="697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DCE6F1"/>
                    </a:solidFill>
                  </a:tcPr>
                </a:tc>
                <a:tc>
                  <a:txBody>
                    <a:bodyPr/>
                    <a:lstStyle/>
                    <a:p>
                      <a:pPr marL="0" marR="6604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$28,000</a:t>
                      </a:r>
                      <a:endParaRPr sz="2750">
                        <a:latin typeface="Calibri"/>
                        <a:ea typeface="Calibri"/>
                        <a:cs typeface="Calibri"/>
                        <a:sym typeface="Calibri"/>
                      </a:endParaRPr>
                    </a:p>
                  </a:txBody>
                  <a:tcPr marL="0" marR="0" marT="697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solidFill>
                      <a:srgbClr val="DCE6F1"/>
                    </a:solidFill>
                  </a:tcPr>
                </a:tc>
                <a:extLst>
                  <a:ext uri="{0D108BD9-81ED-4DB2-BD59-A6C34878D82A}">
                    <a16:rowId xmlns:a16="http://schemas.microsoft.com/office/drawing/2014/main" val="10001"/>
                  </a:ext>
                </a:extLst>
              </a:tr>
              <a:tr h="517525">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Annual contribution to FSA</a:t>
                      </a:r>
                      <a:endParaRPr sz="2750">
                        <a:latin typeface="Calibri"/>
                        <a:ea typeface="Calibri"/>
                        <a:cs typeface="Calibri"/>
                        <a:sym typeface="Calibri"/>
                      </a:endParaRPr>
                    </a:p>
                  </a:txBody>
                  <a:tcPr marL="0" marR="0" marT="7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tcPr>
                </a:tc>
                <a:tc>
                  <a:txBody>
                    <a:bodyPr/>
                    <a:lstStyle/>
                    <a:p>
                      <a:pPr marL="0" marR="6667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($1,500)</a:t>
                      </a:r>
                      <a:endParaRPr sz="2750">
                        <a:latin typeface="Calibri"/>
                        <a:ea typeface="Calibri"/>
                        <a:cs typeface="Calibri"/>
                        <a:sym typeface="Calibri"/>
                      </a:endParaRPr>
                    </a:p>
                  </a:txBody>
                  <a:tcPr marL="0" marR="0" marT="7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tcPr>
                </a:tc>
                <a:tc>
                  <a:txBody>
                    <a:bodyPr/>
                    <a:lstStyle/>
                    <a:p>
                      <a:pPr marL="0" marR="6032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$0</a:t>
                      </a:r>
                      <a:endParaRPr sz="2750">
                        <a:latin typeface="Calibri"/>
                        <a:ea typeface="Calibri"/>
                        <a:cs typeface="Calibri"/>
                        <a:sym typeface="Calibri"/>
                      </a:endParaRPr>
                    </a:p>
                  </a:txBody>
                  <a:tcPr marL="0" marR="0" marT="76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tcPr>
                </a:tc>
                <a:extLst>
                  <a:ext uri="{0D108BD9-81ED-4DB2-BD59-A6C34878D82A}">
                    <a16:rowId xmlns:a16="http://schemas.microsoft.com/office/drawing/2014/main" val="10002"/>
                  </a:ext>
                </a:extLst>
              </a:tr>
              <a:tr h="517525">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Resulting taxable income</a:t>
                      </a:r>
                      <a:endParaRPr sz="2750">
                        <a:latin typeface="Calibri"/>
                        <a:ea typeface="Calibri"/>
                        <a:cs typeface="Calibri"/>
                        <a:sym typeface="Calibri"/>
                      </a:endParaRPr>
                    </a:p>
                  </a:txBody>
                  <a:tcPr marL="0" marR="0" marT="82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DCE6F1"/>
                    </a:solidFill>
                  </a:tcPr>
                </a:tc>
                <a:tc>
                  <a:txBody>
                    <a:bodyPr/>
                    <a:lstStyle/>
                    <a:p>
                      <a:pPr marL="0" marR="6858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$26,500</a:t>
                      </a:r>
                      <a:endParaRPr sz="2750">
                        <a:latin typeface="Calibri"/>
                        <a:ea typeface="Calibri"/>
                        <a:cs typeface="Calibri"/>
                        <a:sym typeface="Calibri"/>
                      </a:endParaRPr>
                    </a:p>
                  </a:txBody>
                  <a:tcPr marL="0" marR="0" marT="82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DCE6F1"/>
                    </a:solidFill>
                  </a:tcPr>
                </a:tc>
                <a:tc>
                  <a:txBody>
                    <a:bodyPr/>
                    <a:lstStyle/>
                    <a:p>
                      <a:pPr marL="0" marR="6540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$28,000</a:t>
                      </a:r>
                      <a:endParaRPr sz="2750">
                        <a:latin typeface="Calibri"/>
                        <a:ea typeface="Calibri"/>
                        <a:cs typeface="Calibri"/>
                        <a:sym typeface="Calibri"/>
                      </a:endParaRPr>
                    </a:p>
                  </a:txBody>
                  <a:tcPr marL="0" marR="0" marT="82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solidFill>
                      <a:srgbClr val="DCE6F1"/>
                    </a:solidFill>
                  </a:tcPr>
                </a:tc>
                <a:extLst>
                  <a:ext uri="{0D108BD9-81ED-4DB2-BD59-A6C34878D82A}">
                    <a16:rowId xmlns:a16="http://schemas.microsoft.com/office/drawing/2014/main" val="10003"/>
                  </a:ext>
                </a:extLst>
              </a:tr>
              <a:tr h="518150">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Federal taxes and Social Security</a:t>
                      </a:r>
                      <a:endParaRPr sz="2750">
                        <a:latin typeface="Calibri"/>
                        <a:ea typeface="Calibri"/>
                        <a:cs typeface="Calibri"/>
                        <a:sym typeface="Calibri"/>
                      </a:endParaRPr>
                    </a:p>
                  </a:txBody>
                  <a:tcPr marL="0" marR="0" marT="8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tcPr>
                </a:tc>
                <a:tc>
                  <a:txBody>
                    <a:bodyPr/>
                    <a:lstStyle/>
                    <a:p>
                      <a:pPr marL="0" marR="6731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($9,447)</a:t>
                      </a:r>
                      <a:endParaRPr sz="2750">
                        <a:latin typeface="Calibri"/>
                        <a:ea typeface="Calibri"/>
                        <a:cs typeface="Calibri"/>
                        <a:sym typeface="Calibri"/>
                      </a:endParaRPr>
                    </a:p>
                  </a:txBody>
                  <a:tcPr marL="0" marR="0" marT="8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tcPr>
                </a:tc>
                <a:tc>
                  <a:txBody>
                    <a:bodyPr/>
                    <a:lstStyle/>
                    <a:p>
                      <a:pPr marL="0" marR="6540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($9,982)</a:t>
                      </a:r>
                      <a:endParaRPr sz="2750">
                        <a:latin typeface="Calibri"/>
                        <a:ea typeface="Calibri"/>
                        <a:cs typeface="Calibri"/>
                        <a:sym typeface="Calibri"/>
                      </a:endParaRPr>
                    </a:p>
                  </a:txBody>
                  <a:tcPr marL="0" marR="0" marT="89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tcPr>
                </a:tc>
                <a:extLst>
                  <a:ext uri="{0D108BD9-81ED-4DB2-BD59-A6C34878D82A}">
                    <a16:rowId xmlns:a16="http://schemas.microsoft.com/office/drawing/2014/main" val="10004"/>
                  </a:ext>
                </a:extLst>
              </a:tr>
              <a:tr h="518150">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After-tax spending, eligible expenses</a:t>
                      </a:r>
                      <a:endParaRPr sz="2750">
                        <a:latin typeface="Calibri"/>
                        <a:ea typeface="Calibri"/>
                        <a:cs typeface="Calibri"/>
                        <a:sym typeface="Calibri"/>
                      </a:endParaRPr>
                    </a:p>
                  </a:txBody>
                  <a:tcPr marL="0" marR="0" marT="95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0" marR="6223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$0</a:t>
                      </a:r>
                      <a:endParaRPr sz="2750">
                        <a:latin typeface="Calibri"/>
                        <a:ea typeface="Calibri"/>
                        <a:cs typeface="Calibri"/>
                        <a:sym typeface="Calibri"/>
                      </a:endParaRPr>
                    </a:p>
                  </a:txBody>
                  <a:tcPr marL="0" marR="0" marT="95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0" marR="6540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($1,500)</a:t>
                      </a:r>
                      <a:endParaRPr sz="2750">
                        <a:latin typeface="Calibri"/>
                        <a:ea typeface="Calibri"/>
                        <a:cs typeface="Calibri"/>
                        <a:sym typeface="Calibri"/>
                      </a:endParaRPr>
                    </a:p>
                  </a:txBody>
                  <a:tcPr marL="0" marR="0" marT="9525"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5"/>
                  </a:ext>
                </a:extLst>
              </a:tr>
              <a:tr h="517525">
                <a:tc>
                  <a:txBody>
                    <a:bodyPr/>
                    <a:lstStyle/>
                    <a:p>
                      <a:pPr marL="91440" marR="0" lvl="0" indent="0" algn="l" rtl="0">
                        <a:lnSpc>
                          <a:spcPct val="100000"/>
                        </a:lnSpc>
                        <a:spcBef>
                          <a:spcPts val="0"/>
                        </a:spcBef>
                        <a:spcAft>
                          <a:spcPts val="0"/>
                        </a:spcAft>
                        <a:buNone/>
                      </a:pPr>
                      <a:r>
                        <a:rPr lang="en-US" sz="2750">
                          <a:solidFill>
                            <a:srgbClr val="14284F"/>
                          </a:solidFill>
                          <a:latin typeface="Calibri"/>
                          <a:ea typeface="Calibri"/>
                          <a:cs typeface="Calibri"/>
                          <a:sym typeface="Calibri"/>
                        </a:rPr>
                        <a:t>Real spendable income</a:t>
                      </a:r>
                      <a:endParaRPr sz="2750">
                        <a:latin typeface="Calibri"/>
                        <a:ea typeface="Calibri"/>
                        <a:cs typeface="Calibri"/>
                        <a:sym typeface="Calibri"/>
                      </a:endParaRPr>
                    </a:p>
                  </a:txBody>
                  <a:tcPr marL="0" marR="0" marT="101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tcPr>
                </a:tc>
                <a:tc>
                  <a:txBody>
                    <a:bodyPr/>
                    <a:lstStyle/>
                    <a:p>
                      <a:pPr marL="0" marR="68580"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$17,053</a:t>
                      </a:r>
                      <a:endParaRPr sz="2750">
                        <a:latin typeface="Calibri"/>
                        <a:ea typeface="Calibri"/>
                        <a:cs typeface="Calibri"/>
                        <a:sym typeface="Calibri"/>
                      </a:endParaRPr>
                    </a:p>
                  </a:txBody>
                  <a:tcPr marL="0" marR="0" marT="101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tcPr>
                </a:tc>
                <a:tc>
                  <a:txBody>
                    <a:bodyPr/>
                    <a:lstStyle/>
                    <a:p>
                      <a:pPr marL="0" marR="65405" lvl="0" indent="0" algn="r" rtl="0">
                        <a:lnSpc>
                          <a:spcPct val="100000"/>
                        </a:lnSpc>
                        <a:spcBef>
                          <a:spcPts val="0"/>
                        </a:spcBef>
                        <a:spcAft>
                          <a:spcPts val="0"/>
                        </a:spcAft>
                        <a:buNone/>
                      </a:pPr>
                      <a:r>
                        <a:rPr lang="en-US" sz="2750">
                          <a:solidFill>
                            <a:srgbClr val="14284F"/>
                          </a:solidFill>
                          <a:latin typeface="Calibri"/>
                          <a:ea typeface="Calibri"/>
                          <a:cs typeface="Calibri"/>
                          <a:sym typeface="Calibri"/>
                        </a:rPr>
                        <a:t>$16,518</a:t>
                      </a:r>
                      <a:endParaRPr sz="2750">
                        <a:latin typeface="Calibri"/>
                        <a:ea typeface="Calibri"/>
                        <a:cs typeface="Calibri"/>
                        <a:sym typeface="Calibri"/>
                      </a:endParaRPr>
                    </a:p>
                  </a:txBody>
                  <a:tcPr marL="0" marR="0" marT="1015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T w="12700" cap="flat" cmpd="sng">
                      <a:solidFill>
                        <a:srgbClr val="14284F"/>
                      </a:solidFill>
                      <a:prstDash val="solid"/>
                      <a:round/>
                      <a:headEnd type="none" w="sm" len="sm"/>
                      <a:tailEnd type="none" w="sm" len="sm"/>
                    </a:lnT>
                  </a:tcPr>
                </a:tc>
                <a:extLst>
                  <a:ext uri="{0D108BD9-81ED-4DB2-BD59-A6C34878D82A}">
                    <a16:rowId xmlns:a16="http://schemas.microsoft.com/office/drawing/2014/main" val="10006"/>
                  </a:ext>
                </a:extLst>
              </a:tr>
              <a:tr h="518150">
                <a:tc>
                  <a:txBody>
                    <a:bodyPr/>
                    <a:lstStyle/>
                    <a:p>
                      <a:pPr marL="91440" marR="0" lvl="0" indent="0" algn="l" rtl="0">
                        <a:lnSpc>
                          <a:spcPct val="100000"/>
                        </a:lnSpc>
                        <a:spcBef>
                          <a:spcPts val="0"/>
                        </a:spcBef>
                        <a:spcAft>
                          <a:spcPts val="0"/>
                        </a:spcAft>
                        <a:buNone/>
                      </a:pPr>
                      <a:r>
                        <a:rPr lang="en-US" sz="2750" b="1">
                          <a:solidFill>
                            <a:srgbClr val="14284F"/>
                          </a:solidFill>
                          <a:latin typeface="Calibri"/>
                          <a:ea typeface="Calibri"/>
                          <a:cs typeface="Calibri"/>
                          <a:sym typeface="Calibri"/>
                        </a:rPr>
                        <a:t>Annual tax savings</a:t>
                      </a:r>
                      <a:endParaRPr sz="2750">
                        <a:latin typeface="Calibri"/>
                        <a:ea typeface="Calibri"/>
                        <a:cs typeface="Calibri"/>
                        <a:sym typeface="Calibri"/>
                      </a:endParaRPr>
                    </a:p>
                  </a:txBody>
                  <a:tcPr marL="0" marR="0" marT="10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0" marR="70485" lvl="0" indent="0" algn="r" rtl="0">
                        <a:lnSpc>
                          <a:spcPct val="100000"/>
                        </a:lnSpc>
                        <a:spcBef>
                          <a:spcPts val="0"/>
                        </a:spcBef>
                        <a:spcAft>
                          <a:spcPts val="0"/>
                        </a:spcAft>
                        <a:buNone/>
                      </a:pPr>
                      <a:r>
                        <a:rPr lang="en-US" sz="2750" b="1">
                          <a:solidFill>
                            <a:srgbClr val="14284F"/>
                          </a:solidFill>
                          <a:latin typeface="Calibri"/>
                          <a:ea typeface="Calibri"/>
                          <a:cs typeface="Calibri"/>
                          <a:sym typeface="Calibri"/>
                        </a:rPr>
                        <a:t>$535</a:t>
                      </a:r>
                      <a:endParaRPr sz="2750">
                        <a:latin typeface="Calibri"/>
                        <a:ea typeface="Calibri"/>
                        <a:cs typeface="Calibri"/>
                        <a:sym typeface="Calibri"/>
                      </a:endParaRPr>
                    </a:p>
                  </a:txBody>
                  <a:tcPr marL="0" marR="0" marT="10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tc>
                  <a:txBody>
                    <a:bodyPr/>
                    <a:lstStyle/>
                    <a:p>
                      <a:pPr marL="0" marR="60325" lvl="0" indent="0" algn="r" rtl="0">
                        <a:lnSpc>
                          <a:spcPct val="100000"/>
                        </a:lnSpc>
                        <a:spcBef>
                          <a:spcPts val="0"/>
                        </a:spcBef>
                        <a:spcAft>
                          <a:spcPts val="0"/>
                        </a:spcAft>
                        <a:buNone/>
                      </a:pPr>
                      <a:r>
                        <a:rPr lang="en-US" sz="2750" b="1">
                          <a:solidFill>
                            <a:srgbClr val="14284F"/>
                          </a:solidFill>
                          <a:latin typeface="Calibri"/>
                          <a:ea typeface="Calibri"/>
                          <a:cs typeface="Calibri"/>
                          <a:sym typeface="Calibri"/>
                        </a:rPr>
                        <a:t>$0</a:t>
                      </a:r>
                      <a:endParaRPr sz="2750">
                        <a:latin typeface="Calibri"/>
                        <a:ea typeface="Calibri"/>
                        <a:cs typeface="Calibri"/>
                        <a:sym typeface="Calibri"/>
                      </a:endParaRPr>
                    </a:p>
                  </a:txBody>
                  <a:tcPr marL="0" marR="0" marT="10800" marB="0">
                    <a:lnL w="12700" cap="flat" cmpd="sng">
                      <a:solidFill>
                        <a:srgbClr val="14284F"/>
                      </a:solidFill>
                      <a:prstDash val="solid"/>
                      <a:round/>
                      <a:headEnd type="none" w="sm" len="sm"/>
                      <a:tailEnd type="none" w="sm" len="sm"/>
                    </a:lnL>
                    <a:lnR w="12700" cap="flat" cmpd="sng">
                      <a:solidFill>
                        <a:srgbClr val="14284F"/>
                      </a:solidFill>
                      <a:prstDash val="solid"/>
                      <a:round/>
                      <a:headEnd type="none" w="sm" len="sm"/>
                      <a:tailEnd type="none" w="sm" len="sm"/>
                    </a:lnR>
                    <a:lnB w="12700" cap="flat" cmpd="sng">
                      <a:solidFill>
                        <a:srgbClr val="14284F"/>
                      </a:solidFill>
                      <a:prstDash val="solid"/>
                      <a:round/>
                      <a:headEnd type="none" w="sm" len="sm"/>
                      <a:tailEnd type="none" w="sm" len="sm"/>
                    </a:lnB>
                    <a:solidFill>
                      <a:srgbClr val="DCE6F1"/>
                    </a:solidFill>
                  </a:tcPr>
                </a:tc>
                <a:extLst>
                  <a:ext uri="{0D108BD9-81ED-4DB2-BD59-A6C34878D82A}">
                    <a16:rowId xmlns:a16="http://schemas.microsoft.com/office/drawing/2014/main" val="10007"/>
                  </a:ext>
                </a:extLst>
              </a:tr>
            </a:tbl>
          </a:graphicData>
        </a:graphic>
      </p:graphicFrame>
      <p:sp>
        <p:nvSpPr>
          <p:cNvPr id="361" name="Google Shape;361;p42"/>
          <p:cNvSpPr txBox="1"/>
          <p:nvPr/>
        </p:nvSpPr>
        <p:spPr>
          <a:xfrm>
            <a:off x="362225" y="5667125"/>
            <a:ext cx="8481300" cy="420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300">
                <a:solidFill>
                  <a:schemeClr val="dk1"/>
                </a:solidFill>
                <a:latin typeface="Arimo"/>
                <a:ea typeface="Arimo"/>
                <a:cs typeface="Arimo"/>
                <a:sym typeface="Arimo"/>
              </a:rPr>
              <a:t>NOTE: Potential tax savings shown for demonstration only. Actual savings will vary based on</a:t>
            </a:r>
            <a:endParaRPr sz="1300">
              <a:solidFill>
                <a:schemeClr val="dk1"/>
              </a:solidFill>
              <a:latin typeface="Arimo"/>
              <a:ea typeface="Arimo"/>
              <a:cs typeface="Arimo"/>
              <a:sym typeface="Arimo"/>
            </a:endParaRPr>
          </a:p>
          <a:p>
            <a:pPr marL="12700" lvl="0" indent="0" algn="l" rtl="0">
              <a:lnSpc>
                <a:spcPct val="100000"/>
              </a:lnSpc>
              <a:spcBef>
                <a:spcPts val="60"/>
              </a:spcBef>
              <a:spcAft>
                <a:spcPts val="0"/>
              </a:spcAft>
              <a:buNone/>
            </a:pPr>
            <a:r>
              <a:rPr lang="en-US" sz="1300">
                <a:solidFill>
                  <a:schemeClr val="dk1"/>
                </a:solidFill>
                <a:latin typeface="Arimo"/>
                <a:ea typeface="Arimo"/>
                <a:cs typeface="Arimo"/>
                <a:sym typeface="Arimo"/>
              </a:rPr>
              <a:t>individual tax situation. Please consult a tax professional for more information.</a:t>
            </a:r>
            <a:endParaRPr sz="1300">
              <a:solidFill>
                <a:schemeClr val="dk1"/>
              </a:solidFill>
              <a:latin typeface="Arimo"/>
              <a:ea typeface="Arimo"/>
              <a:cs typeface="Arimo"/>
              <a:sym typeface="Arimo"/>
            </a:endParaRPr>
          </a:p>
        </p:txBody>
      </p:sp>
      <p:sp>
        <p:nvSpPr>
          <p:cNvPr id="362" name="Google Shape;362;p42"/>
          <p:cNvSpPr txBox="1"/>
          <p:nvPr/>
        </p:nvSpPr>
        <p:spPr>
          <a:xfrm>
            <a:off x="8434697" y="6420800"/>
            <a:ext cx="294600" cy="197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solidFill>
                  <a:srgbClr val="888888"/>
                </a:solidFill>
                <a:latin typeface="Arimo"/>
                <a:ea typeface="Arimo"/>
                <a:cs typeface="Arimo"/>
                <a:sym typeface="Arimo"/>
              </a:rPr>
              <a:t>36</a:t>
            </a:r>
            <a:endParaRPr sz="1200">
              <a:latin typeface="Arimo"/>
              <a:ea typeface="Arimo"/>
              <a:cs typeface="Arimo"/>
              <a:sym typeface="Arim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3"/>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145665" lvl="0" indent="0" algn="l" rtl="0">
              <a:lnSpc>
                <a:spcPct val="100000"/>
              </a:lnSpc>
              <a:spcBef>
                <a:spcPts val="0"/>
              </a:spcBef>
              <a:spcAft>
                <a:spcPts val="0"/>
              </a:spcAft>
              <a:buNone/>
            </a:pPr>
            <a:r>
              <a:rPr lang="en-US">
                <a:latin typeface="Calibri"/>
                <a:ea typeface="Calibri"/>
                <a:cs typeface="Calibri"/>
                <a:sym typeface="Calibri"/>
              </a:rPr>
              <a:t>FSA Considerations</a:t>
            </a:r>
            <a:endParaRPr/>
          </a:p>
        </p:txBody>
      </p:sp>
      <p:sp>
        <p:nvSpPr>
          <p:cNvPr id="368" name="Google Shape;368;p43"/>
          <p:cNvSpPr txBox="1"/>
          <p:nvPr/>
        </p:nvSpPr>
        <p:spPr>
          <a:xfrm>
            <a:off x="536575" y="1112464"/>
            <a:ext cx="7919100" cy="4608000"/>
          </a:xfrm>
          <a:prstGeom prst="rect">
            <a:avLst/>
          </a:prstGeom>
          <a:noFill/>
          <a:ln>
            <a:noFill/>
          </a:ln>
        </p:spPr>
        <p:txBody>
          <a:bodyPr spcFirstLastPara="1" wrap="square" lIns="0" tIns="7620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“Use it or lose it” rule:</a:t>
            </a:r>
            <a:endParaRPr sz="3200">
              <a:latin typeface="Calibri"/>
              <a:ea typeface="Calibri"/>
              <a:cs typeface="Calibri"/>
              <a:sym typeface="Calibri"/>
            </a:endParaRPr>
          </a:p>
          <a:p>
            <a:pPr marL="753745" lvl="1" indent="-283845" algn="l" rtl="0">
              <a:lnSpc>
                <a:spcPct val="100000"/>
              </a:lnSpc>
              <a:spcBef>
                <a:spcPts val="44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Estimate your annual expenses carefully</a:t>
            </a:r>
            <a:endParaRPr sz="2750">
              <a:latin typeface="Calibri"/>
              <a:ea typeface="Calibri"/>
              <a:cs typeface="Calibri"/>
              <a:sym typeface="Calibri"/>
            </a:endParaRPr>
          </a:p>
          <a:p>
            <a:pPr marL="354965" lvl="0" indent="-342265" algn="l" rtl="0">
              <a:lnSpc>
                <a:spcPct val="100000"/>
              </a:lnSpc>
              <a:spcBef>
                <a:spcPts val="30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Contributions continue through Dec. 31:</a:t>
            </a:r>
            <a:endParaRPr sz="3200">
              <a:latin typeface="Calibri"/>
              <a:ea typeface="Calibri"/>
              <a:cs typeface="Calibri"/>
              <a:sym typeface="Calibri"/>
            </a:endParaRPr>
          </a:p>
          <a:p>
            <a:pPr marL="753745" lvl="1" indent="-283845" algn="l" rtl="0">
              <a:lnSpc>
                <a:spcPct val="100000"/>
              </a:lnSpc>
              <a:spcBef>
                <a:spcPts val="51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FSA enrollments do not carry over</a:t>
            </a:r>
            <a:endParaRPr sz="2750">
              <a:latin typeface="Calibri"/>
              <a:ea typeface="Calibri"/>
              <a:cs typeface="Calibri"/>
              <a:sym typeface="Calibri"/>
            </a:endParaRPr>
          </a:p>
          <a:p>
            <a:pPr marL="753745" lvl="1" indent="-283845" algn="l" rtl="0">
              <a:lnSpc>
                <a:spcPct val="100000"/>
              </a:lnSpc>
              <a:spcBef>
                <a:spcPts val="4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Must re-enroll each year if you wish to participate</a:t>
            </a:r>
            <a:endParaRPr sz="2750">
              <a:latin typeface="Calibri"/>
              <a:ea typeface="Calibri"/>
              <a:cs typeface="Calibri"/>
              <a:sym typeface="Calibri"/>
            </a:endParaRPr>
          </a:p>
          <a:p>
            <a:pPr marL="354965" lvl="0" indent="-342265" algn="l" rtl="0">
              <a:lnSpc>
                <a:spcPct val="100000"/>
              </a:lnSpc>
              <a:spcBef>
                <a:spcPts val="30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Grace period for expenses through March 15.</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Submit claims by May 31.</a:t>
            </a:r>
            <a:endParaRPr sz="3200">
              <a:latin typeface="Calibri"/>
              <a:ea typeface="Calibri"/>
              <a:cs typeface="Calibri"/>
              <a:sym typeface="Calibri"/>
            </a:endParaRPr>
          </a:p>
          <a:p>
            <a:pPr marL="354965" marR="240665" lvl="0" indent="-342900"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No mid-year contribution changes without a qualified change in status.</a:t>
            </a:r>
            <a:endParaRPr sz="3200">
              <a:latin typeface="Calibri"/>
              <a:ea typeface="Calibri"/>
              <a:cs typeface="Calibri"/>
              <a:sym typeface="Calibri"/>
            </a:endParaRPr>
          </a:p>
        </p:txBody>
      </p:sp>
      <p:sp>
        <p:nvSpPr>
          <p:cNvPr id="369" name="Google Shape;369;p4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4"/>
          <p:cNvSpPr txBox="1">
            <a:spLocks noGrp="1"/>
          </p:cNvSpPr>
          <p:nvPr>
            <p:ph type="title"/>
          </p:nvPr>
        </p:nvSpPr>
        <p:spPr>
          <a:xfrm>
            <a:off x="4724400" y="3058413"/>
            <a:ext cx="3869055"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latin typeface="Calibri"/>
                <a:ea typeface="Calibri"/>
                <a:cs typeface="Calibri"/>
                <a:sym typeface="Calibri"/>
              </a:rPr>
              <a:t>LIFE INSURANCE</a:t>
            </a:r>
            <a:endParaRPr sz="4400">
              <a:latin typeface="Calibri"/>
              <a:ea typeface="Calibri"/>
              <a:cs typeface="Calibri"/>
              <a:sym typeface="Calibri"/>
            </a:endParaRPr>
          </a:p>
        </p:txBody>
      </p:sp>
      <p:sp>
        <p:nvSpPr>
          <p:cNvPr id="375" name="Google Shape;375;p4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45"/>
          <p:cNvSpPr txBox="1">
            <a:spLocks noGrp="1"/>
          </p:cNvSpPr>
          <p:nvPr>
            <p:ph type="title"/>
          </p:nvPr>
        </p:nvSpPr>
        <p:spPr>
          <a:xfrm>
            <a:off x="304800" y="315697"/>
            <a:ext cx="7126605" cy="575310"/>
          </a:xfrm>
          <a:prstGeom prst="rect">
            <a:avLst/>
          </a:prstGeom>
          <a:noFill/>
          <a:ln>
            <a:noFill/>
          </a:ln>
        </p:spPr>
        <p:txBody>
          <a:bodyPr spcFirstLastPara="1" wrap="square" lIns="0" tIns="13325" rIns="0" bIns="0" anchor="t" anchorCtr="0">
            <a:spAutoFit/>
          </a:bodyPr>
          <a:lstStyle/>
          <a:p>
            <a:pPr marL="2634615" lvl="0" indent="0" algn="l" rtl="0">
              <a:lnSpc>
                <a:spcPct val="100000"/>
              </a:lnSpc>
              <a:spcBef>
                <a:spcPts val="0"/>
              </a:spcBef>
              <a:spcAft>
                <a:spcPts val="0"/>
              </a:spcAft>
              <a:buNone/>
            </a:pPr>
            <a:r>
              <a:rPr lang="en-US">
                <a:latin typeface="Calibri"/>
                <a:ea typeface="Calibri"/>
                <a:cs typeface="Calibri"/>
                <a:sym typeface="Calibri"/>
              </a:rPr>
              <a:t>Life Insurance Overview</a:t>
            </a:r>
            <a:endParaRPr>
              <a:latin typeface="Calibri"/>
              <a:ea typeface="Calibri"/>
              <a:cs typeface="Calibri"/>
              <a:sym typeface="Calibri"/>
            </a:endParaRPr>
          </a:p>
        </p:txBody>
      </p:sp>
      <p:sp>
        <p:nvSpPr>
          <p:cNvPr id="381" name="Google Shape;381;p45"/>
          <p:cNvSpPr txBox="1"/>
          <p:nvPr/>
        </p:nvSpPr>
        <p:spPr>
          <a:xfrm>
            <a:off x="536575" y="1103376"/>
            <a:ext cx="7620000" cy="3644331"/>
          </a:xfrm>
          <a:prstGeom prst="rect">
            <a:avLst/>
          </a:prstGeom>
          <a:noFill/>
          <a:ln>
            <a:noFill/>
          </a:ln>
        </p:spPr>
        <p:txBody>
          <a:bodyPr spcFirstLastPara="1" wrap="square" lIns="0" tIns="11425" rIns="0" bIns="0" anchor="t" anchorCtr="0">
            <a:spAutoFit/>
          </a:bodyPr>
          <a:lstStyle/>
          <a:p>
            <a:pPr marL="355600" marR="5080" lvl="0" indent="-343535" algn="l" rtl="0">
              <a:lnSpc>
                <a:spcPct val="1096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One university-paid plan plus two additional options for more coverage:</a:t>
            </a:r>
            <a:endParaRPr sz="3200">
              <a:latin typeface="Calibri"/>
              <a:ea typeface="Calibri"/>
              <a:cs typeface="Calibri"/>
              <a:sym typeface="Calibri"/>
            </a:endParaRPr>
          </a:p>
          <a:p>
            <a:pPr marL="753745" lvl="1" indent="-283845" algn="l" rtl="0">
              <a:lnSpc>
                <a:spcPct val="100000"/>
              </a:lnSpc>
              <a:spcBef>
                <a:spcPts val="66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University Life Insurance Plan (automatic)</a:t>
            </a:r>
            <a:endParaRPr sz="2750">
              <a:latin typeface="Calibri"/>
              <a:ea typeface="Calibri"/>
              <a:cs typeface="Calibri"/>
              <a:sym typeface="Calibri"/>
            </a:endParaRPr>
          </a:p>
          <a:p>
            <a:pPr marL="753745" lvl="1" indent="-283845" algn="l" rtl="0">
              <a:lnSpc>
                <a:spcPct val="100000"/>
              </a:lnSpc>
              <a:spcBef>
                <a:spcPts val="3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Optional Life Insurance</a:t>
            </a:r>
            <a:endParaRPr sz="2750">
              <a:latin typeface="Calibri"/>
              <a:ea typeface="Calibri"/>
              <a:cs typeface="Calibri"/>
              <a:sym typeface="Calibri"/>
            </a:endParaRPr>
          </a:p>
          <a:p>
            <a:pPr marL="753745" lvl="1" indent="-283845" algn="l" rtl="0">
              <a:lnSpc>
                <a:spcPct val="100000"/>
              </a:lnSpc>
              <a:spcBef>
                <a:spcPts val="45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Dependent Life Insurance</a:t>
            </a:r>
            <a:endParaRPr sz="2750">
              <a:latin typeface="Calibri"/>
              <a:ea typeface="Calibri"/>
              <a:cs typeface="Calibri"/>
              <a:sym typeface="Calibri"/>
            </a:endParaRPr>
          </a:p>
          <a:p>
            <a:pPr marL="354965" lvl="0" indent="-342265" algn="l" rtl="0">
              <a:lnSpc>
                <a:spcPct val="100000"/>
              </a:lnSpc>
              <a:spcBef>
                <a:spcPts val="30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Administered by MetLife.</a:t>
            </a:r>
            <a:endParaRPr sz="3200">
              <a:latin typeface="Calibri"/>
              <a:ea typeface="Calibri"/>
              <a:cs typeface="Calibri"/>
              <a:sym typeface="Calibri"/>
            </a:endParaRPr>
          </a:p>
          <a:p>
            <a:pPr marL="354965" lvl="0" indent="-342265" algn="l" rtl="0">
              <a:lnSpc>
                <a:spcPct val="100000"/>
              </a:lnSpc>
              <a:spcBef>
                <a:spcPts val="37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must name beneficiaries.</a:t>
            </a:r>
            <a:endParaRPr sz="3200">
              <a:latin typeface="Calibri"/>
              <a:ea typeface="Calibri"/>
              <a:cs typeface="Calibri"/>
              <a:sym typeface="Calibri"/>
            </a:endParaRPr>
          </a:p>
        </p:txBody>
      </p:sp>
      <p:sp>
        <p:nvSpPr>
          <p:cNvPr id="382" name="Google Shape;382;p45"/>
          <p:cNvSpPr txBox="1"/>
          <p:nvPr/>
        </p:nvSpPr>
        <p:spPr>
          <a:xfrm>
            <a:off x="3533775" y="5524500"/>
            <a:ext cx="5305425" cy="373179"/>
          </a:xfrm>
          <a:prstGeom prst="rect">
            <a:avLst/>
          </a:prstGeom>
          <a:solidFill>
            <a:srgbClr val="D9D9D9"/>
          </a:solidFill>
          <a:ln>
            <a:noFill/>
          </a:ln>
        </p:spPr>
        <p:txBody>
          <a:bodyPr spcFirstLastPara="1" wrap="square" lIns="0" tIns="3800" rIns="0" bIns="0" anchor="t" anchorCtr="0">
            <a:spAutoFit/>
          </a:bodyPr>
          <a:lstStyle/>
          <a:p>
            <a:pPr marL="42799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hr.umich.edu/life-insurance</a:t>
            </a:r>
            <a:endParaRPr sz="2400">
              <a:latin typeface="Arial"/>
              <a:ea typeface="Arial"/>
              <a:cs typeface="Arial"/>
              <a:sym typeface="Arial"/>
            </a:endParaRPr>
          </a:p>
        </p:txBody>
      </p:sp>
      <p:sp>
        <p:nvSpPr>
          <p:cNvPr id="383" name="Google Shape;383;p4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46"/>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651635" lvl="0" indent="0" algn="l" rtl="0">
              <a:lnSpc>
                <a:spcPct val="100000"/>
              </a:lnSpc>
              <a:spcBef>
                <a:spcPts val="0"/>
              </a:spcBef>
              <a:spcAft>
                <a:spcPts val="0"/>
              </a:spcAft>
              <a:buNone/>
            </a:pPr>
            <a:r>
              <a:rPr lang="en-US">
                <a:latin typeface="Calibri"/>
                <a:ea typeface="Calibri"/>
                <a:cs typeface="Calibri"/>
                <a:sym typeface="Calibri"/>
              </a:rPr>
              <a:t>University Life Insurance</a:t>
            </a:r>
            <a:endParaRPr/>
          </a:p>
        </p:txBody>
      </p:sp>
      <p:sp>
        <p:nvSpPr>
          <p:cNvPr id="389" name="Google Shape;389;p46"/>
          <p:cNvSpPr txBox="1"/>
          <p:nvPr/>
        </p:nvSpPr>
        <p:spPr>
          <a:xfrm>
            <a:off x="536575" y="1172781"/>
            <a:ext cx="7650480" cy="2632131"/>
          </a:xfrm>
          <a:prstGeom prst="rect">
            <a:avLst/>
          </a:prstGeom>
          <a:noFill/>
          <a:ln>
            <a:noFill/>
          </a:ln>
        </p:spPr>
        <p:txBody>
          <a:bodyPr spcFirstLastPara="1" wrap="square" lIns="0" tIns="158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$30,000 plan for eligible faculty and staff.</a:t>
            </a:r>
            <a:endParaRPr sz="3200">
              <a:latin typeface="Calibri"/>
              <a:ea typeface="Calibri"/>
              <a:cs typeface="Calibri"/>
              <a:sym typeface="Calibri"/>
            </a:endParaRPr>
          </a:p>
          <a:p>
            <a:pPr marL="355600" lvl="0" indent="-342900" algn="l" rtl="0">
              <a:lnSpc>
                <a:spcPct val="100000"/>
              </a:lnSpc>
              <a:spcBef>
                <a:spcPts val="1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Covers you only and is paid by the university</a:t>
            </a:r>
            <a:r>
              <a:rPr lang="en-US" sz="3200">
                <a:latin typeface="Calibri"/>
                <a:ea typeface="Calibri"/>
                <a:cs typeface="Calibri"/>
                <a:sym typeface="Calibri"/>
              </a:rPr>
              <a:t> </a:t>
            </a:r>
            <a:r>
              <a:rPr lang="en-US" sz="3200">
                <a:solidFill>
                  <a:srgbClr val="14284F"/>
                </a:solidFill>
                <a:latin typeface="Calibri"/>
                <a:ea typeface="Calibri"/>
                <a:cs typeface="Calibri"/>
                <a:sym typeface="Calibri"/>
              </a:rPr>
              <a:t>at no cost to you.</a:t>
            </a:r>
            <a:endParaRPr sz="3200">
              <a:latin typeface="Calibri"/>
              <a:ea typeface="Calibri"/>
              <a:cs typeface="Calibri"/>
              <a:sym typeface="Calibri"/>
            </a:endParaRPr>
          </a:p>
          <a:p>
            <a:pPr marL="354965" lvl="0" indent="-342265" algn="l" rtl="0">
              <a:lnSpc>
                <a:spcPct val="100000"/>
              </a:lnSpc>
              <a:spcBef>
                <a:spcPts val="59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are automatically enrolled.</a:t>
            </a:r>
            <a:endParaRPr sz="3200">
              <a:latin typeface="Calibri"/>
              <a:ea typeface="Calibri"/>
              <a:cs typeface="Calibri"/>
              <a:sym typeface="Calibri"/>
            </a:endParaRPr>
          </a:p>
          <a:p>
            <a:pPr marL="354965" lvl="0" indent="-342265" algn="l" rtl="0">
              <a:lnSpc>
                <a:spcPct val="100000"/>
              </a:lnSpc>
              <a:spcBef>
                <a:spcPts val="51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must name beneficiaries.</a:t>
            </a:r>
            <a:endParaRPr sz="3200">
              <a:latin typeface="Calibri"/>
              <a:ea typeface="Calibri"/>
              <a:cs typeface="Calibri"/>
              <a:sym typeface="Calibri"/>
            </a:endParaRPr>
          </a:p>
        </p:txBody>
      </p:sp>
      <p:sp>
        <p:nvSpPr>
          <p:cNvPr id="390" name="Google Shape;390;p4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47"/>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781175" lvl="0" indent="0" algn="l" rtl="0">
              <a:lnSpc>
                <a:spcPct val="100000"/>
              </a:lnSpc>
              <a:spcBef>
                <a:spcPts val="0"/>
              </a:spcBef>
              <a:spcAft>
                <a:spcPts val="0"/>
              </a:spcAft>
              <a:buNone/>
            </a:pPr>
            <a:r>
              <a:rPr lang="en-US">
                <a:latin typeface="Calibri"/>
                <a:ea typeface="Calibri"/>
                <a:cs typeface="Calibri"/>
                <a:sym typeface="Calibri"/>
              </a:rPr>
              <a:t>Optional Life Insurance</a:t>
            </a:r>
            <a:endParaRPr/>
          </a:p>
        </p:txBody>
      </p:sp>
      <p:sp>
        <p:nvSpPr>
          <p:cNvPr id="396" name="Google Shape;396;p47"/>
          <p:cNvSpPr txBox="1"/>
          <p:nvPr/>
        </p:nvSpPr>
        <p:spPr>
          <a:xfrm>
            <a:off x="539275" y="1118675"/>
            <a:ext cx="8111400" cy="4228500"/>
          </a:xfrm>
          <a:prstGeom prst="rect">
            <a:avLst/>
          </a:prstGeom>
          <a:noFill/>
          <a:ln>
            <a:noFill/>
          </a:ln>
        </p:spPr>
        <p:txBody>
          <a:bodyPr spcFirstLastPara="1" wrap="square" lIns="0" tIns="79375" rIns="0" bIns="0" anchor="t" anchorCtr="0">
            <a:spAutoFit/>
          </a:bodyPr>
          <a:lstStyle/>
          <a:p>
            <a:pPr marL="354965" lvl="0" indent="-304800" algn="l" rtl="0">
              <a:lnSpc>
                <a:spcPct val="100000"/>
              </a:lnSpc>
              <a:spcBef>
                <a:spcPts val="0"/>
              </a:spcBef>
              <a:spcAft>
                <a:spcPts val="0"/>
              </a:spcAft>
              <a:buClr>
                <a:srgbClr val="14284F"/>
              </a:buClr>
              <a:buSzPts val="2600"/>
              <a:buFont typeface="Arial"/>
              <a:buChar char="•"/>
            </a:pPr>
            <a:r>
              <a:rPr lang="en-US" sz="2600">
                <a:solidFill>
                  <a:srgbClr val="14284F"/>
                </a:solidFill>
                <a:latin typeface="Calibri"/>
                <a:ea typeface="Calibri"/>
                <a:cs typeface="Calibri"/>
                <a:sym typeface="Calibri"/>
              </a:rPr>
              <a:t>Options for additional coverage:</a:t>
            </a:r>
            <a:endParaRPr sz="2600">
              <a:latin typeface="Calibri"/>
              <a:ea typeface="Calibri"/>
              <a:cs typeface="Calibri"/>
              <a:sym typeface="Calibri"/>
            </a:endParaRPr>
          </a:p>
          <a:p>
            <a:pPr marL="755650" lvl="1" indent="-247650" algn="l" rtl="0">
              <a:lnSpc>
                <a:spcPct val="100000"/>
              </a:lnSpc>
              <a:spcBef>
                <a:spcPts val="434"/>
              </a:spcBef>
              <a:spcAft>
                <a:spcPts val="0"/>
              </a:spcAft>
              <a:buClr>
                <a:srgbClr val="14284F"/>
              </a:buClr>
              <a:buSzPts val="2000"/>
              <a:buFont typeface="Arial"/>
              <a:buChar char="–"/>
            </a:pPr>
            <a:r>
              <a:rPr lang="en-US" sz="2000">
                <a:solidFill>
                  <a:srgbClr val="14284F"/>
                </a:solidFill>
                <a:latin typeface="Calibri"/>
                <a:ea typeface="Calibri"/>
                <a:cs typeface="Calibri"/>
                <a:sym typeface="Calibri"/>
              </a:rPr>
              <a:t>$10,000 </a:t>
            </a:r>
            <a:endParaRPr sz="2000">
              <a:solidFill>
                <a:srgbClr val="14284F"/>
              </a:solidFill>
              <a:latin typeface="Calibri"/>
              <a:ea typeface="Calibri"/>
              <a:cs typeface="Calibri"/>
              <a:sym typeface="Calibri"/>
            </a:endParaRPr>
          </a:p>
          <a:p>
            <a:pPr marL="755650" lvl="1" indent="-247650" algn="l" rtl="0">
              <a:lnSpc>
                <a:spcPct val="100000"/>
              </a:lnSpc>
              <a:spcBef>
                <a:spcPts val="434"/>
              </a:spcBef>
              <a:spcAft>
                <a:spcPts val="0"/>
              </a:spcAft>
              <a:buClr>
                <a:srgbClr val="14284F"/>
              </a:buClr>
              <a:buSzPts val="2000"/>
              <a:buFont typeface="Arial"/>
              <a:buChar char="–"/>
            </a:pPr>
            <a:r>
              <a:rPr lang="en-US" sz="2000">
                <a:solidFill>
                  <a:srgbClr val="14284F"/>
                </a:solidFill>
                <a:latin typeface="Calibri"/>
                <a:ea typeface="Calibri"/>
                <a:cs typeface="Calibri"/>
                <a:sym typeface="Calibri"/>
              </a:rPr>
              <a:t>$50,000</a:t>
            </a:r>
            <a:endParaRPr sz="2000">
              <a:latin typeface="Calibri"/>
              <a:ea typeface="Calibri"/>
              <a:cs typeface="Calibri"/>
              <a:sym typeface="Calibri"/>
            </a:endParaRPr>
          </a:p>
          <a:p>
            <a:pPr marL="755650" lvl="1" indent="-247650" algn="l" rtl="0">
              <a:lnSpc>
                <a:spcPct val="100000"/>
              </a:lnSpc>
              <a:spcBef>
                <a:spcPts val="414"/>
              </a:spcBef>
              <a:spcAft>
                <a:spcPts val="0"/>
              </a:spcAft>
              <a:buClr>
                <a:srgbClr val="14284F"/>
              </a:buClr>
              <a:buSzPts val="2000"/>
              <a:buFont typeface="Arial"/>
              <a:buChar char="–"/>
            </a:pPr>
            <a:r>
              <a:rPr lang="en-US" sz="2000">
                <a:solidFill>
                  <a:srgbClr val="14284F"/>
                </a:solidFill>
                <a:latin typeface="Calibri"/>
                <a:ea typeface="Calibri"/>
                <a:cs typeface="Calibri"/>
                <a:sym typeface="Calibri"/>
              </a:rPr>
              <a:t>1x salary up to 8x salary</a:t>
            </a:r>
            <a:endParaRPr sz="2000">
              <a:latin typeface="Calibri"/>
              <a:ea typeface="Calibri"/>
              <a:cs typeface="Calibri"/>
              <a:sym typeface="Calibri"/>
            </a:endParaRPr>
          </a:p>
          <a:p>
            <a:pPr marL="354965" lvl="0" indent="-304165" algn="l" rtl="0">
              <a:lnSpc>
                <a:spcPct val="100000"/>
              </a:lnSpc>
              <a:spcBef>
                <a:spcPts val="254"/>
              </a:spcBef>
              <a:spcAft>
                <a:spcPts val="0"/>
              </a:spcAft>
              <a:buClr>
                <a:srgbClr val="14284F"/>
              </a:buClr>
              <a:buSzPts val="2600"/>
              <a:buFont typeface="Arial"/>
              <a:buChar char="•"/>
            </a:pPr>
            <a:r>
              <a:rPr lang="en-US" sz="2600">
                <a:solidFill>
                  <a:srgbClr val="14284F"/>
                </a:solidFill>
                <a:latin typeface="Calibri"/>
                <a:ea typeface="Calibri"/>
                <a:cs typeface="Calibri"/>
                <a:sym typeface="Calibri"/>
              </a:rPr>
              <a:t>You must enroll to participate (not automatic):</a:t>
            </a:r>
            <a:endParaRPr sz="2600">
              <a:latin typeface="Calibri"/>
              <a:ea typeface="Calibri"/>
              <a:cs typeface="Calibri"/>
              <a:sym typeface="Calibri"/>
            </a:endParaRPr>
          </a:p>
          <a:p>
            <a:pPr marL="755650" lvl="1" indent="-247650" algn="l" rtl="0">
              <a:lnSpc>
                <a:spcPct val="100000"/>
              </a:lnSpc>
              <a:spcBef>
                <a:spcPts val="445"/>
              </a:spcBef>
              <a:spcAft>
                <a:spcPts val="0"/>
              </a:spcAft>
              <a:buClr>
                <a:srgbClr val="14284F"/>
              </a:buClr>
              <a:buSzPts val="2000"/>
              <a:buFont typeface="Arial"/>
              <a:buChar char="–"/>
            </a:pPr>
            <a:r>
              <a:rPr lang="en-US" sz="2000">
                <a:solidFill>
                  <a:srgbClr val="14284F"/>
                </a:solidFill>
                <a:latin typeface="Calibri"/>
                <a:ea typeface="Calibri"/>
                <a:cs typeface="Calibri"/>
                <a:sym typeface="Calibri"/>
              </a:rPr>
              <a:t>30 days to enroll without a health statement</a:t>
            </a:r>
            <a:endParaRPr sz="2000">
              <a:latin typeface="Calibri"/>
              <a:ea typeface="Calibri"/>
              <a:cs typeface="Calibri"/>
              <a:sym typeface="Calibri"/>
            </a:endParaRPr>
          </a:p>
          <a:p>
            <a:pPr marL="756285" marR="720725" lvl="1" indent="-248285" algn="l" rtl="0">
              <a:lnSpc>
                <a:spcPct val="108300"/>
              </a:lnSpc>
              <a:spcBef>
                <a:spcPts val="0"/>
              </a:spcBef>
              <a:spcAft>
                <a:spcPts val="0"/>
              </a:spcAft>
              <a:buClr>
                <a:srgbClr val="14284F"/>
              </a:buClr>
              <a:buSzPts val="2000"/>
              <a:buFont typeface="Arial"/>
              <a:buChar char="–"/>
            </a:pPr>
            <a:r>
              <a:rPr lang="en-US" sz="2000">
                <a:solidFill>
                  <a:srgbClr val="14284F"/>
                </a:solidFill>
                <a:latin typeface="Calibri"/>
                <a:ea typeface="Calibri"/>
                <a:cs typeface="Calibri"/>
                <a:sym typeface="Calibri"/>
              </a:rPr>
              <a:t>Coverage of $650,000 or more always requires a </a:t>
            </a:r>
            <a:br>
              <a:rPr lang="en-US" sz="2000">
                <a:solidFill>
                  <a:srgbClr val="14284F"/>
                </a:solidFill>
                <a:latin typeface="Calibri"/>
                <a:ea typeface="Calibri"/>
                <a:cs typeface="Calibri"/>
                <a:sym typeface="Calibri"/>
              </a:rPr>
            </a:br>
            <a:r>
              <a:rPr lang="en-US" sz="2000">
                <a:solidFill>
                  <a:srgbClr val="14284F"/>
                </a:solidFill>
                <a:latin typeface="Calibri"/>
                <a:ea typeface="Calibri"/>
                <a:cs typeface="Calibri"/>
                <a:sym typeface="Calibri"/>
              </a:rPr>
              <a:t>health statement</a:t>
            </a:r>
            <a:br>
              <a:rPr lang="en-US" sz="2000">
                <a:solidFill>
                  <a:srgbClr val="14284F"/>
                </a:solidFill>
                <a:latin typeface="Calibri"/>
                <a:ea typeface="Calibri"/>
                <a:cs typeface="Calibri"/>
                <a:sym typeface="Calibri"/>
              </a:rPr>
            </a:br>
            <a:endParaRPr sz="400">
              <a:solidFill>
                <a:srgbClr val="14284F"/>
              </a:solidFill>
              <a:latin typeface="Calibri"/>
              <a:ea typeface="Calibri"/>
              <a:cs typeface="Calibri"/>
              <a:sym typeface="Calibri"/>
            </a:endParaRPr>
          </a:p>
          <a:p>
            <a:pPr marL="0" marR="720725" lvl="0" indent="0" algn="l" rtl="0">
              <a:lnSpc>
                <a:spcPct val="108300"/>
              </a:lnSpc>
              <a:spcBef>
                <a:spcPts val="0"/>
              </a:spcBef>
              <a:spcAft>
                <a:spcPts val="0"/>
              </a:spcAft>
              <a:buNone/>
            </a:pPr>
            <a:r>
              <a:rPr lang="en-US" sz="2000" b="1">
                <a:solidFill>
                  <a:srgbClr val="14284F"/>
                </a:solidFill>
                <a:latin typeface="Calibri"/>
                <a:ea typeface="Calibri"/>
                <a:cs typeface="Calibri"/>
                <a:sym typeface="Calibri"/>
              </a:rPr>
              <a:t>Important:</a:t>
            </a:r>
            <a:r>
              <a:rPr lang="en-US" sz="2000">
                <a:solidFill>
                  <a:srgbClr val="14284F"/>
                </a:solidFill>
                <a:latin typeface="Calibri"/>
                <a:ea typeface="Calibri"/>
                <a:cs typeface="Calibri"/>
                <a:sym typeface="Calibri"/>
              </a:rPr>
              <a:t> You will default to the higher standard (“smoker”) rate unless you change your status to “non-smoker.”</a:t>
            </a:r>
            <a:endParaRPr sz="2400">
              <a:solidFill>
                <a:srgbClr val="14284F"/>
              </a:solidFill>
              <a:latin typeface="Calibri"/>
              <a:ea typeface="Calibri"/>
              <a:cs typeface="Calibri"/>
              <a:sym typeface="Calibri"/>
            </a:endParaRPr>
          </a:p>
          <a:p>
            <a:pPr marL="354965" lvl="0" indent="-304165" algn="l" rtl="0">
              <a:lnSpc>
                <a:spcPct val="100000"/>
              </a:lnSpc>
              <a:spcBef>
                <a:spcPts val="484"/>
              </a:spcBef>
              <a:spcAft>
                <a:spcPts val="0"/>
              </a:spcAft>
              <a:buClr>
                <a:srgbClr val="14284F"/>
              </a:buClr>
              <a:buSzPts val="2600"/>
              <a:buFont typeface="Arial"/>
              <a:buChar char="•"/>
            </a:pPr>
            <a:r>
              <a:rPr lang="en-US" sz="2600">
                <a:solidFill>
                  <a:srgbClr val="00001E"/>
                </a:solidFill>
                <a:latin typeface="Calibri"/>
                <a:ea typeface="Calibri"/>
                <a:cs typeface="Calibri"/>
                <a:sym typeface="Calibri"/>
              </a:rPr>
              <a:t>Covers simple will preparation.</a:t>
            </a:r>
            <a:endParaRPr sz="2600">
              <a:latin typeface="Calibri"/>
              <a:ea typeface="Calibri"/>
              <a:cs typeface="Calibri"/>
              <a:sym typeface="Calibri"/>
            </a:endParaRPr>
          </a:p>
        </p:txBody>
      </p:sp>
      <p:sp>
        <p:nvSpPr>
          <p:cNvPr id="397" name="Google Shape;397;p47"/>
          <p:cNvSpPr txBox="1"/>
          <p:nvPr/>
        </p:nvSpPr>
        <p:spPr>
          <a:xfrm>
            <a:off x="2757386" y="5742370"/>
            <a:ext cx="6191400" cy="369300"/>
          </a:xfrm>
          <a:prstGeom prst="rect">
            <a:avLst/>
          </a:prstGeom>
          <a:solidFill>
            <a:srgbClr val="D9D9D9"/>
          </a:solidFill>
          <a:ln>
            <a:noFill/>
          </a:ln>
        </p:spPr>
        <p:txBody>
          <a:bodyPr spcFirstLastPara="1" wrap="square" lIns="0" tIns="0" rIns="0" bIns="0" anchor="t" anchorCtr="0">
            <a:spAutoFit/>
          </a:bodyPr>
          <a:lstStyle/>
          <a:p>
            <a:pPr marL="9525" lvl="0" indent="0" algn="r" rtl="0">
              <a:lnSpc>
                <a:spcPct val="159375"/>
              </a:lnSpc>
              <a:spcBef>
                <a:spcPts val="0"/>
              </a:spcBef>
              <a:spcAft>
                <a:spcPts val="0"/>
              </a:spcAft>
              <a:buNone/>
            </a:pPr>
            <a:r>
              <a:rPr lang="en-US" sz="2400" u="sng">
                <a:solidFill>
                  <a:srgbClr val="0600FE"/>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hr.umich.edu/life-insurance</a:t>
            </a:r>
            <a:endParaRPr sz="2400">
              <a:latin typeface="Arial"/>
              <a:ea typeface="Arial"/>
              <a:cs typeface="Arial"/>
              <a:sym typeface="Arial"/>
            </a:endParaRPr>
          </a:p>
        </p:txBody>
      </p:sp>
      <p:sp>
        <p:nvSpPr>
          <p:cNvPr id="398" name="Google Shape;398;p47"/>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8"/>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348615" lvl="0" indent="0" algn="l" rtl="0">
              <a:lnSpc>
                <a:spcPct val="100000"/>
              </a:lnSpc>
              <a:spcBef>
                <a:spcPts val="0"/>
              </a:spcBef>
              <a:spcAft>
                <a:spcPts val="0"/>
              </a:spcAft>
              <a:buNone/>
            </a:pPr>
            <a:r>
              <a:rPr lang="en-US">
                <a:latin typeface="Calibri"/>
                <a:ea typeface="Calibri"/>
                <a:cs typeface="Calibri"/>
                <a:sym typeface="Calibri"/>
              </a:rPr>
              <a:t>Optional Life Insurance Considerations</a:t>
            </a:r>
            <a:endParaRPr/>
          </a:p>
        </p:txBody>
      </p:sp>
      <p:sp>
        <p:nvSpPr>
          <p:cNvPr id="404" name="Google Shape;404;p48"/>
          <p:cNvSpPr txBox="1"/>
          <p:nvPr/>
        </p:nvSpPr>
        <p:spPr>
          <a:xfrm>
            <a:off x="536536" y="1112464"/>
            <a:ext cx="7540800" cy="4777500"/>
          </a:xfrm>
          <a:prstGeom prst="rect">
            <a:avLst/>
          </a:prstGeom>
          <a:noFill/>
          <a:ln>
            <a:noFill/>
          </a:ln>
        </p:spPr>
        <p:txBody>
          <a:bodyPr spcFirstLastPara="1" wrap="square" lIns="0" tIns="7620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Coverage amounts and costs may increase:</a:t>
            </a:r>
            <a:endParaRPr sz="3200">
              <a:latin typeface="Calibri"/>
              <a:ea typeface="Calibri"/>
              <a:cs typeface="Calibri"/>
              <a:sym typeface="Calibri"/>
            </a:endParaRPr>
          </a:p>
          <a:p>
            <a:pPr marL="753745" lvl="1" indent="-271145" algn="l" rtl="0">
              <a:lnSpc>
                <a:spcPct val="100000"/>
              </a:lnSpc>
              <a:spcBef>
                <a:spcPts val="440"/>
              </a:spcBef>
              <a:spcAft>
                <a:spcPts val="0"/>
              </a:spcAft>
              <a:buClr>
                <a:srgbClr val="14284F"/>
              </a:buClr>
              <a:buSzPts val="2550"/>
              <a:buFont typeface="Arial"/>
              <a:buChar char="–"/>
            </a:pPr>
            <a:r>
              <a:rPr lang="en-US" sz="2550">
                <a:solidFill>
                  <a:srgbClr val="14284F"/>
                </a:solidFill>
                <a:latin typeface="Calibri"/>
                <a:ea typeface="Calibri"/>
                <a:cs typeface="Calibri"/>
                <a:sym typeface="Calibri"/>
              </a:rPr>
              <a:t>When your salary increases (if tied to salary)</a:t>
            </a:r>
            <a:endParaRPr sz="2550">
              <a:latin typeface="Calibri"/>
              <a:ea typeface="Calibri"/>
              <a:cs typeface="Calibri"/>
              <a:sym typeface="Calibri"/>
            </a:endParaRPr>
          </a:p>
          <a:p>
            <a:pPr marL="753745" lvl="1" indent="-271145" algn="l" rtl="0">
              <a:lnSpc>
                <a:spcPct val="100000"/>
              </a:lnSpc>
              <a:spcBef>
                <a:spcPts val="380"/>
              </a:spcBef>
              <a:spcAft>
                <a:spcPts val="0"/>
              </a:spcAft>
              <a:buClr>
                <a:srgbClr val="14284F"/>
              </a:buClr>
              <a:buSzPts val="2550"/>
              <a:buFont typeface="Arial"/>
              <a:buChar char="–"/>
            </a:pPr>
            <a:r>
              <a:rPr lang="en-US" sz="2550">
                <a:solidFill>
                  <a:srgbClr val="14284F"/>
                </a:solidFill>
                <a:latin typeface="Calibri"/>
                <a:ea typeface="Calibri"/>
                <a:cs typeface="Calibri"/>
                <a:sym typeface="Calibri"/>
              </a:rPr>
              <a:t>When you move to a higher age bracket</a:t>
            </a:r>
            <a:endParaRPr sz="2550">
              <a:latin typeface="Calibri"/>
              <a:ea typeface="Calibri"/>
              <a:cs typeface="Calibri"/>
              <a:sym typeface="Calibri"/>
            </a:endParaRPr>
          </a:p>
          <a:p>
            <a:pPr marL="354965" marR="5080" lvl="0" indent="-342900" algn="l" rtl="0">
              <a:lnSpc>
                <a:spcPct val="109500"/>
              </a:lnSpc>
              <a:spcBef>
                <a:spcPts val="1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may enroll or change your coverage </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at any time:</a:t>
            </a:r>
            <a:endParaRPr sz="3200">
              <a:latin typeface="Calibri"/>
              <a:ea typeface="Calibri"/>
              <a:cs typeface="Calibri"/>
              <a:sym typeface="Calibri"/>
            </a:endParaRPr>
          </a:p>
          <a:p>
            <a:pPr marL="753745" lvl="1" indent="-271145" algn="l" rtl="0">
              <a:lnSpc>
                <a:spcPct val="100000"/>
              </a:lnSpc>
              <a:spcBef>
                <a:spcPts val="440"/>
              </a:spcBef>
              <a:spcAft>
                <a:spcPts val="0"/>
              </a:spcAft>
              <a:buClr>
                <a:srgbClr val="14284F"/>
              </a:buClr>
              <a:buSzPts val="2550"/>
              <a:buFont typeface="Arial"/>
              <a:buChar char="–"/>
            </a:pPr>
            <a:r>
              <a:rPr lang="en-US" sz="2550">
                <a:solidFill>
                  <a:srgbClr val="14284F"/>
                </a:solidFill>
                <a:latin typeface="Calibri"/>
                <a:ea typeface="Calibri"/>
                <a:cs typeface="Calibri"/>
                <a:sym typeface="Calibri"/>
              </a:rPr>
              <a:t>Health statement may be required</a:t>
            </a:r>
            <a:br>
              <a:rPr lang="en-US" sz="2550">
                <a:solidFill>
                  <a:srgbClr val="14284F"/>
                </a:solidFill>
                <a:latin typeface="Calibri"/>
                <a:ea typeface="Calibri"/>
                <a:cs typeface="Calibri"/>
                <a:sym typeface="Calibri"/>
              </a:rPr>
            </a:br>
            <a:endParaRPr sz="1050" b="1">
              <a:solidFill>
                <a:srgbClr val="14284F"/>
              </a:solidFill>
              <a:latin typeface="Calibri"/>
              <a:ea typeface="Calibri"/>
              <a:cs typeface="Calibri"/>
              <a:sym typeface="Calibri"/>
            </a:endParaRPr>
          </a:p>
          <a:p>
            <a:pPr marL="0" lvl="0" indent="0" algn="l" rtl="0">
              <a:lnSpc>
                <a:spcPct val="100000"/>
              </a:lnSpc>
              <a:spcBef>
                <a:spcPts val="440"/>
              </a:spcBef>
              <a:spcAft>
                <a:spcPts val="0"/>
              </a:spcAft>
              <a:buNone/>
            </a:pPr>
            <a:r>
              <a:rPr lang="en-US" sz="2550" b="1">
                <a:solidFill>
                  <a:srgbClr val="14284F"/>
                </a:solidFill>
                <a:latin typeface="Calibri"/>
                <a:ea typeface="Calibri"/>
                <a:cs typeface="Calibri"/>
                <a:sym typeface="Calibri"/>
              </a:rPr>
              <a:t>Important:</a:t>
            </a:r>
            <a:r>
              <a:rPr lang="en-US" sz="2550">
                <a:solidFill>
                  <a:srgbClr val="14284F"/>
                </a:solidFill>
                <a:latin typeface="Calibri"/>
                <a:ea typeface="Calibri"/>
                <a:cs typeface="Calibri"/>
                <a:sym typeface="Calibri"/>
              </a:rPr>
              <a:t> When enrolling, review and update your “smoker” status. If you do not, you will default to the higher standard (“smoker”) rate, which will affect your monthly cost.</a:t>
            </a:r>
            <a:endParaRPr sz="2750">
              <a:solidFill>
                <a:srgbClr val="14284F"/>
              </a:solidFill>
              <a:latin typeface="Calibri"/>
              <a:ea typeface="Calibri"/>
              <a:cs typeface="Calibri"/>
              <a:sym typeface="Calibri"/>
            </a:endParaRPr>
          </a:p>
        </p:txBody>
      </p:sp>
      <p:sp>
        <p:nvSpPr>
          <p:cNvPr id="405" name="Google Shape;405;p48"/>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443355" lvl="0" indent="0" algn="l" rtl="0">
              <a:lnSpc>
                <a:spcPct val="100000"/>
              </a:lnSpc>
              <a:spcBef>
                <a:spcPts val="0"/>
              </a:spcBef>
              <a:spcAft>
                <a:spcPts val="0"/>
              </a:spcAft>
              <a:buNone/>
            </a:pPr>
            <a:r>
              <a:rPr lang="en-US">
                <a:latin typeface="Calibri"/>
                <a:ea typeface="Calibri"/>
                <a:cs typeface="Calibri"/>
                <a:sym typeface="Calibri"/>
              </a:rPr>
              <a:t>Designate Your Beneficiary</a:t>
            </a:r>
            <a:endParaRPr/>
          </a:p>
        </p:txBody>
      </p:sp>
      <p:sp>
        <p:nvSpPr>
          <p:cNvPr id="411" name="Google Shape;411;p49"/>
          <p:cNvSpPr txBox="1"/>
          <p:nvPr/>
        </p:nvSpPr>
        <p:spPr>
          <a:xfrm>
            <a:off x="536575" y="1136840"/>
            <a:ext cx="8114030" cy="4239109"/>
          </a:xfrm>
          <a:prstGeom prst="rect">
            <a:avLst/>
          </a:prstGeom>
          <a:noFill/>
          <a:ln>
            <a:noFill/>
          </a:ln>
        </p:spPr>
        <p:txBody>
          <a:bodyPr spcFirstLastPara="1" wrap="square" lIns="0" tIns="60325" rIns="0" bIns="0" anchor="t" anchorCtr="0">
            <a:spAutoFit/>
          </a:bodyPr>
          <a:lstStyle/>
          <a:p>
            <a:pPr marL="354330" lvl="0" indent="-341630" algn="just" rtl="0">
              <a:lnSpc>
                <a:spcPct val="100000"/>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Any person you wish; may add or change at any time.</a:t>
            </a:r>
            <a:endParaRPr sz="2750">
              <a:latin typeface="Calibri"/>
              <a:ea typeface="Calibri"/>
              <a:cs typeface="Calibri"/>
              <a:sym typeface="Calibri"/>
            </a:endParaRPr>
          </a:p>
          <a:p>
            <a:pPr marL="354330" marR="365125" lvl="0" indent="-342265" algn="l" rtl="0">
              <a:lnSpc>
                <a:spcPct val="109200"/>
              </a:lnSpc>
              <a:spcBef>
                <a:spcPts val="75"/>
              </a:spcBef>
              <a:spcAft>
                <a:spcPts val="0"/>
              </a:spcAft>
              <a:buClr>
                <a:srgbClr val="14284F"/>
              </a:buClr>
              <a:buSzPts val="2750"/>
              <a:buFont typeface="Arial"/>
              <a:buChar char="•"/>
            </a:pPr>
            <a:r>
              <a:rPr lang="en-US" sz="2750" b="1">
                <a:solidFill>
                  <a:srgbClr val="14284F"/>
                </a:solidFill>
                <a:latin typeface="Calibri"/>
                <a:ea typeface="Calibri"/>
                <a:cs typeface="Calibri"/>
                <a:sym typeface="Calibri"/>
              </a:rPr>
              <a:t>Important! </a:t>
            </a:r>
            <a:r>
              <a:rPr lang="en-US" sz="2750">
                <a:solidFill>
                  <a:srgbClr val="14284F"/>
                </a:solidFill>
                <a:latin typeface="Calibri"/>
                <a:ea typeface="Calibri"/>
                <a:cs typeface="Calibri"/>
                <a:sym typeface="Calibri"/>
              </a:rPr>
              <a:t>Remember to update your beneficiary 	after life events such as marriage, divorce, birth or 	adoption of a child.</a:t>
            </a:r>
            <a:endParaRPr sz="2750">
              <a:latin typeface="Calibri"/>
              <a:ea typeface="Calibri"/>
              <a:cs typeface="Calibri"/>
              <a:sym typeface="Calibri"/>
            </a:endParaRPr>
          </a:p>
          <a:p>
            <a:pPr marL="354965" lvl="0" indent="-342265" algn="just" rtl="0">
              <a:lnSpc>
                <a:spcPct val="100000"/>
              </a:lnSpc>
              <a:spcBef>
                <a:spcPts val="3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Make or change beneficiary designations on</a:t>
            </a:r>
            <a:endParaRPr sz="2750">
              <a:latin typeface="Calibri"/>
              <a:ea typeface="Calibri"/>
              <a:cs typeface="Calibri"/>
              <a:sym typeface="Calibri"/>
            </a:endParaRPr>
          </a:p>
          <a:p>
            <a:pPr marL="355600" lvl="0" indent="0" algn="just" rtl="0">
              <a:lnSpc>
                <a:spcPct val="100000"/>
              </a:lnSpc>
              <a:spcBef>
                <a:spcPts val="380"/>
              </a:spcBef>
              <a:spcAft>
                <a:spcPts val="0"/>
              </a:spcAft>
              <a:buNone/>
            </a:pPr>
            <a:r>
              <a:rPr lang="en-US" sz="2750">
                <a:solidFill>
                  <a:srgbClr val="14284F"/>
                </a:solidFill>
                <a:latin typeface="Calibri"/>
                <a:ea typeface="Calibri"/>
                <a:cs typeface="Calibri"/>
                <a:sym typeface="Calibri"/>
              </a:rPr>
              <a:t>MetLife’s website.</a:t>
            </a:r>
            <a:endParaRPr sz="2750">
              <a:latin typeface="Calibri"/>
              <a:ea typeface="Calibri"/>
              <a:cs typeface="Calibri"/>
              <a:sym typeface="Calibri"/>
            </a:endParaRPr>
          </a:p>
          <a:p>
            <a:pPr marL="355600" marR="531495" lvl="0" indent="-343535" algn="l" rtl="0">
              <a:lnSpc>
                <a:spcPct val="111500"/>
              </a:lnSpc>
              <a:spcBef>
                <a:spcPts val="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Separate process for designating your retirement savings plan beneficiaries (designations do not transfer between plans).</a:t>
            </a:r>
            <a:endParaRPr sz="2750">
              <a:latin typeface="Calibri"/>
              <a:ea typeface="Calibri"/>
              <a:cs typeface="Calibri"/>
              <a:sym typeface="Calibri"/>
            </a:endParaRPr>
          </a:p>
        </p:txBody>
      </p:sp>
      <p:sp>
        <p:nvSpPr>
          <p:cNvPr id="412" name="Google Shape;412;p49"/>
          <p:cNvSpPr txBox="1"/>
          <p:nvPr/>
        </p:nvSpPr>
        <p:spPr>
          <a:xfrm>
            <a:off x="3581401" y="5649186"/>
            <a:ext cx="5257800" cy="370614"/>
          </a:xfrm>
          <a:prstGeom prst="rect">
            <a:avLst/>
          </a:prstGeom>
          <a:solidFill>
            <a:srgbClr val="D9D9D9"/>
          </a:solidFill>
          <a:ln>
            <a:noFill/>
          </a:ln>
        </p:spPr>
        <p:txBody>
          <a:bodyPr spcFirstLastPara="1" wrap="square" lIns="0" tIns="1250" rIns="0" bIns="0" anchor="t" anchorCtr="0">
            <a:spAutoFit/>
          </a:bodyPr>
          <a:lstStyle/>
          <a:p>
            <a:pPr marL="2159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metlife.com/mybenefits</a:t>
            </a:r>
            <a:endParaRPr sz="2400">
              <a:latin typeface="Arial"/>
              <a:ea typeface="Arial"/>
              <a:cs typeface="Arial"/>
              <a:sym typeface="Arial"/>
            </a:endParaRPr>
          </a:p>
        </p:txBody>
      </p:sp>
      <p:sp>
        <p:nvSpPr>
          <p:cNvPr id="413" name="Google Shape;413;p49"/>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0"/>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547495" lvl="0" indent="0" algn="l" rtl="0">
              <a:lnSpc>
                <a:spcPct val="100000"/>
              </a:lnSpc>
              <a:spcBef>
                <a:spcPts val="0"/>
              </a:spcBef>
              <a:spcAft>
                <a:spcPts val="0"/>
              </a:spcAft>
              <a:buNone/>
            </a:pPr>
            <a:r>
              <a:rPr lang="en-US">
                <a:solidFill>
                  <a:srgbClr val="15284F"/>
                </a:solidFill>
                <a:latin typeface="Calibri"/>
                <a:ea typeface="Calibri"/>
                <a:cs typeface="Calibri"/>
                <a:sym typeface="Calibri"/>
              </a:rPr>
              <a:t>Dependent Life Insurance</a:t>
            </a:r>
            <a:endParaRPr/>
          </a:p>
        </p:txBody>
      </p:sp>
      <p:sp>
        <p:nvSpPr>
          <p:cNvPr id="419" name="Google Shape;419;p50"/>
          <p:cNvSpPr txBox="1"/>
          <p:nvPr/>
        </p:nvSpPr>
        <p:spPr>
          <a:xfrm>
            <a:off x="536575" y="1172781"/>
            <a:ext cx="7946706" cy="3150221"/>
          </a:xfrm>
          <a:prstGeom prst="rect">
            <a:avLst/>
          </a:prstGeom>
          <a:noFill/>
          <a:ln>
            <a:noFill/>
          </a:ln>
        </p:spPr>
        <p:txBody>
          <a:bodyPr spcFirstLastPara="1" wrap="square" lIns="0" tIns="15875" rIns="0" bIns="0" anchor="t" anchorCtr="0">
            <a:spAutoFit/>
          </a:bodyPr>
          <a:lstStyle/>
          <a:p>
            <a:pPr marL="354965" lvl="0" indent="-342265" algn="l" rtl="0">
              <a:lnSpc>
                <a:spcPct val="100000"/>
              </a:lnSpc>
              <a:spcBef>
                <a:spcPts val="0"/>
              </a:spcBef>
              <a:spcAft>
                <a:spcPts val="0"/>
              </a:spcAft>
              <a:buClr>
                <a:srgbClr val="15284F"/>
              </a:buClr>
              <a:buSzPts val="3200"/>
              <a:buFont typeface="Arial"/>
              <a:buChar char="•"/>
            </a:pPr>
            <a:r>
              <a:rPr lang="en-US" sz="3200">
                <a:solidFill>
                  <a:srgbClr val="15284F"/>
                </a:solidFill>
                <a:latin typeface="Calibri"/>
                <a:ea typeface="Calibri"/>
                <a:cs typeface="Calibri"/>
                <a:sym typeface="Calibri"/>
              </a:rPr>
              <a:t>You are always the beneficiary.</a:t>
            </a:r>
            <a:endParaRPr/>
          </a:p>
          <a:p>
            <a:pPr marL="354965" lvl="0" indent="-342265" algn="l" rtl="0">
              <a:lnSpc>
                <a:spcPct val="100000"/>
              </a:lnSpc>
              <a:spcBef>
                <a:spcPts val="125"/>
              </a:spcBef>
              <a:spcAft>
                <a:spcPts val="0"/>
              </a:spcAft>
              <a:buClr>
                <a:srgbClr val="15284F"/>
              </a:buClr>
              <a:buSzPts val="3200"/>
              <a:buFont typeface="Arial"/>
              <a:buChar char="•"/>
            </a:pPr>
            <a:r>
              <a:rPr lang="en-US" sz="3200" b="1">
                <a:solidFill>
                  <a:srgbClr val="15284F"/>
                </a:solidFill>
                <a:latin typeface="Calibri"/>
                <a:ea typeface="Calibri"/>
                <a:cs typeface="Calibri"/>
                <a:sym typeface="Calibri"/>
              </a:rPr>
              <a:t>Spouse/OQA </a:t>
            </a:r>
            <a:r>
              <a:rPr lang="en-US" sz="3200">
                <a:solidFill>
                  <a:srgbClr val="15284F"/>
                </a:solidFill>
                <a:latin typeface="Calibri"/>
                <a:ea typeface="Calibri"/>
                <a:cs typeface="Calibri"/>
                <a:sym typeface="Calibri"/>
              </a:rPr>
              <a:t>(health statement required)</a:t>
            </a:r>
            <a:br>
              <a:rPr lang="en-US" sz="3200">
                <a:latin typeface="Calibri"/>
                <a:ea typeface="Calibri"/>
                <a:cs typeface="Calibri"/>
                <a:sym typeface="Calibri"/>
              </a:rPr>
            </a:br>
            <a:r>
              <a:rPr lang="en-US" sz="3200">
                <a:solidFill>
                  <a:srgbClr val="15284F"/>
                </a:solidFill>
                <a:latin typeface="Calibri"/>
                <a:ea typeface="Calibri"/>
                <a:cs typeface="Calibri"/>
                <a:sym typeface="Calibri"/>
              </a:rPr>
              <a:t>$10,000, $25,000, $50,000 or $100,000</a:t>
            </a:r>
            <a:endParaRPr sz="3200">
              <a:solidFill>
                <a:srgbClr val="15284F"/>
              </a:solidFill>
              <a:latin typeface="Calibri"/>
              <a:ea typeface="Calibri"/>
              <a:cs typeface="Calibri"/>
              <a:sym typeface="Calibri"/>
            </a:endParaRPr>
          </a:p>
          <a:p>
            <a:pPr marL="354965" lvl="0" indent="-342265" algn="l" rtl="0">
              <a:lnSpc>
                <a:spcPct val="100000"/>
              </a:lnSpc>
              <a:spcBef>
                <a:spcPts val="125"/>
              </a:spcBef>
              <a:spcAft>
                <a:spcPts val="0"/>
              </a:spcAft>
              <a:buClr>
                <a:srgbClr val="15284F"/>
              </a:buClr>
              <a:buSzPts val="3200"/>
              <a:buFont typeface="Arial"/>
              <a:buChar char="•"/>
            </a:pPr>
            <a:r>
              <a:rPr lang="en-US" sz="3200" b="1">
                <a:solidFill>
                  <a:srgbClr val="15284F"/>
                </a:solidFill>
                <a:latin typeface="Calibri"/>
                <a:ea typeface="Calibri"/>
                <a:cs typeface="Calibri"/>
                <a:sym typeface="Calibri"/>
              </a:rPr>
              <a:t>Children </a:t>
            </a:r>
            <a:r>
              <a:rPr lang="en-US" sz="3200">
                <a:solidFill>
                  <a:srgbClr val="15284F"/>
                </a:solidFill>
                <a:latin typeface="Calibri"/>
                <a:ea typeface="Calibri"/>
                <a:cs typeface="Calibri"/>
                <a:sym typeface="Calibri"/>
              </a:rPr>
              <a:t>(no health statement required)</a:t>
            </a:r>
            <a:br>
              <a:rPr lang="en-US" sz="3200">
                <a:latin typeface="Calibri"/>
                <a:ea typeface="Calibri"/>
                <a:cs typeface="Calibri"/>
                <a:sym typeface="Calibri"/>
              </a:rPr>
            </a:br>
            <a:r>
              <a:rPr lang="en-US" sz="3200">
                <a:solidFill>
                  <a:srgbClr val="15284F"/>
                </a:solidFill>
                <a:latin typeface="Calibri"/>
                <a:ea typeface="Calibri"/>
                <a:cs typeface="Calibri"/>
                <a:sym typeface="Calibri"/>
              </a:rPr>
              <a:t>$2,000 per child or $5,000 per child</a:t>
            </a:r>
            <a:endParaRPr sz="3200">
              <a:latin typeface="Calibri"/>
              <a:ea typeface="Calibri"/>
              <a:cs typeface="Calibri"/>
              <a:sym typeface="Calibri"/>
            </a:endParaRPr>
          </a:p>
          <a:p>
            <a:pPr marL="354965" lvl="0" indent="-342265" algn="l" rtl="0">
              <a:lnSpc>
                <a:spcPct val="100000"/>
              </a:lnSpc>
              <a:spcBef>
                <a:spcPts val="1195"/>
              </a:spcBef>
              <a:spcAft>
                <a:spcPts val="0"/>
              </a:spcAft>
              <a:buClr>
                <a:srgbClr val="15284F"/>
              </a:buClr>
              <a:buSzPts val="3200"/>
              <a:buFont typeface="Arial"/>
              <a:buChar char="•"/>
            </a:pPr>
            <a:r>
              <a:rPr lang="en-US" sz="3200">
                <a:solidFill>
                  <a:srgbClr val="15284F"/>
                </a:solidFill>
                <a:latin typeface="Calibri"/>
                <a:ea typeface="Calibri"/>
                <a:cs typeface="Calibri"/>
                <a:sym typeface="Calibri"/>
              </a:rPr>
              <a:t>One rate covers all eligible children.</a:t>
            </a:r>
            <a:endParaRPr sz="3200">
              <a:latin typeface="Calibri"/>
              <a:ea typeface="Calibri"/>
              <a:cs typeface="Calibri"/>
              <a:sym typeface="Calibri"/>
            </a:endParaRPr>
          </a:p>
        </p:txBody>
      </p:sp>
      <p:sp>
        <p:nvSpPr>
          <p:cNvPr id="420" name="Google Shape;420;p50"/>
          <p:cNvSpPr txBox="1"/>
          <p:nvPr/>
        </p:nvSpPr>
        <p:spPr>
          <a:xfrm>
            <a:off x="1619251" y="5572986"/>
            <a:ext cx="7219950" cy="370614"/>
          </a:xfrm>
          <a:prstGeom prst="rect">
            <a:avLst/>
          </a:prstGeom>
          <a:solidFill>
            <a:srgbClr val="D9D9D9"/>
          </a:solidFill>
          <a:ln>
            <a:noFill/>
          </a:ln>
        </p:spPr>
        <p:txBody>
          <a:bodyPr spcFirstLastPara="1" wrap="square" lIns="0" tIns="1250" rIns="0" bIns="0" anchor="t" anchorCtr="0">
            <a:spAutoFit/>
          </a:bodyPr>
          <a:lstStyle/>
          <a:p>
            <a:pPr marL="40386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hr.umich.edu/dependent-life-insurance</a:t>
            </a:r>
            <a:endParaRPr sz="2400">
              <a:latin typeface="Arial"/>
              <a:ea typeface="Arial"/>
              <a:cs typeface="Arial"/>
              <a:sym typeface="Arial"/>
            </a:endParaRPr>
          </a:p>
        </p:txBody>
      </p:sp>
      <p:sp>
        <p:nvSpPr>
          <p:cNvPr id="421" name="Google Shape;421;p50"/>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1"/>
          <p:cNvSpPr txBox="1">
            <a:spLocks noGrp="1"/>
          </p:cNvSpPr>
          <p:nvPr>
            <p:ph type="title"/>
          </p:nvPr>
        </p:nvSpPr>
        <p:spPr>
          <a:xfrm>
            <a:off x="2971800" y="3058413"/>
            <a:ext cx="5623559"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LONG-TERM DISABILITY</a:t>
            </a:r>
            <a:endParaRPr sz="4400">
              <a:latin typeface="Calibri"/>
              <a:ea typeface="Calibri"/>
              <a:cs typeface="Calibri"/>
              <a:sym typeface="Calibri"/>
            </a:endParaRPr>
          </a:p>
        </p:txBody>
      </p:sp>
      <p:sp>
        <p:nvSpPr>
          <p:cNvPr id="427" name="Google Shape;427;p51"/>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2"/>
          <p:cNvSpPr txBox="1">
            <a:spLocks noGrp="1"/>
          </p:cNvSpPr>
          <p:nvPr>
            <p:ph type="title"/>
          </p:nvPr>
        </p:nvSpPr>
        <p:spPr>
          <a:xfrm>
            <a:off x="0" y="295547"/>
            <a:ext cx="7721281" cy="575310"/>
          </a:xfrm>
          <a:prstGeom prst="rect">
            <a:avLst/>
          </a:prstGeom>
          <a:noFill/>
          <a:ln>
            <a:noFill/>
          </a:ln>
        </p:spPr>
        <p:txBody>
          <a:bodyPr spcFirstLastPara="1" wrap="square" lIns="0" tIns="13325" rIns="0" bIns="0" anchor="t" anchorCtr="0">
            <a:spAutoFit/>
          </a:bodyPr>
          <a:lstStyle/>
          <a:p>
            <a:pPr marL="2032635" lvl="0" indent="0" algn="l" rtl="0">
              <a:lnSpc>
                <a:spcPct val="100000"/>
              </a:lnSpc>
              <a:spcBef>
                <a:spcPts val="0"/>
              </a:spcBef>
              <a:spcAft>
                <a:spcPts val="0"/>
              </a:spcAft>
              <a:buNone/>
            </a:pPr>
            <a:r>
              <a:rPr lang="en-US">
                <a:latin typeface="Calibri"/>
                <a:ea typeface="Calibri"/>
                <a:cs typeface="Calibri"/>
                <a:sym typeface="Calibri"/>
              </a:rPr>
              <a:t>Long-Term Disability Overview</a:t>
            </a:r>
            <a:endParaRPr>
              <a:latin typeface="Calibri"/>
              <a:ea typeface="Calibri"/>
              <a:cs typeface="Calibri"/>
              <a:sym typeface="Calibri"/>
            </a:endParaRPr>
          </a:p>
        </p:txBody>
      </p:sp>
      <p:sp>
        <p:nvSpPr>
          <p:cNvPr id="433" name="Google Shape;433;p52"/>
          <p:cNvSpPr txBox="1"/>
          <p:nvPr/>
        </p:nvSpPr>
        <p:spPr>
          <a:xfrm>
            <a:off x="536575" y="1079690"/>
            <a:ext cx="8074025" cy="4502130"/>
          </a:xfrm>
          <a:prstGeom prst="rect">
            <a:avLst/>
          </a:prstGeom>
          <a:noFill/>
          <a:ln>
            <a:noFill/>
          </a:ln>
        </p:spPr>
        <p:txBody>
          <a:bodyPr spcFirstLastPara="1" wrap="square" lIns="0" tIns="12700" rIns="0" bIns="0" anchor="t" anchorCtr="0">
            <a:spAutoFit/>
          </a:bodyPr>
          <a:lstStyle/>
          <a:p>
            <a:pPr marL="355600" marR="525145" lvl="0" indent="-343535" algn="l" rtl="0">
              <a:lnSpc>
                <a:spcPct val="109600"/>
              </a:lnSpc>
              <a:spcBef>
                <a:spcPts val="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LTD coverage provides financial protection if you become disabled and can no longer work.</a:t>
            </a:r>
            <a:endParaRPr sz="2400">
              <a:latin typeface="Calibri"/>
              <a:ea typeface="Calibri"/>
              <a:cs typeface="Calibri"/>
              <a:sym typeface="Calibri"/>
            </a:endParaRPr>
          </a:p>
          <a:p>
            <a:pPr marL="355600" lvl="0" indent="-342900" algn="l" rtl="0">
              <a:lnSpc>
                <a:spcPct val="100000"/>
              </a:lnSpc>
              <a:spcBef>
                <a:spcPts val="3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Plan pays up to 65% of your salary, plus U-M pays to continue your benefits.</a:t>
            </a:r>
            <a:endParaRPr sz="2400">
              <a:latin typeface="Calibri"/>
              <a:ea typeface="Calibri"/>
              <a:cs typeface="Calibri"/>
              <a:sym typeface="Calibri"/>
            </a:endParaRPr>
          </a:p>
          <a:p>
            <a:pPr marL="355600" marR="584835" lvl="0" indent="-343535" algn="l" rtl="0">
              <a:lnSpc>
                <a:spcPct val="110800"/>
              </a:lnSpc>
              <a:spcBef>
                <a:spcPts val="11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You pay the full cost for two years, then U-M pays the premium for salary up to a median annual salary indexed annually.</a:t>
            </a:r>
            <a:endParaRPr sz="2400">
              <a:latin typeface="Calibri"/>
              <a:ea typeface="Calibri"/>
              <a:cs typeface="Calibri"/>
              <a:sym typeface="Calibri"/>
            </a:endParaRPr>
          </a:p>
          <a:p>
            <a:pPr marL="355600" lvl="0" indent="-342900" algn="l" rtl="0">
              <a:lnSpc>
                <a:spcPct val="100000"/>
              </a:lnSpc>
              <a:spcBef>
                <a:spcPts val="3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Enroll or change at any time. A health statement may be</a:t>
            </a:r>
            <a:endParaRPr sz="2400">
              <a:latin typeface="Calibri"/>
              <a:ea typeface="Calibri"/>
              <a:cs typeface="Calibri"/>
              <a:sym typeface="Calibri"/>
            </a:endParaRPr>
          </a:p>
          <a:p>
            <a:pPr marL="355600" lvl="0" indent="0" algn="l" rtl="0">
              <a:lnSpc>
                <a:spcPct val="100000"/>
              </a:lnSpc>
              <a:spcBef>
                <a:spcPts val="200"/>
              </a:spcBef>
              <a:spcAft>
                <a:spcPts val="0"/>
              </a:spcAft>
              <a:buNone/>
            </a:pPr>
            <a:r>
              <a:rPr lang="en-US" sz="2400">
                <a:solidFill>
                  <a:srgbClr val="14284F"/>
                </a:solidFill>
                <a:latin typeface="Calibri"/>
                <a:ea typeface="Calibri"/>
                <a:cs typeface="Calibri"/>
                <a:sym typeface="Calibri"/>
              </a:rPr>
              <a:t>required.</a:t>
            </a:r>
            <a:endParaRPr sz="2400">
              <a:latin typeface="Calibri"/>
              <a:ea typeface="Calibri"/>
              <a:cs typeface="Calibri"/>
              <a:sym typeface="Calibri"/>
            </a:endParaRPr>
          </a:p>
          <a:p>
            <a:pPr marL="355600" lvl="0" indent="-342900" algn="l" rtl="0">
              <a:lnSpc>
                <a:spcPct val="100000"/>
              </a:lnSpc>
              <a:spcBef>
                <a:spcPts val="3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You can elect to pay for coverage on salary above the median</a:t>
            </a:r>
            <a:endParaRPr sz="2400">
              <a:latin typeface="Calibri"/>
              <a:ea typeface="Calibri"/>
              <a:cs typeface="Calibri"/>
              <a:sym typeface="Calibri"/>
            </a:endParaRPr>
          </a:p>
          <a:p>
            <a:pPr marL="355600" lvl="0" indent="0" algn="l" rtl="0">
              <a:lnSpc>
                <a:spcPct val="100000"/>
              </a:lnSpc>
              <a:spcBef>
                <a:spcPts val="275"/>
              </a:spcBef>
              <a:spcAft>
                <a:spcPts val="0"/>
              </a:spcAft>
              <a:buNone/>
            </a:pPr>
            <a:r>
              <a:rPr lang="en-US" sz="2400">
                <a:solidFill>
                  <a:srgbClr val="14284F"/>
                </a:solidFill>
                <a:latin typeface="Calibri"/>
                <a:ea typeface="Calibri"/>
                <a:cs typeface="Calibri"/>
                <a:sym typeface="Calibri"/>
              </a:rPr>
              <a:t>annual salary.</a:t>
            </a:r>
            <a:endParaRPr sz="2400">
              <a:latin typeface="Calibri"/>
              <a:ea typeface="Calibri"/>
              <a:cs typeface="Calibri"/>
              <a:sym typeface="Calibri"/>
            </a:endParaRPr>
          </a:p>
        </p:txBody>
      </p:sp>
      <p:sp>
        <p:nvSpPr>
          <p:cNvPr id="434" name="Google Shape;434;p52"/>
          <p:cNvSpPr txBox="1"/>
          <p:nvPr/>
        </p:nvSpPr>
        <p:spPr>
          <a:xfrm>
            <a:off x="2667000" y="5650468"/>
            <a:ext cx="6200775" cy="369332"/>
          </a:xfrm>
          <a:prstGeom prst="rect">
            <a:avLst/>
          </a:prstGeom>
          <a:solidFill>
            <a:srgbClr val="D9D9D9"/>
          </a:solidFill>
          <a:ln>
            <a:noFill/>
          </a:ln>
        </p:spPr>
        <p:txBody>
          <a:bodyPr spcFirstLastPara="1" wrap="square" lIns="0" tIns="0" rIns="0" bIns="0" anchor="t" anchorCtr="0">
            <a:spAutoFit/>
          </a:bodyPr>
          <a:lstStyle/>
          <a:p>
            <a:pPr marL="34353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hr.umich.edu/long-term-disability</a:t>
            </a:r>
            <a:endParaRPr sz="2400">
              <a:latin typeface="Arial"/>
              <a:ea typeface="Arial"/>
              <a:cs typeface="Arial"/>
              <a:sym typeface="Arial"/>
            </a:endParaRPr>
          </a:p>
        </p:txBody>
      </p:sp>
      <p:sp>
        <p:nvSpPr>
          <p:cNvPr id="435" name="Google Shape;435;p52"/>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3"/>
          <p:cNvSpPr txBox="1">
            <a:spLocks noGrp="1"/>
          </p:cNvSpPr>
          <p:nvPr>
            <p:ph type="title"/>
          </p:nvPr>
        </p:nvSpPr>
        <p:spPr>
          <a:xfrm>
            <a:off x="3429001" y="3058413"/>
            <a:ext cx="5166360"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latin typeface="Calibri"/>
                <a:ea typeface="Calibri"/>
                <a:cs typeface="Calibri"/>
                <a:sym typeface="Calibri"/>
              </a:rPr>
              <a:t>LEGAL SERVICES PLAN</a:t>
            </a:r>
            <a:endParaRPr sz="4400">
              <a:latin typeface="Calibri"/>
              <a:ea typeface="Calibri"/>
              <a:cs typeface="Calibri"/>
              <a:sym typeface="Calibri"/>
            </a:endParaRPr>
          </a:p>
        </p:txBody>
      </p:sp>
      <p:sp>
        <p:nvSpPr>
          <p:cNvPr id="441" name="Google Shape;441;p5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54"/>
          <p:cNvSpPr txBox="1">
            <a:spLocks noGrp="1"/>
          </p:cNvSpPr>
          <p:nvPr>
            <p:ph type="title"/>
          </p:nvPr>
        </p:nvSpPr>
        <p:spPr>
          <a:xfrm>
            <a:off x="536575" y="291465"/>
            <a:ext cx="8114030" cy="567463"/>
          </a:xfrm>
          <a:prstGeom prst="rect">
            <a:avLst/>
          </a:prstGeom>
          <a:noFill/>
          <a:ln>
            <a:noFill/>
          </a:ln>
        </p:spPr>
        <p:txBody>
          <a:bodyPr spcFirstLastPara="1" wrap="square" lIns="0" tIns="13325" rIns="0" bIns="0" anchor="t" anchorCtr="0">
            <a:spAutoFit/>
          </a:bodyPr>
          <a:lstStyle/>
          <a:p>
            <a:pPr marL="12700" lvl="0" indent="0" algn="ctr" rtl="0">
              <a:lnSpc>
                <a:spcPct val="100000"/>
              </a:lnSpc>
              <a:spcBef>
                <a:spcPts val="0"/>
              </a:spcBef>
              <a:spcAft>
                <a:spcPts val="0"/>
              </a:spcAft>
              <a:buNone/>
            </a:pPr>
            <a:r>
              <a:rPr lang="en-US">
                <a:latin typeface="Calibri"/>
                <a:ea typeface="Calibri"/>
                <a:cs typeface="Calibri"/>
                <a:sym typeface="Calibri"/>
              </a:rPr>
              <a:t>Legal Services Plan Overview</a:t>
            </a:r>
            <a:endParaRPr>
              <a:latin typeface="Calibri"/>
              <a:ea typeface="Calibri"/>
              <a:cs typeface="Calibri"/>
              <a:sym typeface="Calibri"/>
            </a:endParaRPr>
          </a:p>
        </p:txBody>
      </p:sp>
      <p:sp>
        <p:nvSpPr>
          <p:cNvPr id="447" name="Google Shape;447;p54"/>
          <p:cNvSpPr txBox="1"/>
          <p:nvPr/>
        </p:nvSpPr>
        <p:spPr>
          <a:xfrm>
            <a:off x="536575" y="1230627"/>
            <a:ext cx="7876540" cy="3281348"/>
          </a:xfrm>
          <a:prstGeom prst="rect">
            <a:avLst/>
          </a:prstGeom>
          <a:noFill/>
          <a:ln>
            <a:noFill/>
          </a:ln>
        </p:spPr>
        <p:txBody>
          <a:bodyPr spcFirstLastPara="1" wrap="square" lIns="0" tIns="15225" rIns="0" bIns="0" anchor="t" anchorCtr="0">
            <a:spAutoFit/>
          </a:bodyPr>
          <a:lstStyle/>
          <a:p>
            <a:pPr marL="355600" marR="220979" lvl="0" indent="-343535" algn="l" rtl="0">
              <a:lnSpc>
                <a:spcPct val="1089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Covers wills and estate planning, real estate matters, family law matters, debt defense, defense of civil lawsuits, preparation of legal documents, identity theft protection.</a:t>
            </a:r>
            <a:endParaRPr/>
          </a:p>
          <a:p>
            <a:pPr marL="355600" marR="220979" lvl="0" indent="-343535" algn="l" rtl="0">
              <a:lnSpc>
                <a:spcPct val="108900"/>
              </a:lnSpc>
              <a:spcBef>
                <a:spcPts val="12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Immigration assistance</a:t>
            </a:r>
            <a:endParaRPr sz="3200">
              <a:latin typeface="Calibri"/>
              <a:ea typeface="Calibri"/>
              <a:cs typeface="Calibri"/>
              <a:sym typeface="Calibri"/>
            </a:endParaRPr>
          </a:p>
          <a:p>
            <a:pPr marL="354965" lvl="0" indent="-342265" algn="l" rtl="0">
              <a:lnSpc>
                <a:spcPct val="100000"/>
              </a:lnSpc>
              <a:spcBef>
                <a:spcPts val="59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Administered by MetLife Legal Plans.</a:t>
            </a:r>
            <a:endParaRPr/>
          </a:p>
        </p:txBody>
      </p:sp>
      <p:sp>
        <p:nvSpPr>
          <p:cNvPr id="448" name="Google Shape;448;p54"/>
          <p:cNvSpPr txBox="1"/>
          <p:nvPr/>
        </p:nvSpPr>
        <p:spPr>
          <a:xfrm>
            <a:off x="2657475" y="5647262"/>
            <a:ext cx="6181725" cy="372538"/>
          </a:xfrm>
          <a:prstGeom prst="rect">
            <a:avLst/>
          </a:prstGeom>
          <a:solidFill>
            <a:srgbClr val="D9D9D9"/>
          </a:solidFill>
          <a:ln>
            <a:noFill/>
          </a:ln>
        </p:spPr>
        <p:txBody>
          <a:bodyPr spcFirstLastPara="1" wrap="square" lIns="0" tIns="3175" rIns="0" bIns="0" anchor="t" anchorCtr="0">
            <a:spAutoFit/>
          </a:bodyPr>
          <a:lstStyle/>
          <a:p>
            <a:pPr marL="451484"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hr.umich.edu/legal-services-plan</a:t>
            </a:r>
            <a:endParaRPr sz="2400">
              <a:latin typeface="Arial"/>
              <a:ea typeface="Arial"/>
              <a:cs typeface="Arial"/>
              <a:sym typeface="Arial"/>
            </a:endParaRPr>
          </a:p>
        </p:txBody>
      </p:sp>
      <p:sp>
        <p:nvSpPr>
          <p:cNvPr id="449" name="Google Shape;449;p5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5"/>
          <p:cNvSpPr txBox="1">
            <a:spLocks noGrp="1"/>
          </p:cNvSpPr>
          <p:nvPr>
            <p:ph type="title"/>
          </p:nvPr>
        </p:nvSpPr>
        <p:spPr>
          <a:xfrm>
            <a:off x="1676400" y="3058413"/>
            <a:ext cx="6911721"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RETIREMENT SAVINGS PLANS</a:t>
            </a:r>
            <a:endParaRPr sz="4400">
              <a:latin typeface="Calibri"/>
              <a:ea typeface="Calibri"/>
              <a:cs typeface="Calibri"/>
              <a:sym typeface="Calibri"/>
            </a:endParaRPr>
          </a:p>
        </p:txBody>
      </p:sp>
      <p:sp>
        <p:nvSpPr>
          <p:cNvPr id="455" name="Google Shape;455;p5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56"/>
          <p:cNvSpPr txBox="1">
            <a:spLocks noGrp="1"/>
          </p:cNvSpPr>
          <p:nvPr>
            <p:ph type="title"/>
          </p:nvPr>
        </p:nvSpPr>
        <p:spPr>
          <a:xfrm>
            <a:off x="2209800" y="291465"/>
            <a:ext cx="4584700" cy="567463"/>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a:latin typeface="Calibri"/>
                <a:ea typeface="Calibri"/>
                <a:cs typeface="Calibri"/>
                <a:sym typeface="Calibri"/>
              </a:rPr>
              <a:t>Retirement Savings Plan</a:t>
            </a:r>
            <a:endParaRPr/>
          </a:p>
        </p:txBody>
      </p:sp>
      <p:sp>
        <p:nvSpPr>
          <p:cNvPr id="461" name="Google Shape;461;p56"/>
          <p:cNvSpPr txBox="1"/>
          <p:nvPr/>
        </p:nvSpPr>
        <p:spPr>
          <a:xfrm>
            <a:off x="536575" y="993429"/>
            <a:ext cx="8114030" cy="4344779"/>
          </a:xfrm>
          <a:prstGeom prst="rect">
            <a:avLst/>
          </a:prstGeom>
          <a:noFill/>
          <a:ln>
            <a:noFill/>
          </a:ln>
        </p:spPr>
        <p:txBody>
          <a:bodyPr spcFirstLastPara="1" wrap="square" lIns="0" tIns="76200" rIns="0" bIns="0" anchor="t" anchorCtr="0">
            <a:spAutoFit/>
          </a:bodyPr>
          <a:lstStyle/>
          <a:p>
            <a:pPr marL="12700" lvl="0" indent="0" algn="l" rtl="0">
              <a:lnSpc>
                <a:spcPct val="100000"/>
              </a:lnSpc>
              <a:spcBef>
                <a:spcPts val="0"/>
              </a:spcBef>
              <a:spcAft>
                <a:spcPts val="0"/>
              </a:spcAft>
              <a:buNone/>
            </a:pPr>
            <a:r>
              <a:rPr lang="en-US" sz="3200" b="1">
                <a:solidFill>
                  <a:srgbClr val="14284F"/>
                </a:solidFill>
                <a:latin typeface="Calibri"/>
                <a:ea typeface="Calibri"/>
                <a:cs typeface="Calibri"/>
                <a:sym typeface="Calibri"/>
              </a:rPr>
              <a:t>Three savings plan options, no pension or 401K</a:t>
            </a:r>
            <a:endParaRPr sz="3200">
              <a:latin typeface="Calibri"/>
              <a:ea typeface="Calibri"/>
              <a:cs typeface="Calibri"/>
              <a:sym typeface="Calibri"/>
            </a:endParaRPr>
          </a:p>
          <a:p>
            <a:pPr marL="12700" lvl="0" indent="0" algn="l" rtl="0">
              <a:lnSpc>
                <a:spcPct val="100000"/>
              </a:lnSpc>
              <a:spcBef>
                <a:spcPts val="440"/>
              </a:spcBef>
              <a:spcAft>
                <a:spcPts val="0"/>
              </a:spcAft>
              <a:buNone/>
            </a:pPr>
            <a:r>
              <a:rPr lang="en-US" sz="2750">
                <a:solidFill>
                  <a:srgbClr val="14284F"/>
                </a:solidFill>
                <a:latin typeface="Calibri"/>
                <a:ea typeface="Calibri"/>
                <a:cs typeface="Calibri"/>
                <a:sym typeface="Calibri"/>
              </a:rPr>
              <a:t>Enroll or change at any time:</a:t>
            </a:r>
            <a:endParaRPr sz="2750">
              <a:latin typeface="Calibri"/>
              <a:ea typeface="Calibri"/>
              <a:cs typeface="Calibri"/>
              <a:sym typeface="Calibri"/>
            </a:endParaRPr>
          </a:p>
          <a:p>
            <a:pPr marL="355600" lvl="0" indent="-342900" algn="l" rtl="0">
              <a:lnSpc>
                <a:spcPct val="100000"/>
              </a:lnSpc>
              <a:spcBef>
                <a:spcPts val="229"/>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Basic Retirement Plan: </a:t>
            </a:r>
            <a:br>
              <a:rPr lang="en-US" sz="2750">
                <a:solidFill>
                  <a:srgbClr val="14284F"/>
                </a:solidFill>
                <a:latin typeface="Calibri"/>
                <a:ea typeface="Calibri"/>
                <a:cs typeface="Calibri"/>
                <a:sym typeface="Calibri"/>
              </a:rPr>
            </a:br>
            <a:r>
              <a:rPr lang="en-US" sz="2750">
                <a:solidFill>
                  <a:srgbClr val="14284F"/>
                </a:solidFill>
                <a:latin typeface="Calibri"/>
                <a:ea typeface="Calibri"/>
                <a:cs typeface="Calibri"/>
                <a:sym typeface="Calibri"/>
              </a:rPr>
              <a:t>403(b) and 401(a) defined</a:t>
            </a:r>
            <a:r>
              <a:rPr lang="en-US" sz="2750">
                <a:latin typeface="Calibri"/>
                <a:ea typeface="Calibri"/>
                <a:cs typeface="Calibri"/>
                <a:sym typeface="Calibri"/>
              </a:rPr>
              <a:t> </a:t>
            </a:r>
            <a:r>
              <a:rPr lang="en-US" sz="2750">
                <a:solidFill>
                  <a:srgbClr val="14284F"/>
                </a:solidFill>
                <a:latin typeface="Calibri"/>
                <a:ea typeface="Calibri"/>
                <a:cs typeface="Calibri"/>
                <a:sym typeface="Calibri"/>
              </a:rPr>
              <a:t>contribution plan</a:t>
            </a:r>
            <a:endParaRPr sz="2750">
              <a:latin typeface="Calibri"/>
              <a:ea typeface="Calibri"/>
              <a:cs typeface="Calibri"/>
              <a:sym typeface="Calibri"/>
            </a:endParaRPr>
          </a:p>
          <a:p>
            <a:pPr marL="354965" lvl="0" indent="-342265" algn="l" rtl="0">
              <a:lnSpc>
                <a:spcPct val="100000"/>
              </a:lnSpc>
              <a:spcBef>
                <a:spcPts val="53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403(b) Supplemental Retirement Account</a:t>
            </a:r>
            <a:endParaRPr sz="2750">
              <a:latin typeface="Calibri"/>
              <a:ea typeface="Calibri"/>
              <a:cs typeface="Calibri"/>
              <a:sym typeface="Calibri"/>
            </a:endParaRPr>
          </a:p>
          <a:p>
            <a:pPr marL="354965" lvl="0" indent="-342265" algn="l" rtl="0">
              <a:lnSpc>
                <a:spcPct val="100000"/>
              </a:lnSpc>
              <a:spcBef>
                <a:spcPts val="3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457(b) Deferred Compensation Plan</a:t>
            </a:r>
            <a:endParaRPr sz="2750">
              <a:latin typeface="Calibri"/>
              <a:ea typeface="Calibri"/>
              <a:cs typeface="Calibri"/>
              <a:sym typeface="Calibri"/>
            </a:endParaRPr>
          </a:p>
          <a:p>
            <a:pPr marL="12700" lvl="0" indent="0" algn="l" rtl="0">
              <a:lnSpc>
                <a:spcPct val="100000"/>
              </a:lnSpc>
              <a:spcBef>
                <a:spcPts val="305"/>
              </a:spcBef>
              <a:spcAft>
                <a:spcPts val="0"/>
              </a:spcAft>
              <a:buNone/>
            </a:pPr>
            <a:r>
              <a:rPr lang="en-US" sz="2750" b="1">
                <a:solidFill>
                  <a:srgbClr val="14284F"/>
                </a:solidFill>
                <a:latin typeface="Calibri"/>
                <a:ea typeface="Calibri"/>
                <a:cs typeface="Calibri"/>
                <a:sym typeface="Calibri"/>
              </a:rPr>
              <a:t>Two investment companies</a:t>
            </a:r>
            <a:endParaRPr sz="2750">
              <a:latin typeface="Calibri"/>
              <a:ea typeface="Calibri"/>
              <a:cs typeface="Calibri"/>
              <a:sym typeface="Calibri"/>
            </a:endParaRPr>
          </a:p>
          <a:p>
            <a:pPr marL="354965" lvl="0" indent="-342265" algn="l" rtl="0">
              <a:lnSpc>
                <a:spcPct val="100000"/>
              </a:lnSpc>
              <a:spcBef>
                <a:spcPts val="53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TIAA</a:t>
            </a:r>
            <a:endParaRPr sz="2750">
              <a:latin typeface="Calibri"/>
              <a:ea typeface="Calibri"/>
              <a:cs typeface="Calibri"/>
              <a:sym typeface="Calibri"/>
            </a:endParaRPr>
          </a:p>
          <a:p>
            <a:pPr marL="354965" lvl="0" indent="-342265" algn="l" rtl="0">
              <a:lnSpc>
                <a:spcPct val="100000"/>
              </a:lnSpc>
              <a:spcBef>
                <a:spcPts val="229"/>
              </a:spcBef>
              <a:spcAft>
                <a:spcPts val="0"/>
              </a:spcAft>
              <a:buClr>
                <a:srgbClr val="14284F"/>
              </a:buClr>
              <a:buSzPts val="2800"/>
              <a:buFont typeface="Arial"/>
              <a:buChar char="•"/>
            </a:pPr>
            <a:r>
              <a:rPr lang="en-US" sz="2800">
                <a:solidFill>
                  <a:srgbClr val="14284F"/>
                </a:solidFill>
                <a:latin typeface="Calibri"/>
                <a:ea typeface="Calibri"/>
                <a:cs typeface="Calibri"/>
                <a:sym typeface="Calibri"/>
              </a:rPr>
              <a:t>Fidelity Investments</a:t>
            </a:r>
            <a:endParaRPr sz="2800">
              <a:latin typeface="Calibri"/>
              <a:ea typeface="Calibri"/>
              <a:cs typeface="Calibri"/>
              <a:sym typeface="Calibri"/>
            </a:endParaRPr>
          </a:p>
        </p:txBody>
      </p:sp>
      <p:sp>
        <p:nvSpPr>
          <p:cNvPr id="462" name="Google Shape;462;p56"/>
          <p:cNvSpPr txBox="1"/>
          <p:nvPr/>
        </p:nvSpPr>
        <p:spPr>
          <a:xfrm>
            <a:off x="1676400" y="5573627"/>
            <a:ext cx="7162800" cy="369973"/>
          </a:xfrm>
          <a:prstGeom prst="rect">
            <a:avLst/>
          </a:prstGeom>
          <a:solidFill>
            <a:srgbClr val="D9D9D9"/>
          </a:solidFill>
          <a:ln>
            <a:noFill/>
          </a:ln>
        </p:spPr>
        <p:txBody>
          <a:bodyPr spcFirstLastPara="1" wrap="square" lIns="0" tIns="625" rIns="0" bIns="0" anchor="t" anchorCtr="0">
            <a:spAutoFit/>
          </a:bodyPr>
          <a:lstStyle/>
          <a:p>
            <a:pPr marL="37528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hr.umich.edu/retirement-savings-plans</a:t>
            </a:r>
            <a:endParaRPr sz="2400">
              <a:latin typeface="Arial"/>
              <a:ea typeface="Arial"/>
              <a:cs typeface="Arial"/>
              <a:sym typeface="Arial"/>
            </a:endParaRPr>
          </a:p>
        </p:txBody>
      </p:sp>
      <p:sp>
        <p:nvSpPr>
          <p:cNvPr id="463" name="Google Shape;463;p5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57"/>
          <p:cNvSpPr txBox="1">
            <a:spLocks noGrp="1"/>
          </p:cNvSpPr>
          <p:nvPr>
            <p:ph type="title"/>
          </p:nvPr>
        </p:nvSpPr>
        <p:spPr>
          <a:xfrm>
            <a:off x="2438400" y="291465"/>
            <a:ext cx="4141851" cy="567463"/>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a:latin typeface="Calibri"/>
                <a:ea typeface="Calibri"/>
                <a:cs typeface="Calibri"/>
                <a:sym typeface="Calibri"/>
              </a:rPr>
              <a:t>Basic Retirement Plan</a:t>
            </a:r>
            <a:endParaRPr/>
          </a:p>
        </p:txBody>
      </p:sp>
      <p:sp>
        <p:nvSpPr>
          <p:cNvPr id="469" name="Google Shape;469;p57"/>
          <p:cNvSpPr txBox="1"/>
          <p:nvPr/>
        </p:nvSpPr>
        <p:spPr>
          <a:xfrm>
            <a:off x="498475" y="1204596"/>
            <a:ext cx="7426200" cy="3477000"/>
          </a:xfrm>
          <a:prstGeom prst="rect">
            <a:avLst/>
          </a:prstGeom>
          <a:noFill/>
          <a:ln>
            <a:noFill/>
          </a:ln>
        </p:spPr>
        <p:txBody>
          <a:bodyPr spcFirstLastPara="1" wrap="square" lIns="0" tIns="12050" rIns="0" bIns="0" anchor="t" anchorCtr="0">
            <a:spAutoFit/>
          </a:bodyPr>
          <a:lstStyle/>
          <a:p>
            <a:pPr marL="354965" marR="546100" lvl="0" indent="-342900" algn="l" rtl="0">
              <a:lnSpc>
                <a:spcPct val="101000"/>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Eligible employees receive a 2-for-1 matching contribution.</a:t>
            </a:r>
            <a:endParaRPr sz="2750">
              <a:latin typeface="Calibri"/>
              <a:ea typeface="Calibri"/>
              <a:cs typeface="Calibri"/>
              <a:sym typeface="Calibri"/>
            </a:endParaRPr>
          </a:p>
          <a:p>
            <a:pPr marL="354965" lvl="0" indent="-342265" algn="l" rtl="0">
              <a:lnSpc>
                <a:spcPct val="100000"/>
              </a:lnSpc>
              <a:spcBef>
                <a:spcPts val="3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 contribute 5%.</a:t>
            </a:r>
            <a:endParaRPr sz="2750">
              <a:latin typeface="Calibri"/>
              <a:ea typeface="Calibri"/>
              <a:cs typeface="Calibri"/>
              <a:sym typeface="Calibri"/>
            </a:endParaRPr>
          </a:p>
          <a:p>
            <a:pPr marL="354965" marR="412115" lvl="0" indent="-342900" algn="l" rtl="0">
              <a:lnSpc>
                <a:spcPct val="100000"/>
              </a:lnSpc>
              <a:spcBef>
                <a:spcPts val="18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U-M's 10% match begins 12 months after your eligible service date, once you have enrolled.</a:t>
            </a:r>
            <a:endParaRPr sz="2750">
              <a:latin typeface="Calibri"/>
              <a:ea typeface="Calibri"/>
              <a:cs typeface="Calibri"/>
              <a:sym typeface="Calibri"/>
            </a:endParaRPr>
          </a:p>
          <a:p>
            <a:pPr marL="354965" marR="5080" lvl="0" indent="-342900" algn="l" rtl="0">
              <a:lnSpc>
                <a:spcPct val="100000"/>
              </a:lnSpc>
              <a:spcBef>
                <a:spcPts val="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Enroll or change your contributions at any time </a:t>
            </a:r>
            <a:br>
              <a:rPr lang="en-US" sz="2750">
                <a:solidFill>
                  <a:srgbClr val="14284F"/>
                </a:solidFill>
                <a:latin typeface="Calibri"/>
                <a:ea typeface="Calibri"/>
                <a:cs typeface="Calibri"/>
                <a:sym typeface="Calibri"/>
              </a:rPr>
            </a:br>
            <a:r>
              <a:rPr lang="en-US" sz="2750">
                <a:solidFill>
                  <a:srgbClr val="14284F"/>
                </a:solidFill>
                <a:latin typeface="Calibri"/>
                <a:ea typeface="Calibri"/>
                <a:cs typeface="Calibri"/>
                <a:sym typeface="Calibri"/>
              </a:rPr>
              <a:t>in Wolverine Access.</a:t>
            </a:r>
            <a:endParaRPr sz="2750">
              <a:latin typeface="Calibri"/>
              <a:ea typeface="Calibri"/>
              <a:cs typeface="Calibri"/>
              <a:sym typeface="Calibri"/>
            </a:endParaRPr>
          </a:p>
          <a:p>
            <a:pPr marL="354965" lvl="0" indent="-342265" algn="l" rtl="0">
              <a:lnSpc>
                <a:spcPct val="100000"/>
              </a:lnSpc>
              <a:spcBef>
                <a:spcPts val="32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Your contributions are pre-tax.</a:t>
            </a:r>
            <a:endParaRPr sz="2750">
              <a:latin typeface="Calibri"/>
              <a:ea typeface="Calibri"/>
              <a:cs typeface="Calibri"/>
              <a:sym typeface="Calibri"/>
            </a:endParaRPr>
          </a:p>
        </p:txBody>
      </p:sp>
      <p:sp>
        <p:nvSpPr>
          <p:cNvPr id="470" name="Google Shape;470;p57">
            <a:hlinkClick r:id="rId3"/>
          </p:cNvPr>
          <p:cNvSpPr txBox="1"/>
          <p:nvPr/>
        </p:nvSpPr>
        <p:spPr>
          <a:xfrm>
            <a:off x="2105025" y="5650468"/>
            <a:ext cx="6734175" cy="369332"/>
          </a:xfrm>
          <a:prstGeom prst="rect">
            <a:avLst/>
          </a:prstGeom>
          <a:solidFill>
            <a:srgbClr val="D9D9D9"/>
          </a:solidFill>
          <a:ln>
            <a:noFill/>
          </a:ln>
        </p:spPr>
        <p:txBody>
          <a:bodyPr spcFirstLastPara="1" wrap="square" lIns="0" tIns="0" rIns="0" bIns="0" anchor="t" anchorCtr="0">
            <a:spAutoFit/>
          </a:bodyPr>
          <a:lstStyle/>
          <a:p>
            <a:pPr marL="45529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hr.umich.edu/basic-retirement-plan</a:t>
            </a:r>
            <a:endParaRPr sz="2400">
              <a:latin typeface="Arial"/>
              <a:ea typeface="Arial"/>
              <a:cs typeface="Arial"/>
              <a:sym typeface="Arial"/>
            </a:endParaRPr>
          </a:p>
        </p:txBody>
      </p:sp>
      <p:sp>
        <p:nvSpPr>
          <p:cNvPr id="471" name="Google Shape;471;p57"/>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58"/>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573530" lvl="0" indent="0" algn="l" rtl="0">
              <a:lnSpc>
                <a:spcPct val="100000"/>
              </a:lnSpc>
              <a:spcBef>
                <a:spcPts val="0"/>
              </a:spcBef>
              <a:spcAft>
                <a:spcPts val="0"/>
              </a:spcAft>
              <a:buNone/>
            </a:pPr>
            <a:r>
              <a:rPr lang="en-US">
                <a:latin typeface="Calibri"/>
                <a:ea typeface="Calibri"/>
                <a:cs typeface="Calibri"/>
                <a:sym typeface="Calibri"/>
              </a:rPr>
              <a:t>Compulsory Participation</a:t>
            </a:r>
            <a:endParaRPr/>
          </a:p>
        </p:txBody>
      </p:sp>
      <p:sp>
        <p:nvSpPr>
          <p:cNvPr id="477" name="Google Shape;477;p58"/>
          <p:cNvSpPr txBox="1"/>
          <p:nvPr/>
        </p:nvSpPr>
        <p:spPr>
          <a:xfrm>
            <a:off x="536574" y="1106804"/>
            <a:ext cx="7822500" cy="3928800"/>
          </a:xfrm>
          <a:prstGeom prst="rect">
            <a:avLst/>
          </a:prstGeom>
          <a:noFill/>
          <a:ln>
            <a:noFill/>
          </a:ln>
        </p:spPr>
        <p:txBody>
          <a:bodyPr spcFirstLastPara="1" wrap="square" lIns="0" tIns="11425" rIns="0" bIns="0" anchor="t" anchorCtr="0">
            <a:spAutoFit/>
          </a:bodyPr>
          <a:lstStyle/>
          <a:p>
            <a:pPr marL="355600" marR="5080" lvl="0" indent="-343535" algn="l" rtl="0">
              <a:lnSpc>
                <a:spcPct val="100000"/>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Basic Retirement Plan participation becomes compulsory when you are age 35 or older with two years of eligible service and a 100% appointment.</a:t>
            </a:r>
            <a:endParaRPr sz="2750">
              <a:latin typeface="Calibri"/>
              <a:ea typeface="Calibri"/>
              <a:cs typeface="Calibri"/>
              <a:sym typeface="Calibri"/>
            </a:endParaRPr>
          </a:p>
          <a:p>
            <a:pPr marL="355600" marR="836930" lvl="0" indent="-343535" algn="l" rtl="0">
              <a:lnSpc>
                <a:spcPct val="100000"/>
              </a:lnSpc>
              <a:spcBef>
                <a:spcPts val="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If you do not enroll, you will be automatically enrolled in the Reduced Benefit Option:</a:t>
            </a:r>
            <a:endParaRPr sz="2750">
              <a:latin typeface="Calibri"/>
              <a:ea typeface="Calibri"/>
              <a:cs typeface="Calibri"/>
              <a:sym typeface="Calibri"/>
            </a:endParaRPr>
          </a:p>
          <a:p>
            <a:pPr marL="753745" lvl="1" indent="-283845" algn="l" rtl="0">
              <a:lnSpc>
                <a:spcPct val="100000"/>
              </a:lnSpc>
              <a:spcBef>
                <a:spcPts val="52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U-M contributes 5%</a:t>
            </a:r>
            <a:endParaRPr sz="2750">
              <a:latin typeface="Calibri"/>
              <a:ea typeface="Calibri"/>
              <a:cs typeface="Calibri"/>
              <a:sym typeface="Calibri"/>
            </a:endParaRPr>
          </a:p>
          <a:p>
            <a:pPr marL="753745" lvl="1" indent="-283845" algn="l" rtl="0">
              <a:lnSpc>
                <a:spcPct val="100000"/>
              </a:lnSpc>
              <a:spcBef>
                <a:spcPts val="309"/>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 contribute nothing</a:t>
            </a:r>
            <a:endParaRPr sz="2750">
              <a:latin typeface="Calibri"/>
              <a:ea typeface="Calibri"/>
              <a:cs typeface="Calibri"/>
              <a:sym typeface="Calibri"/>
            </a:endParaRPr>
          </a:p>
          <a:p>
            <a:pPr marL="355600" marR="869315" lvl="0" indent="-343535" algn="l" rtl="0">
              <a:lnSpc>
                <a:spcPct val="100000"/>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 can always choose to enroll as a regular participant and receive the full 2-for-1 match.</a:t>
            </a:r>
            <a:endParaRPr sz="2750">
              <a:latin typeface="Calibri"/>
              <a:ea typeface="Calibri"/>
              <a:cs typeface="Calibri"/>
              <a:sym typeface="Calibri"/>
            </a:endParaRPr>
          </a:p>
        </p:txBody>
      </p:sp>
      <p:sp>
        <p:nvSpPr>
          <p:cNvPr id="478" name="Google Shape;478;p58"/>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59"/>
          <p:cNvSpPr txBox="1">
            <a:spLocks noGrp="1"/>
          </p:cNvSpPr>
          <p:nvPr>
            <p:ph type="title"/>
          </p:nvPr>
        </p:nvSpPr>
        <p:spPr>
          <a:xfrm>
            <a:off x="457200" y="380999"/>
            <a:ext cx="8136014" cy="536044"/>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3400">
                <a:latin typeface="Calibri"/>
                <a:ea typeface="Calibri"/>
                <a:cs typeface="Calibri"/>
                <a:sym typeface="Calibri"/>
              </a:rPr>
              <a:t>Access to Basic Retirement Plan Contributions</a:t>
            </a:r>
            <a:endParaRPr/>
          </a:p>
        </p:txBody>
      </p:sp>
      <p:sp>
        <p:nvSpPr>
          <p:cNvPr id="484" name="Google Shape;484;p59"/>
          <p:cNvSpPr txBox="1"/>
          <p:nvPr/>
        </p:nvSpPr>
        <p:spPr>
          <a:xfrm>
            <a:off x="536575" y="1219200"/>
            <a:ext cx="8114030" cy="3838808"/>
          </a:xfrm>
          <a:prstGeom prst="rect">
            <a:avLst/>
          </a:prstGeom>
          <a:noFill/>
          <a:ln>
            <a:noFill/>
          </a:ln>
        </p:spPr>
        <p:txBody>
          <a:bodyPr spcFirstLastPara="1" wrap="square" lIns="0" tIns="11425" rIns="0" bIns="0" anchor="t" anchorCtr="0">
            <a:spAutoFit/>
          </a:bodyPr>
          <a:lstStyle/>
          <a:p>
            <a:pPr marL="355600" marR="568960" lvl="0" indent="-343535" algn="l" rtl="0">
              <a:lnSpc>
                <a:spcPct val="1096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Cash withdrawals are available from employee 403(b) amounts for hardship or disability, or at age 59½ or older.</a:t>
            </a:r>
            <a:endParaRPr sz="3200">
              <a:latin typeface="Calibri"/>
              <a:ea typeface="Calibri"/>
              <a:cs typeface="Calibri"/>
              <a:sym typeface="Calibri"/>
            </a:endParaRPr>
          </a:p>
          <a:p>
            <a:pPr marL="355600" marR="5080" lvl="0" indent="-343535" algn="l" rtl="0">
              <a:lnSpc>
                <a:spcPct val="114100"/>
              </a:lnSpc>
              <a:spcBef>
                <a:spcPts val="1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Former employees may cash out or roll over contributions and earnings at any age:</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 </a:t>
            </a:r>
            <a:r>
              <a:rPr lang="en-US" sz="2750">
                <a:solidFill>
                  <a:srgbClr val="14284F"/>
                </a:solidFill>
                <a:latin typeface="Calibri"/>
                <a:ea typeface="Calibri"/>
                <a:cs typeface="Calibri"/>
                <a:sym typeface="Calibri"/>
              </a:rPr>
              <a:t>– IRS penalty for withdrawals before 59½ may apply</a:t>
            </a:r>
            <a:endParaRPr sz="2750">
              <a:latin typeface="Calibri"/>
              <a:ea typeface="Calibri"/>
              <a:cs typeface="Calibri"/>
              <a:sym typeface="Calibri"/>
            </a:endParaRPr>
          </a:p>
          <a:p>
            <a:pPr marL="355600" lvl="0" indent="-342900" algn="l" rtl="0">
              <a:lnSpc>
                <a:spcPct val="100000"/>
              </a:lnSpc>
              <a:spcBef>
                <a:spcPts val="229"/>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Loans are not available.</a:t>
            </a:r>
            <a:endParaRPr sz="3200">
              <a:latin typeface="Calibri"/>
              <a:ea typeface="Calibri"/>
              <a:cs typeface="Calibri"/>
              <a:sym typeface="Calibri"/>
            </a:endParaRPr>
          </a:p>
        </p:txBody>
      </p:sp>
      <p:sp>
        <p:nvSpPr>
          <p:cNvPr id="485" name="Google Shape;485;p59"/>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0"/>
          <p:cNvSpPr txBox="1">
            <a:spLocks noGrp="1"/>
          </p:cNvSpPr>
          <p:nvPr>
            <p:ph type="title"/>
          </p:nvPr>
        </p:nvSpPr>
        <p:spPr>
          <a:xfrm>
            <a:off x="536460" y="291465"/>
            <a:ext cx="7946821" cy="508473"/>
          </a:xfrm>
          <a:prstGeom prst="rect">
            <a:avLst/>
          </a:prstGeom>
          <a:noFill/>
          <a:ln>
            <a:noFill/>
          </a:ln>
        </p:spPr>
        <p:txBody>
          <a:bodyPr spcFirstLastPara="1" wrap="square" lIns="0" tIns="15875" rIns="0" bIns="0" anchor="t" anchorCtr="0">
            <a:spAutoFit/>
          </a:bodyPr>
          <a:lstStyle/>
          <a:p>
            <a:pPr marL="0" lvl="0" indent="0" algn="l" rtl="0">
              <a:lnSpc>
                <a:spcPct val="100000"/>
              </a:lnSpc>
              <a:spcBef>
                <a:spcPts val="0"/>
              </a:spcBef>
              <a:spcAft>
                <a:spcPts val="0"/>
              </a:spcAft>
              <a:buNone/>
            </a:pPr>
            <a:r>
              <a:rPr lang="en-US" sz="3200">
                <a:latin typeface="Calibri"/>
                <a:ea typeface="Calibri"/>
                <a:cs typeface="Calibri"/>
                <a:sym typeface="Calibri"/>
              </a:rPr>
              <a:t>403(b) Supplemental Retirement Account (SRA)</a:t>
            </a:r>
            <a:endParaRPr/>
          </a:p>
        </p:txBody>
      </p:sp>
      <p:sp>
        <p:nvSpPr>
          <p:cNvPr id="491" name="Google Shape;491;p60"/>
          <p:cNvSpPr txBox="1"/>
          <p:nvPr/>
        </p:nvSpPr>
        <p:spPr>
          <a:xfrm>
            <a:off x="536460" y="1118930"/>
            <a:ext cx="6836400" cy="4651800"/>
          </a:xfrm>
          <a:prstGeom prst="rect">
            <a:avLst/>
          </a:prstGeom>
          <a:noFill/>
          <a:ln>
            <a:noFill/>
          </a:ln>
        </p:spPr>
        <p:txBody>
          <a:bodyPr spcFirstLastPara="1" wrap="square" lIns="0" tIns="78100" rIns="0" bIns="0" anchor="t" anchorCtr="0">
            <a:spAutoFit/>
          </a:bodyPr>
          <a:lstStyle/>
          <a:p>
            <a:pPr marL="354965" lvl="0" indent="-342265" algn="l" rtl="0">
              <a:lnSpc>
                <a:spcPct val="100000"/>
              </a:lnSpc>
              <a:spcBef>
                <a:spcPts val="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Save more for retirement:</a:t>
            </a:r>
            <a:endParaRPr sz="2750">
              <a:latin typeface="Calibri"/>
              <a:ea typeface="Calibri"/>
              <a:cs typeface="Calibri"/>
              <a:sym typeface="Calibri"/>
            </a:endParaRPr>
          </a:p>
          <a:p>
            <a:pPr marL="753110" lvl="1" indent="-283210" algn="l" rtl="0">
              <a:lnSpc>
                <a:spcPct val="100000"/>
              </a:lnSpc>
              <a:spcBef>
                <a:spcPts val="43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Up to $24,500 per year if younger than age 50</a:t>
            </a:r>
            <a:endParaRPr sz="2400">
              <a:latin typeface="Calibri"/>
              <a:ea typeface="Calibri"/>
              <a:cs typeface="Calibri"/>
              <a:sym typeface="Calibri"/>
            </a:endParaRPr>
          </a:p>
          <a:p>
            <a:pPr marL="753110" lvl="1" indent="-283210" algn="l" rtl="0">
              <a:lnSpc>
                <a:spcPct val="100000"/>
              </a:lnSpc>
              <a:spcBef>
                <a:spcPts val="20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Up to $32,500 per year if 50 or older</a:t>
            </a:r>
            <a:endParaRPr sz="2400">
              <a:latin typeface="Calibri"/>
              <a:ea typeface="Calibri"/>
              <a:cs typeface="Calibri"/>
              <a:sym typeface="Calibri"/>
            </a:endParaRPr>
          </a:p>
          <a:p>
            <a:pPr marL="753110" lvl="1" indent="-283210" algn="l" rtl="0">
              <a:lnSpc>
                <a:spcPct val="100000"/>
              </a:lnSpc>
              <a:spcBef>
                <a:spcPts val="3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Up to $35,750 per year if age 60-63</a:t>
            </a:r>
            <a:endParaRPr sz="2400">
              <a:latin typeface="Calibri"/>
              <a:ea typeface="Calibri"/>
              <a:cs typeface="Calibri"/>
              <a:sym typeface="Calibri"/>
            </a:endParaRPr>
          </a:p>
          <a:p>
            <a:pPr marL="753110" marR="549910" lvl="1" indent="-283210" algn="l" rtl="0">
              <a:lnSpc>
                <a:spcPct val="100000"/>
              </a:lnSpc>
              <a:spcBef>
                <a:spcPts val="35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Includes 5% 403(b) contribution made to the 	Basic Retirement Plan</a:t>
            </a:r>
            <a:endParaRPr sz="2400">
              <a:latin typeface="Calibri"/>
              <a:ea typeface="Calibri"/>
              <a:cs typeface="Calibri"/>
              <a:sym typeface="Calibri"/>
            </a:endParaRPr>
          </a:p>
          <a:p>
            <a:pPr marL="354965" lvl="0" indent="-342265" algn="l" rtl="0">
              <a:lnSpc>
                <a:spcPct val="100000"/>
              </a:lnSpc>
              <a:spcBef>
                <a:spcPts val="30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You decide how much to contribute:</a:t>
            </a:r>
            <a:endParaRPr sz="2750">
              <a:latin typeface="Calibri"/>
              <a:ea typeface="Calibri"/>
              <a:cs typeface="Calibri"/>
              <a:sym typeface="Calibri"/>
            </a:endParaRPr>
          </a:p>
          <a:p>
            <a:pPr marL="753110" lvl="1" indent="-283210" algn="l" rtl="0">
              <a:lnSpc>
                <a:spcPct val="100000"/>
              </a:lnSpc>
              <a:spcBef>
                <a:spcPts val="43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No U-M match</a:t>
            </a:r>
            <a:endParaRPr sz="2400">
              <a:latin typeface="Calibri"/>
              <a:ea typeface="Calibri"/>
              <a:cs typeface="Calibri"/>
              <a:sym typeface="Calibri"/>
            </a:endParaRPr>
          </a:p>
          <a:p>
            <a:pPr marL="753110" lvl="1" indent="-283210" algn="l" rtl="0">
              <a:lnSpc>
                <a:spcPct val="100000"/>
              </a:lnSpc>
              <a:spcBef>
                <a:spcPts val="200"/>
              </a:spcBef>
              <a:spcAft>
                <a:spcPts val="0"/>
              </a:spcAft>
              <a:buClr>
                <a:srgbClr val="14284F"/>
              </a:buClr>
              <a:buSzPts val="2400"/>
              <a:buFont typeface="Arial"/>
              <a:buChar char="–"/>
            </a:pPr>
            <a:r>
              <a:rPr lang="en-US" sz="2400">
                <a:solidFill>
                  <a:srgbClr val="14284F"/>
                </a:solidFill>
                <a:latin typeface="Calibri"/>
                <a:ea typeface="Calibri"/>
                <a:cs typeface="Calibri"/>
                <a:sym typeface="Calibri"/>
              </a:rPr>
              <a:t>Save on a pre-tax or after tax (Roth) basis</a:t>
            </a:r>
            <a:endParaRPr sz="2400">
              <a:latin typeface="Calibri"/>
              <a:ea typeface="Calibri"/>
              <a:cs typeface="Calibri"/>
              <a:sym typeface="Calibri"/>
            </a:endParaRPr>
          </a:p>
          <a:p>
            <a:pPr marL="354965" marR="5080" lvl="0" indent="-342900" algn="l" rtl="0">
              <a:lnSpc>
                <a:spcPct val="100000"/>
              </a:lnSpc>
              <a:spcBef>
                <a:spcPts val="2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Enroll or change your contribution amount at any time in Wolverine Access.</a:t>
            </a:r>
            <a:endParaRPr sz="2750">
              <a:latin typeface="Calibri"/>
              <a:ea typeface="Calibri"/>
              <a:cs typeface="Calibri"/>
              <a:sym typeface="Calibri"/>
            </a:endParaRPr>
          </a:p>
        </p:txBody>
      </p:sp>
      <p:sp>
        <p:nvSpPr>
          <p:cNvPr id="492" name="Google Shape;492;p60"/>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61"/>
          <p:cNvSpPr txBox="1">
            <a:spLocks noGrp="1"/>
          </p:cNvSpPr>
          <p:nvPr>
            <p:ph type="title"/>
          </p:nvPr>
        </p:nvSpPr>
        <p:spPr>
          <a:xfrm>
            <a:off x="1143000" y="291465"/>
            <a:ext cx="6735127" cy="567463"/>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a:latin typeface="Calibri"/>
                <a:ea typeface="Calibri"/>
                <a:cs typeface="Calibri"/>
                <a:sym typeface="Calibri"/>
              </a:rPr>
              <a:t>457(b) Deferred Compensation Plan</a:t>
            </a:r>
            <a:endParaRPr/>
          </a:p>
        </p:txBody>
      </p:sp>
      <p:sp>
        <p:nvSpPr>
          <p:cNvPr id="498" name="Google Shape;498;p61"/>
          <p:cNvSpPr txBox="1"/>
          <p:nvPr/>
        </p:nvSpPr>
        <p:spPr>
          <a:xfrm>
            <a:off x="536460" y="1112464"/>
            <a:ext cx="7843500" cy="4461900"/>
          </a:xfrm>
          <a:prstGeom prst="rect">
            <a:avLst/>
          </a:prstGeom>
          <a:noFill/>
          <a:ln>
            <a:noFill/>
          </a:ln>
        </p:spPr>
        <p:txBody>
          <a:bodyPr spcFirstLastPara="1" wrap="square" lIns="0" tIns="76200"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Save even more for retirement:</a:t>
            </a:r>
            <a:endParaRPr sz="3200">
              <a:latin typeface="Calibri"/>
              <a:ea typeface="Calibri"/>
              <a:cs typeface="Calibri"/>
              <a:sym typeface="Calibri"/>
            </a:endParaRPr>
          </a:p>
          <a:p>
            <a:pPr marL="753745" lvl="1" indent="-283845" algn="l" rtl="0">
              <a:lnSpc>
                <a:spcPct val="100000"/>
              </a:lnSpc>
              <a:spcBef>
                <a:spcPts val="44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Up to $24,500 per year if younger than age 50</a:t>
            </a:r>
            <a:endParaRPr sz="2750">
              <a:latin typeface="Calibri"/>
              <a:ea typeface="Calibri"/>
              <a:cs typeface="Calibri"/>
              <a:sym typeface="Calibri"/>
            </a:endParaRPr>
          </a:p>
          <a:p>
            <a:pPr marL="753745" lvl="1" indent="-283845" algn="l" rtl="0">
              <a:lnSpc>
                <a:spcPct val="100000"/>
              </a:lnSpc>
              <a:spcBef>
                <a:spcPts val="3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Up to $32,500 per year if age 50 or older</a:t>
            </a:r>
            <a:endParaRPr sz="2750">
              <a:latin typeface="Calibri"/>
              <a:ea typeface="Calibri"/>
              <a:cs typeface="Calibri"/>
              <a:sym typeface="Calibri"/>
            </a:endParaRPr>
          </a:p>
          <a:p>
            <a:pPr marL="753745" lvl="1" indent="-283845" algn="l" rtl="0">
              <a:lnSpc>
                <a:spcPct val="100000"/>
              </a:lnSpc>
              <a:spcBef>
                <a:spcPts val="380"/>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Up to $35,750 per year if age 60-63</a:t>
            </a:r>
            <a:endParaRPr sz="2750">
              <a:latin typeface="Calibri"/>
              <a:ea typeface="Calibri"/>
              <a:cs typeface="Calibri"/>
              <a:sym typeface="Calibri"/>
            </a:endParaRPr>
          </a:p>
          <a:p>
            <a:pPr marL="354965" lvl="0" indent="-342265" algn="l" rtl="0">
              <a:lnSpc>
                <a:spcPct val="100000"/>
              </a:lnSpc>
              <a:spcBef>
                <a:spcPts val="27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decide how much to contribute:</a:t>
            </a:r>
            <a:endParaRPr sz="3200">
              <a:latin typeface="Calibri"/>
              <a:ea typeface="Calibri"/>
              <a:cs typeface="Calibri"/>
              <a:sym typeface="Calibri"/>
            </a:endParaRPr>
          </a:p>
          <a:p>
            <a:pPr marL="753745" lvl="1" indent="-283845" algn="l" rtl="0">
              <a:lnSpc>
                <a:spcPct val="100000"/>
              </a:lnSpc>
              <a:spcBef>
                <a:spcPts val="51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No U-M match</a:t>
            </a:r>
            <a:endParaRPr sz="2750">
              <a:latin typeface="Calibri"/>
              <a:ea typeface="Calibri"/>
              <a:cs typeface="Calibri"/>
              <a:sym typeface="Calibri"/>
            </a:endParaRPr>
          </a:p>
          <a:p>
            <a:pPr marL="753745" lvl="1" indent="-283845" algn="l" rtl="0">
              <a:lnSpc>
                <a:spcPct val="100000"/>
              </a:lnSpc>
              <a:spcBef>
                <a:spcPts val="305"/>
              </a:spcBef>
              <a:spcAft>
                <a:spcPts val="0"/>
              </a:spcAft>
              <a:buClr>
                <a:srgbClr val="14284F"/>
              </a:buClr>
              <a:buSzPts val="2750"/>
              <a:buFont typeface="Arial"/>
              <a:buChar char="–"/>
            </a:pPr>
            <a:r>
              <a:rPr lang="en-US" sz="2750">
                <a:solidFill>
                  <a:srgbClr val="14284F"/>
                </a:solidFill>
                <a:latin typeface="Calibri"/>
                <a:ea typeface="Calibri"/>
                <a:cs typeface="Calibri"/>
                <a:sym typeface="Calibri"/>
              </a:rPr>
              <a:t>Save on a pre-tax or after tax (Roth) basis</a:t>
            </a:r>
            <a:endParaRPr sz="2750">
              <a:latin typeface="Calibri"/>
              <a:ea typeface="Calibri"/>
              <a:cs typeface="Calibri"/>
              <a:sym typeface="Calibri"/>
            </a:endParaRPr>
          </a:p>
          <a:p>
            <a:pPr marL="354965" marR="5080" lvl="0" indent="-342900" algn="l" rtl="0">
              <a:lnSpc>
                <a:spcPct val="100000"/>
              </a:lnSpc>
              <a:spcBef>
                <a:spcPts val="3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Enroll or change your contribution amount at any time in Wolverine Access.</a:t>
            </a:r>
            <a:endParaRPr sz="3200">
              <a:latin typeface="Calibri"/>
              <a:ea typeface="Calibri"/>
              <a:cs typeface="Calibri"/>
              <a:sym typeface="Calibri"/>
            </a:endParaRPr>
          </a:p>
        </p:txBody>
      </p:sp>
      <p:sp>
        <p:nvSpPr>
          <p:cNvPr id="499" name="Google Shape;499;p61"/>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62"/>
          <p:cNvSpPr txBox="1">
            <a:spLocks noGrp="1"/>
          </p:cNvSpPr>
          <p:nvPr>
            <p:ph type="title"/>
          </p:nvPr>
        </p:nvSpPr>
        <p:spPr>
          <a:xfrm>
            <a:off x="457200" y="291465"/>
            <a:ext cx="8229600" cy="536685"/>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3400">
                <a:latin typeface="Calibri"/>
                <a:ea typeface="Calibri"/>
                <a:cs typeface="Calibri"/>
                <a:sym typeface="Calibri"/>
              </a:rPr>
              <a:t>Access to 403(b) SRA and 457(b) Contributions</a:t>
            </a:r>
            <a:endParaRPr/>
          </a:p>
        </p:txBody>
      </p:sp>
      <p:sp>
        <p:nvSpPr>
          <p:cNvPr id="505" name="Google Shape;505;p62"/>
          <p:cNvSpPr txBox="1"/>
          <p:nvPr/>
        </p:nvSpPr>
        <p:spPr>
          <a:xfrm>
            <a:off x="536575" y="1044262"/>
            <a:ext cx="8150100" cy="4542000"/>
          </a:xfrm>
          <a:prstGeom prst="rect">
            <a:avLst/>
          </a:prstGeom>
          <a:noFill/>
          <a:ln>
            <a:noFill/>
          </a:ln>
        </p:spPr>
        <p:txBody>
          <a:bodyPr spcFirstLastPara="1" wrap="square" lIns="0" tIns="66025" rIns="0" bIns="0" anchor="t" anchorCtr="0">
            <a:spAutoFit/>
          </a:bodyPr>
          <a:lstStyle/>
          <a:p>
            <a:pPr marL="0" lvl="0" indent="0" algn="l" rtl="0">
              <a:lnSpc>
                <a:spcPct val="100000"/>
              </a:lnSpc>
              <a:spcBef>
                <a:spcPts val="0"/>
              </a:spcBef>
              <a:spcAft>
                <a:spcPts val="0"/>
              </a:spcAft>
              <a:buNone/>
            </a:pPr>
            <a:r>
              <a:rPr lang="en-US" sz="2600" b="1">
                <a:solidFill>
                  <a:srgbClr val="14284F"/>
                </a:solidFill>
                <a:latin typeface="Calibri"/>
                <a:ea typeface="Calibri"/>
                <a:cs typeface="Calibri"/>
                <a:sym typeface="Calibri"/>
              </a:rPr>
              <a:t>403(b) SRA</a:t>
            </a:r>
            <a:endParaRPr sz="2600" b="1">
              <a:latin typeface="Calibri"/>
              <a:ea typeface="Calibri"/>
              <a:cs typeface="Calibri"/>
              <a:sym typeface="Calibri"/>
            </a:endParaRPr>
          </a:p>
          <a:p>
            <a:pPr marL="355600" marR="775335" lvl="0" indent="0" algn="l" rtl="0">
              <a:lnSpc>
                <a:spcPct val="100000"/>
              </a:lnSpc>
              <a:spcBef>
                <a:spcPts val="95"/>
              </a:spcBef>
              <a:spcAft>
                <a:spcPts val="0"/>
              </a:spcAft>
              <a:buNone/>
            </a:pPr>
            <a:r>
              <a:rPr lang="en-US" sz="2400">
                <a:solidFill>
                  <a:srgbClr val="14284F"/>
                </a:solidFill>
                <a:latin typeface="Calibri"/>
                <a:ea typeface="Calibri"/>
                <a:cs typeface="Calibri"/>
                <a:sym typeface="Calibri"/>
              </a:rPr>
              <a:t>Withdrawals while employed for hardship or disability, or at age 59½ or older:</a:t>
            </a:r>
            <a:endParaRPr sz="2400">
              <a:latin typeface="Calibri"/>
              <a:ea typeface="Calibri"/>
              <a:cs typeface="Calibri"/>
              <a:sym typeface="Calibri"/>
            </a:endParaRPr>
          </a:p>
          <a:p>
            <a:pPr marL="753745" lvl="1" indent="-258445" algn="l" rtl="0">
              <a:lnSpc>
                <a:spcPct val="125961"/>
              </a:lnSpc>
              <a:spcBef>
                <a:spcPts val="0"/>
              </a:spcBef>
              <a:spcAft>
                <a:spcPts val="0"/>
              </a:spcAft>
              <a:buClr>
                <a:srgbClr val="14284F"/>
              </a:buClr>
              <a:buSzPts val="2200"/>
              <a:buFont typeface="Arial"/>
              <a:buChar char="–"/>
            </a:pPr>
            <a:r>
              <a:rPr lang="en-US" sz="2200">
                <a:solidFill>
                  <a:srgbClr val="14284F"/>
                </a:solidFill>
                <a:latin typeface="Calibri"/>
                <a:ea typeface="Calibri"/>
                <a:cs typeface="Calibri"/>
                <a:sym typeface="Calibri"/>
              </a:rPr>
              <a:t>Former employees may cash out at any age</a:t>
            </a:r>
            <a:endParaRPr sz="2200">
              <a:latin typeface="Calibri"/>
              <a:ea typeface="Calibri"/>
              <a:cs typeface="Calibri"/>
              <a:sym typeface="Calibri"/>
            </a:endParaRPr>
          </a:p>
          <a:p>
            <a:pPr marL="753745" lvl="1" indent="-258445" algn="l" rtl="0">
              <a:lnSpc>
                <a:spcPct val="100000"/>
              </a:lnSpc>
              <a:spcBef>
                <a:spcPts val="380"/>
              </a:spcBef>
              <a:spcAft>
                <a:spcPts val="0"/>
              </a:spcAft>
              <a:buClr>
                <a:srgbClr val="14284F"/>
              </a:buClr>
              <a:buSzPts val="2200"/>
              <a:buFont typeface="Arial"/>
              <a:buChar char="–"/>
            </a:pPr>
            <a:r>
              <a:rPr lang="en-US" sz="2200">
                <a:solidFill>
                  <a:srgbClr val="14284F"/>
                </a:solidFill>
                <a:latin typeface="Calibri"/>
                <a:ea typeface="Calibri"/>
                <a:cs typeface="Calibri"/>
                <a:sym typeface="Calibri"/>
              </a:rPr>
              <a:t>IRS penalty for withdrawals prior to 59½ may apply</a:t>
            </a:r>
            <a:endParaRPr sz="2200">
              <a:latin typeface="Calibri"/>
              <a:ea typeface="Calibri"/>
              <a:cs typeface="Calibri"/>
              <a:sym typeface="Calibri"/>
            </a:endParaRPr>
          </a:p>
          <a:p>
            <a:pPr marL="0" lvl="0" indent="0" algn="l" rtl="0">
              <a:lnSpc>
                <a:spcPct val="100000"/>
              </a:lnSpc>
              <a:spcBef>
                <a:spcPts val="635"/>
              </a:spcBef>
              <a:spcAft>
                <a:spcPts val="0"/>
              </a:spcAft>
              <a:buNone/>
            </a:pPr>
            <a:r>
              <a:rPr lang="en-US" sz="2600" b="1">
                <a:solidFill>
                  <a:srgbClr val="14284F"/>
                </a:solidFill>
                <a:latin typeface="Calibri"/>
                <a:ea typeface="Calibri"/>
                <a:cs typeface="Calibri"/>
                <a:sym typeface="Calibri"/>
              </a:rPr>
              <a:t>457(b)</a:t>
            </a:r>
            <a:endParaRPr sz="2600" b="1">
              <a:latin typeface="Calibri"/>
              <a:ea typeface="Calibri"/>
              <a:cs typeface="Calibri"/>
              <a:sym typeface="Calibri"/>
            </a:endParaRPr>
          </a:p>
          <a:p>
            <a:pPr marL="355600" lvl="0" indent="0" algn="l" rtl="0">
              <a:lnSpc>
                <a:spcPct val="100000"/>
              </a:lnSpc>
              <a:spcBef>
                <a:spcPts val="635"/>
              </a:spcBef>
              <a:spcAft>
                <a:spcPts val="0"/>
              </a:spcAft>
              <a:buNone/>
            </a:pPr>
            <a:r>
              <a:rPr lang="en-US" sz="2400">
                <a:solidFill>
                  <a:srgbClr val="14284F"/>
                </a:solidFill>
                <a:latin typeface="Calibri"/>
                <a:ea typeface="Calibri"/>
                <a:cs typeface="Calibri"/>
                <a:sym typeface="Calibri"/>
              </a:rPr>
              <a:t>Withdrawals while employed at age 59½ or older, or for unforeseeable emergencies:</a:t>
            </a:r>
            <a:endParaRPr sz="2400">
              <a:latin typeface="Calibri"/>
              <a:ea typeface="Calibri"/>
              <a:cs typeface="Calibri"/>
              <a:sym typeface="Calibri"/>
            </a:endParaRPr>
          </a:p>
          <a:p>
            <a:pPr marL="753745" lvl="1" indent="-258445" algn="l" rtl="0">
              <a:lnSpc>
                <a:spcPct val="100000"/>
              </a:lnSpc>
              <a:spcBef>
                <a:spcPts val="555"/>
              </a:spcBef>
              <a:spcAft>
                <a:spcPts val="0"/>
              </a:spcAft>
              <a:buClr>
                <a:srgbClr val="14284F"/>
              </a:buClr>
              <a:buSzPts val="2200"/>
              <a:buFont typeface="Arial"/>
              <a:buChar char="–"/>
            </a:pPr>
            <a:r>
              <a:rPr lang="en-US" sz="2200">
                <a:solidFill>
                  <a:srgbClr val="14284F"/>
                </a:solidFill>
                <a:latin typeface="Calibri"/>
                <a:ea typeface="Calibri"/>
                <a:cs typeface="Calibri"/>
                <a:sym typeface="Calibri"/>
              </a:rPr>
              <a:t>Former employees may cash out at any age</a:t>
            </a:r>
            <a:endParaRPr sz="2200">
              <a:solidFill>
                <a:srgbClr val="14284F"/>
              </a:solidFill>
              <a:latin typeface="Calibri"/>
              <a:ea typeface="Calibri"/>
              <a:cs typeface="Calibri"/>
              <a:sym typeface="Calibri"/>
            </a:endParaRPr>
          </a:p>
          <a:p>
            <a:pPr marL="0" lvl="0" indent="0" algn="l" rtl="0">
              <a:lnSpc>
                <a:spcPct val="100000"/>
              </a:lnSpc>
              <a:spcBef>
                <a:spcPts val="555"/>
              </a:spcBef>
              <a:spcAft>
                <a:spcPts val="0"/>
              </a:spcAft>
              <a:buNone/>
            </a:pPr>
            <a:endParaRPr sz="2200">
              <a:solidFill>
                <a:srgbClr val="14284F"/>
              </a:solidFill>
              <a:latin typeface="Calibri"/>
              <a:ea typeface="Calibri"/>
              <a:cs typeface="Calibri"/>
              <a:sym typeface="Calibri"/>
            </a:endParaRPr>
          </a:p>
          <a:p>
            <a:pPr marL="0" marR="770890" lvl="0" indent="0" algn="l" rtl="0">
              <a:lnSpc>
                <a:spcPct val="100899"/>
              </a:lnSpc>
              <a:spcBef>
                <a:spcPts val="270"/>
              </a:spcBef>
              <a:spcAft>
                <a:spcPts val="0"/>
              </a:spcAft>
              <a:buNone/>
            </a:pPr>
            <a:r>
              <a:rPr lang="en-US" sz="2300" b="1">
                <a:solidFill>
                  <a:srgbClr val="14284F"/>
                </a:solidFill>
                <a:latin typeface="Calibri"/>
                <a:ea typeface="Calibri"/>
                <a:cs typeface="Calibri"/>
                <a:sym typeface="Calibri"/>
              </a:rPr>
              <a:t>403(b) SRA and 457(b) loans are available (with restrictions).</a:t>
            </a:r>
            <a:endParaRPr sz="2300" b="1">
              <a:latin typeface="Calibri"/>
              <a:ea typeface="Calibri"/>
              <a:cs typeface="Calibri"/>
              <a:sym typeface="Calibri"/>
            </a:endParaRPr>
          </a:p>
        </p:txBody>
      </p:sp>
      <p:sp>
        <p:nvSpPr>
          <p:cNvPr id="506" name="Google Shape;506;p62"/>
          <p:cNvSpPr txBox="1"/>
          <p:nvPr/>
        </p:nvSpPr>
        <p:spPr>
          <a:xfrm>
            <a:off x="8434698" y="6420475"/>
            <a:ext cx="252000" cy="197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200">
                <a:solidFill>
                  <a:srgbClr val="888888"/>
                </a:solidFill>
                <a:latin typeface="Arimo"/>
                <a:ea typeface="Arimo"/>
                <a:cs typeface="Arimo"/>
                <a:sym typeface="Arimo"/>
              </a:rPr>
              <a:t>56</a:t>
            </a:r>
            <a:endParaRPr sz="1200">
              <a:latin typeface="Arimo"/>
              <a:ea typeface="Arimo"/>
              <a:cs typeface="Arimo"/>
              <a:sym typeface="Arimo"/>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63"/>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790064" lvl="0" indent="0" algn="l" rtl="0">
              <a:lnSpc>
                <a:spcPct val="100000"/>
              </a:lnSpc>
              <a:spcBef>
                <a:spcPts val="0"/>
              </a:spcBef>
              <a:spcAft>
                <a:spcPts val="0"/>
              </a:spcAft>
              <a:buNone/>
            </a:pPr>
            <a:r>
              <a:rPr lang="en-US">
                <a:latin typeface="Calibri"/>
                <a:ea typeface="Calibri"/>
                <a:cs typeface="Calibri"/>
                <a:sym typeface="Calibri"/>
              </a:rPr>
              <a:t>Investment Companies</a:t>
            </a:r>
            <a:endParaRPr/>
          </a:p>
        </p:txBody>
      </p:sp>
      <p:sp>
        <p:nvSpPr>
          <p:cNvPr id="512" name="Google Shape;512;p63"/>
          <p:cNvSpPr txBox="1"/>
          <p:nvPr/>
        </p:nvSpPr>
        <p:spPr>
          <a:xfrm>
            <a:off x="536575" y="1130967"/>
            <a:ext cx="7961700" cy="4791300"/>
          </a:xfrm>
          <a:prstGeom prst="rect">
            <a:avLst/>
          </a:prstGeom>
          <a:noFill/>
          <a:ln>
            <a:noFill/>
          </a:ln>
        </p:spPr>
        <p:txBody>
          <a:bodyPr spcFirstLastPara="1" wrap="square" lIns="0" tIns="577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Invest with TIAA or Fidelity, or both.</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Allocate among a wide selection of funds.</a:t>
            </a:r>
            <a:endParaRPr sz="3200">
              <a:latin typeface="Calibri"/>
              <a:ea typeface="Calibri"/>
              <a:cs typeface="Calibri"/>
              <a:sym typeface="Calibri"/>
            </a:endParaRPr>
          </a:p>
          <a:p>
            <a:pPr marL="355600" marR="279400" lvl="0" indent="-343535" algn="l" rtl="0">
              <a:lnSpc>
                <a:spcPct val="115000"/>
              </a:lnSpc>
              <a:spcBef>
                <a:spcPts val="11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You will receive a welcome packet from TIAA and/or Fidelity within about 30 days of</a:t>
            </a:r>
            <a:endParaRPr sz="3200">
              <a:latin typeface="Calibri"/>
              <a:ea typeface="Calibri"/>
              <a:cs typeface="Calibri"/>
              <a:sym typeface="Calibri"/>
            </a:endParaRPr>
          </a:p>
          <a:p>
            <a:pPr marL="355600" lvl="0" indent="0" algn="l" rtl="0">
              <a:lnSpc>
                <a:spcPct val="115000"/>
              </a:lnSpc>
              <a:spcBef>
                <a:spcPts val="560"/>
              </a:spcBef>
              <a:spcAft>
                <a:spcPts val="0"/>
              </a:spcAft>
              <a:buNone/>
            </a:pPr>
            <a:r>
              <a:rPr lang="en-US" sz="3200">
                <a:solidFill>
                  <a:srgbClr val="14284F"/>
                </a:solidFill>
                <a:latin typeface="Calibri"/>
                <a:ea typeface="Calibri"/>
                <a:cs typeface="Calibri"/>
                <a:sym typeface="Calibri"/>
              </a:rPr>
              <a:t>Enrollment.</a:t>
            </a:r>
            <a:endParaRPr sz="3200">
              <a:latin typeface="Calibri"/>
              <a:ea typeface="Calibri"/>
              <a:cs typeface="Calibri"/>
              <a:sym typeface="Calibri"/>
            </a:endParaRPr>
          </a:p>
          <a:p>
            <a:pPr marL="355600" lvl="0" indent="-342900" algn="l" rtl="0">
              <a:lnSpc>
                <a:spcPct val="100000"/>
              </a:lnSpc>
              <a:spcBef>
                <a:spcPts val="1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Contact TIAA and/or Fidelity to designate your</a:t>
            </a:r>
            <a:r>
              <a:rPr lang="en-US" sz="3200">
                <a:latin typeface="Calibri"/>
                <a:ea typeface="Calibri"/>
                <a:cs typeface="Calibri"/>
                <a:sym typeface="Calibri"/>
              </a:rPr>
              <a:t> </a:t>
            </a:r>
            <a:r>
              <a:rPr lang="en-US" sz="3200">
                <a:solidFill>
                  <a:srgbClr val="14284F"/>
                </a:solidFill>
                <a:latin typeface="Calibri"/>
                <a:ea typeface="Calibri"/>
                <a:cs typeface="Calibri"/>
                <a:sym typeface="Calibri"/>
              </a:rPr>
              <a:t>beneficiary:</a:t>
            </a:r>
            <a:endParaRPr sz="3200">
              <a:latin typeface="Calibri"/>
              <a:ea typeface="Calibri"/>
              <a:cs typeface="Calibri"/>
              <a:sym typeface="Calibri"/>
            </a:endParaRPr>
          </a:p>
          <a:p>
            <a:pPr marL="756285" marR="1038225" lvl="0" indent="-286385" algn="l" rtl="0">
              <a:lnSpc>
                <a:spcPct val="111500"/>
              </a:lnSpc>
              <a:spcBef>
                <a:spcPts val="135"/>
              </a:spcBef>
              <a:spcAft>
                <a:spcPts val="0"/>
              </a:spcAft>
              <a:buNone/>
            </a:pPr>
            <a:r>
              <a:rPr lang="en-US" sz="2750">
                <a:solidFill>
                  <a:srgbClr val="14284F"/>
                </a:solidFill>
                <a:latin typeface="Calibri"/>
                <a:ea typeface="Calibri"/>
                <a:cs typeface="Calibri"/>
                <a:sym typeface="Calibri"/>
              </a:rPr>
              <a:t>– Not the same process as declaring your life insurance beneficiary.</a:t>
            </a:r>
            <a:endParaRPr sz="2750">
              <a:latin typeface="Calibri"/>
              <a:ea typeface="Calibri"/>
              <a:cs typeface="Calibri"/>
              <a:sym typeface="Calibri"/>
            </a:endParaRPr>
          </a:p>
        </p:txBody>
      </p:sp>
      <p:sp>
        <p:nvSpPr>
          <p:cNvPr id="513" name="Google Shape;513;p6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4"/>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574165" lvl="0" indent="0" algn="l" rtl="0">
              <a:lnSpc>
                <a:spcPct val="100000"/>
              </a:lnSpc>
              <a:spcBef>
                <a:spcPts val="0"/>
              </a:spcBef>
              <a:spcAft>
                <a:spcPts val="0"/>
              </a:spcAft>
              <a:buNone/>
            </a:pPr>
            <a:r>
              <a:rPr lang="en-US">
                <a:latin typeface="Calibri"/>
                <a:ea typeface="Calibri"/>
                <a:cs typeface="Calibri"/>
                <a:sym typeface="Calibri"/>
              </a:rPr>
              <a:t>Investment Fund Options</a:t>
            </a:r>
            <a:endParaRPr/>
          </a:p>
        </p:txBody>
      </p:sp>
      <p:sp>
        <p:nvSpPr>
          <p:cNvPr id="519" name="Google Shape;519;p64"/>
          <p:cNvSpPr txBox="1"/>
          <p:nvPr/>
        </p:nvSpPr>
        <p:spPr>
          <a:xfrm>
            <a:off x="536575" y="1112464"/>
            <a:ext cx="7719059" cy="4611519"/>
          </a:xfrm>
          <a:prstGeom prst="rect">
            <a:avLst/>
          </a:prstGeom>
          <a:noFill/>
          <a:ln>
            <a:noFill/>
          </a:ln>
        </p:spPr>
        <p:txBody>
          <a:bodyPr spcFirstLastPara="1" wrap="square" lIns="0" tIns="76200" rIns="0" bIns="0" anchor="t" anchorCtr="0">
            <a:spAutoFit/>
          </a:bodyPr>
          <a:lstStyle/>
          <a:p>
            <a:pPr marL="927100" lvl="1" indent="-457200"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Default investment options:</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 </a:t>
            </a:r>
            <a:r>
              <a:rPr lang="en-US" sz="2400">
                <a:solidFill>
                  <a:srgbClr val="14284F"/>
                </a:solidFill>
                <a:latin typeface="Calibri"/>
                <a:ea typeface="Calibri"/>
                <a:cs typeface="Calibri"/>
                <a:sym typeface="Calibri"/>
              </a:rPr>
              <a:t>TIAA Lifecycle Index Fund</a:t>
            </a:r>
            <a:br>
              <a:rPr lang="en-US" sz="2400">
                <a:latin typeface="Calibri"/>
                <a:ea typeface="Calibri"/>
                <a:cs typeface="Calibri"/>
                <a:sym typeface="Calibri"/>
              </a:rPr>
            </a:br>
            <a:r>
              <a:rPr lang="en-US" sz="3200">
                <a:latin typeface="Calibri"/>
                <a:ea typeface="Calibri"/>
                <a:cs typeface="Calibri"/>
                <a:sym typeface="Calibri"/>
              </a:rPr>
              <a:t>-</a:t>
            </a:r>
            <a:r>
              <a:rPr lang="en-US" sz="2400">
                <a:latin typeface="Calibri"/>
                <a:ea typeface="Calibri"/>
                <a:cs typeface="Calibri"/>
                <a:sym typeface="Calibri"/>
              </a:rPr>
              <a:t> </a:t>
            </a:r>
            <a:r>
              <a:rPr lang="en-US" sz="2400">
                <a:solidFill>
                  <a:srgbClr val="14284F"/>
                </a:solidFill>
                <a:latin typeface="Calibri"/>
                <a:ea typeface="Calibri"/>
                <a:cs typeface="Calibri"/>
                <a:sym typeface="Calibri"/>
              </a:rPr>
              <a:t>Fidelity Freedom Index Fund</a:t>
            </a:r>
            <a:endParaRPr sz="2400">
              <a:latin typeface="Calibri"/>
              <a:ea typeface="Calibri"/>
              <a:cs typeface="Calibri"/>
              <a:sym typeface="Calibri"/>
            </a:endParaRPr>
          </a:p>
          <a:p>
            <a:pPr marL="927100" lvl="1" indent="-457200" algn="l" rtl="0">
              <a:lnSpc>
                <a:spcPct val="100000"/>
              </a:lnSpc>
              <a:spcBef>
                <a:spcPts val="4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Default funds automatically select the </a:t>
            </a:r>
            <a:br>
              <a:rPr lang="en-US" sz="3200">
                <a:solidFill>
                  <a:srgbClr val="14284F"/>
                </a:solidFill>
                <a:latin typeface="Calibri"/>
                <a:ea typeface="Calibri"/>
                <a:cs typeface="Calibri"/>
                <a:sym typeface="Calibri"/>
              </a:rPr>
            </a:br>
            <a:r>
              <a:rPr lang="en-US" sz="3200">
                <a:solidFill>
                  <a:srgbClr val="14284F"/>
                </a:solidFill>
                <a:latin typeface="Calibri"/>
                <a:ea typeface="Calibri"/>
                <a:cs typeface="Calibri"/>
                <a:sym typeface="Calibri"/>
              </a:rPr>
              <a:t>right mix of investments for a target retirement date, becoming more conservative over time.</a:t>
            </a:r>
            <a:endParaRPr sz="3200">
              <a:latin typeface="Calibri"/>
              <a:ea typeface="Calibri"/>
              <a:cs typeface="Calibri"/>
              <a:sym typeface="Calibri"/>
            </a:endParaRPr>
          </a:p>
          <a:p>
            <a:pPr marL="927100" lvl="1" indent="-457200" algn="l" rtl="0">
              <a:lnSpc>
                <a:spcPct val="100000"/>
              </a:lnSpc>
              <a:spcBef>
                <a:spcPts val="4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Contact TIAA or Fidelity to change your investment choices.</a:t>
            </a:r>
            <a:endParaRPr sz="3200">
              <a:latin typeface="Calibri"/>
              <a:ea typeface="Calibri"/>
              <a:cs typeface="Calibri"/>
              <a:sym typeface="Calibri"/>
            </a:endParaRPr>
          </a:p>
        </p:txBody>
      </p:sp>
      <p:sp>
        <p:nvSpPr>
          <p:cNvPr id="520" name="Google Shape;520;p6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65"/>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232025" lvl="0" indent="0" algn="l" rtl="0">
              <a:lnSpc>
                <a:spcPct val="100000"/>
              </a:lnSpc>
              <a:spcBef>
                <a:spcPts val="0"/>
              </a:spcBef>
              <a:spcAft>
                <a:spcPts val="0"/>
              </a:spcAft>
              <a:buNone/>
            </a:pPr>
            <a:r>
              <a:rPr lang="en-US">
                <a:latin typeface="Calibri"/>
                <a:ea typeface="Calibri"/>
                <a:cs typeface="Calibri"/>
                <a:sym typeface="Calibri"/>
              </a:rPr>
              <a:t>Eligibility to Retire</a:t>
            </a:r>
            <a:endParaRPr/>
          </a:p>
        </p:txBody>
      </p:sp>
      <p:sp>
        <p:nvSpPr>
          <p:cNvPr id="526" name="Google Shape;526;p65"/>
          <p:cNvSpPr txBox="1"/>
          <p:nvPr/>
        </p:nvSpPr>
        <p:spPr>
          <a:xfrm>
            <a:off x="612775" y="1097343"/>
            <a:ext cx="8037830" cy="3770199"/>
          </a:xfrm>
          <a:prstGeom prst="rect">
            <a:avLst/>
          </a:prstGeom>
          <a:noFill/>
          <a:ln>
            <a:noFill/>
          </a:ln>
        </p:spPr>
        <p:txBody>
          <a:bodyPr spcFirstLastPara="1" wrap="square" lIns="0" tIns="60325" rIns="0" bIns="0" anchor="t" anchorCtr="0">
            <a:spAutoFit/>
          </a:bodyPr>
          <a:lstStyle/>
          <a:p>
            <a:pPr marL="354965" lvl="0" indent="-342265" algn="l" rtl="0">
              <a:lnSpc>
                <a:spcPct val="100000"/>
              </a:lnSpc>
              <a:spcBef>
                <a:spcPts val="0"/>
              </a:spcBef>
              <a:spcAft>
                <a:spcPts val="0"/>
              </a:spcAft>
              <a:buSzPts val="2750"/>
              <a:buFont typeface="Arial"/>
              <a:buChar char="•"/>
            </a:pPr>
            <a:r>
              <a:rPr lang="en-US" sz="2750">
                <a:latin typeface="Calibri"/>
                <a:ea typeface="Calibri"/>
                <a:cs typeface="Calibri"/>
                <a:sym typeface="Calibri"/>
              </a:rPr>
              <a:t>Determined by a point system, 80 points to retire.</a:t>
            </a:r>
            <a:endParaRPr sz="2750">
              <a:latin typeface="Calibri"/>
              <a:ea typeface="Calibri"/>
              <a:cs typeface="Calibri"/>
              <a:sym typeface="Calibri"/>
            </a:endParaRPr>
          </a:p>
          <a:p>
            <a:pPr marL="354965" marR="375920" lvl="0" indent="-342900" algn="l" rtl="0">
              <a:lnSpc>
                <a:spcPct val="111500"/>
              </a:lnSpc>
              <a:spcBef>
                <a:spcPts val="0"/>
              </a:spcBef>
              <a:spcAft>
                <a:spcPts val="0"/>
              </a:spcAft>
              <a:buSzPts val="2750"/>
              <a:buFont typeface="Arial"/>
              <a:buChar char="•"/>
            </a:pPr>
            <a:r>
              <a:rPr lang="en-US" sz="2750">
                <a:latin typeface="Calibri"/>
                <a:ea typeface="Calibri"/>
                <a:cs typeface="Calibri"/>
                <a:sym typeface="Calibri"/>
              </a:rPr>
              <a:t>Points equal age plus years of continuous eligible service at U-M; need minimum 10 years of service.</a:t>
            </a:r>
            <a:endParaRPr sz="2750">
              <a:latin typeface="Calibri"/>
              <a:ea typeface="Calibri"/>
              <a:cs typeface="Calibri"/>
              <a:sym typeface="Calibri"/>
            </a:endParaRPr>
          </a:p>
          <a:p>
            <a:pPr marL="354965" marR="5080" lvl="0" indent="-342900" algn="l" rtl="0">
              <a:lnSpc>
                <a:spcPct val="113799"/>
              </a:lnSpc>
              <a:spcBef>
                <a:spcPts val="0"/>
              </a:spcBef>
              <a:spcAft>
                <a:spcPts val="0"/>
              </a:spcAft>
              <a:buSzPts val="2750"/>
              <a:buFont typeface="Arial"/>
              <a:buChar char="•"/>
            </a:pPr>
            <a:r>
              <a:rPr lang="en-US" sz="2750">
                <a:latin typeface="Calibri"/>
                <a:ea typeface="Calibri"/>
                <a:cs typeface="Calibri"/>
                <a:sym typeface="Calibri"/>
              </a:rPr>
              <a:t>Maximum university contribution for benefits after 20 years of service; pro-rationed if less than 20 years.</a:t>
            </a:r>
            <a:endParaRPr sz="2750">
              <a:latin typeface="Calibri"/>
              <a:ea typeface="Calibri"/>
              <a:cs typeface="Calibri"/>
              <a:sym typeface="Calibri"/>
            </a:endParaRPr>
          </a:p>
          <a:p>
            <a:pPr marL="354965" marR="5080" lvl="0" indent="-342900" algn="l" rtl="0">
              <a:lnSpc>
                <a:spcPct val="110400"/>
              </a:lnSpc>
              <a:spcBef>
                <a:spcPts val="35"/>
              </a:spcBef>
              <a:spcAft>
                <a:spcPts val="0"/>
              </a:spcAft>
              <a:buSzPts val="2750"/>
              <a:buFont typeface="Arial"/>
              <a:buChar char="•"/>
            </a:pPr>
            <a:r>
              <a:rPr lang="en-US" sz="2750">
                <a:latin typeface="Calibri"/>
                <a:ea typeface="Calibri"/>
                <a:cs typeface="Calibri"/>
                <a:sym typeface="Calibri"/>
              </a:rPr>
              <a:t>Health, prescription drug, dental, vision, legal, and life insurance coverage continues, if eligible; some or all of the monthly premiums are paid by the retiree.</a:t>
            </a:r>
            <a:endParaRPr sz="2750">
              <a:latin typeface="Calibri"/>
              <a:ea typeface="Calibri"/>
              <a:cs typeface="Calibri"/>
              <a:sym typeface="Calibri"/>
            </a:endParaRPr>
          </a:p>
        </p:txBody>
      </p:sp>
      <p:sp>
        <p:nvSpPr>
          <p:cNvPr id="527" name="Google Shape;527;p65"/>
          <p:cNvSpPr txBox="1"/>
          <p:nvPr/>
        </p:nvSpPr>
        <p:spPr>
          <a:xfrm>
            <a:off x="2876550" y="5476875"/>
            <a:ext cx="5962650" cy="403316"/>
          </a:xfrm>
          <a:prstGeom prst="rect">
            <a:avLst/>
          </a:prstGeom>
          <a:solidFill>
            <a:srgbClr val="D9D9D9"/>
          </a:solidFill>
          <a:ln>
            <a:noFill/>
          </a:ln>
        </p:spPr>
        <p:txBody>
          <a:bodyPr spcFirstLastPara="1" wrap="square" lIns="0" tIns="33650" rIns="0" bIns="0" anchor="t" anchorCtr="0">
            <a:spAutoFit/>
          </a:bodyPr>
          <a:lstStyle/>
          <a:p>
            <a:pPr marL="144145"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hr.umich.edu/retirement-eligibility</a:t>
            </a:r>
            <a:endParaRPr sz="2400">
              <a:latin typeface="Arial"/>
              <a:ea typeface="Arial"/>
              <a:cs typeface="Arial"/>
              <a:sym typeface="Arial"/>
            </a:endParaRPr>
          </a:p>
        </p:txBody>
      </p:sp>
      <p:sp>
        <p:nvSpPr>
          <p:cNvPr id="528" name="Google Shape;528;p6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66"/>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194435" lvl="0" indent="0" algn="l" rtl="0">
              <a:lnSpc>
                <a:spcPct val="100000"/>
              </a:lnSpc>
              <a:spcBef>
                <a:spcPts val="0"/>
              </a:spcBef>
              <a:spcAft>
                <a:spcPts val="0"/>
              </a:spcAft>
              <a:buNone/>
            </a:pPr>
            <a:r>
              <a:rPr lang="en-US">
                <a:latin typeface="Calibri"/>
                <a:ea typeface="Calibri"/>
                <a:cs typeface="Calibri"/>
                <a:sym typeface="Calibri"/>
              </a:rPr>
              <a:t>Help with Retirement Savings</a:t>
            </a:r>
            <a:endParaRPr/>
          </a:p>
        </p:txBody>
      </p:sp>
      <p:sp>
        <p:nvSpPr>
          <p:cNvPr id="534" name="Google Shape;534;p66"/>
          <p:cNvSpPr txBox="1"/>
          <p:nvPr/>
        </p:nvSpPr>
        <p:spPr>
          <a:xfrm>
            <a:off x="457200" y="1090409"/>
            <a:ext cx="8318357" cy="1638269"/>
          </a:xfrm>
          <a:prstGeom prst="rect">
            <a:avLst/>
          </a:prstGeom>
          <a:noFill/>
          <a:ln>
            <a:noFill/>
          </a:ln>
        </p:spPr>
        <p:txBody>
          <a:bodyPr spcFirstLastPara="1" wrap="square" lIns="0" tIns="57775" rIns="0" bIns="0" anchor="t" anchorCtr="0">
            <a:spAutoFit/>
          </a:bodyPr>
          <a:lstStyle/>
          <a:p>
            <a:pPr marL="12700" lvl="0" indent="0" algn="l" rtl="0">
              <a:lnSpc>
                <a:spcPct val="100000"/>
              </a:lnSpc>
              <a:spcBef>
                <a:spcPts val="0"/>
              </a:spcBef>
              <a:spcAft>
                <a:spcPts val="0"/>
              </a:spcAft>
              <a:buNone/>
            </a:pPr>
            <a:r>
              <a:rPr lang="en-US" sz="3200" b="1">
                <a:solidFill>
                  <a:srgbClr val="14284F"/>
                </a:solidFill>
                <a:latin typeface="Calibri"/>
                <a:ea typeface="Calibri"/>
                <a:cs typeface="Calibri"/>
                <a:sym typeface="Calibri"/>
              </a:rPr>
              <a:t>TIAA</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Phone counseling center: (800) 842-2252</a:t>
            </a:r>
            <a:endParaRPr sz="3200">
              <a:latin typeface="Calibri"/>
              <a:ea typeface="Calibri"/>
              <a:cs typeface="Calibri"/>
              <a:sym typeface="Calibri"/>
            </a:endParaRPr>
          </a:p>
          <a:p>
            <a:pPr marL="354965" lvl="0" indent="-342265" algn="l" rtl="0">
              <a:lnSpc>
                <a:spcPct val="100000"/>
              </a:lnSpc>
              <a:spcBef>
                <a:spcPts val="44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Local counseling appointments: (800) 732-8353</a:t>
            </a:r>
            <a:endParaRPr sz="3200">
              <a:latin typeface="Calibri"/>
              <a:ea typeface="Calibri"/>
              <a:cs typeface="Calibri"/>
              <a:sym typeface="Calibri"/>
            </a:endParaRPr>
          </a:p>
        </p:txBody>
      </p:sp>
      <p:sp>
        <p:nvSpPr>
          <p:cNvPr id="535" name="Google Shape;535;p66"/>
          <p:cNvSpPr txBox="1"/>
          <p:nvPr/>
        </p:nvSpPr>
        <p:spPr>
          <a:xfrm>
            <a:off x="4895850" y="2981325"/>
            <a:ext cx="3863341" cy="396262"/>
          </a:xfrm>
          <a:prstGeom prst="rect">
            <a:avLst/>
          </a:prstGeom>
          <a:solidFill>
            <a:srgbClr val="D9D9D9"/>
          </a:solidFill>
          <a:ln>
            <a:noFill/>
          </a:ln>
        </p:spPr>
        <p:txBody>
          <a:bodyPr spcFirstLastPara="1" wrap="square" lIns="0" tIns="26650" rIns="0" bIns="0" anchor="t" anchorCtr="0">
            <a:spAutoFit/>
          </a:bodyPr>
          <a:lstStyle/>
          <a:p>
            <a:pPr marL="81153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tiaa.org/umich</a:t>
            </a:r>
            <a:endParaRPr sz="2400">
              <a:latin typeface="Arial"/>
              <a:ea typeface="Arial"/>
              <a:cs typeface="Arial"/>
              <a:sym typeface="Arial"/>
            </a:endParaRPr>
          </a:p>
        </p:txBody>
      </p:sp>
      <p:sp>
        <p:nvSpPr>
          <p:cNvPr id="536" name="Google Shape;536;p66"/>
          <p:cNvSpPr txBox="1"/>
          <p:nvPr/>
        </p:nvSpPr>
        <p:spPr>
          <a:xfrm>
            <a:off x="457201" y="3560317"/>
            <a:ext cx="8301990" cy="1637030"/>
          </a:xfrm>
          <a:prstGeom prst="rect">
            <a:avLst/>
          </a:prstGeom>
          <a:noFill/>
          <a:ln>
            <a:noFill/>
          </a:ln>
        </p:spPr>
        <p:txBody>
          <a:bodyPr spcFirstLastPara="1" wrap="square" lIns="0" tIns="58400" rIns="0" bIns="0" anchor="t" anchorCtr="0">
            <a:spAutoFit/>
          </a:bodyPr>
          <a:lstStyle/>
          <a:p>
            <a:pPr marL="12700" lvl="0" indent="0" algn="l" rtl="0">
              <a:lnSpc>
                <a:spcPct val="100000"/>
              </a:lnSpc>
              <a:spcBef>
                <a:spcPts val="0"/>
              </a:spcBef>
              <a:spcAft>
                <a:spcPts val="0"/>
              </a:spcAft>
              <a:buNone/>
            </a:pPr>
            <a:r>
              <a:rPr lang="en-US" sz="3200" b="1">
                <a:solidFill>
                  <a:srgbClr val="14284F"/>
                </a:solidFill>
                <a:latin typeface="Calibri"/>
                <a:ea typeface="Calibri"/>
                <a:cs typeface="Calibri"/>
                <a:sym typeface="Calibri"/>
              </a:rPr>
              <a:t>Fidelity</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Phone counseling center: (800) 343-0860</a:t>
            </a:r>
            <a:endParaRPr sz="3200">
              <a:latin typeface="Calibri"/>
              <a:ea typeface="Calibri"/>
              <a:cs typeface="Calibri"/>
              <a:sym typeface="Calibri"/>
            </a:endParaRPr>
          </a:p>
          <a:p>
            <a:pPr marL="354965" lvl="0" indent="-342265" algn="l" rtl="0">
              <a:lnSpc>
                <a:spcPct val="100000"/>
              </a:lnSpc>
              <a:spcBef>
                <a:spcPts val="434"/>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Local counseling appointments: (800) 642-7131</a:t>
            </a:r>
            <a:endParaRPr sz="3200">
              <a:latin typeface="Calibri"/>
              <a:ea typeface="Calibri"/>
              <a:cs typeface="Calibri"/>
              <a:sym typeface="Calibri"/>
            </a:endParaRPr>
          </a:p>
        </p:txBody>
      </p:sp>
      <p:sp>
        <p:nvSpPr>
          <p:cNvPr id="537" name="Google Shape;537;p66"/>
          <p:cNvSpPr txBox="1"/>
          <p:nvPr/>
        </p:nvSpPr>
        <p:spPr>
          <a:xfrm>
            <a:off x="4895850" y="5476875"/>
            <a:ext cx="3879707" cy="403316"/>
          </a:xfrm>
          <a:prstGeom prst="rect">
            <a:avLst/>
          </a:prstGeom>
          <a:solidFill>
            <a:srgbClr val="D9D9D9"/>
          </a:solidFill>
          <a:ln>
            <a:noFill/>
          </a:ln>
        </p:spPr>
        <p:txBody>
          <a:bodyPr spcFirstLastPara="1" wrap="square" lIns="0" tIns="33650" rIns="0" bIns="0" anchor="t" anchorCtr="0">
            <a:spAutoFit/>
          </a:bodyPr>
          <a:lstStyle/>
          <a:p>
            <a:pPr marL="15748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netbenefits.com/uofm</a:t>
            </a:r>
            <a:endParaRPr sz="2400">
              <a:latin typeface="Arial"/>
              <a:ea typeface="Arial"/>
              <a:cs typeface="Arial"/>
              <a:sym typeface="Arial"/>
            </a:endParaRPr>
          </a:p>
        </p:txBody>
      </p:sp>
      <p:sp>
        <p:nvSpPr>
          <p:cNvPr id="538" name="Google Shape;538;p6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67"/>
          <p:cNvSpPr txBox="1">
            <a:spLocks noGrp="1"/>
          </p:cNvSpPr>
          <p:nvPr>
            <p:ph type="title"/>
          </p:nvPr>
        </p:nvSpPr>
        <p:spPr>
          <a:xfrm>
            <a:off x="1600201" y="3058413"/>
            <a:ext cx="6997698"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HOW TO ENROLL IN BENEFITS</a:t>
            </a:r>
            <a:endParaRPr sz="4400">
              <a:latin typeface="Calibri"/>
              <a:ea typeface="Calibri"/>
              <a:cs typeface="Calibri"/>
              <a:sym typeface="Calibri"/>
            </a:endParaRPr>
          </a:p>
        </p:txBody>
      </p:sp>
      <p:sp>
        <p:nvSpPr>
          <p:cNvPr id="544" name="Google Shape;544;p67"/>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68"/>
          <p:cNvSpPr txBox="1">
            <a:spLocks noGrp="1"/>
          </p:cNvSpPr>
          <p:nvPr>
            <p:ph type="title"/>
          </p:nvPr>
        </p:nvSpPr>
        <p:spPr>
          <a:xfrm>
            <a:off x="660717" y="291465"/>
            <a:ext cx="7822500" cy="567600"/>
          </a:xfrm>
          <a:prstGeom prst="rect">
            <a:avLst/>
          </a:prstGeom>
          <a:noFill/>
          <a:ln>
            <a:noFill/>
          </a:ln>
        </p:spPr>
        <p:txBody>
          <a:bodyPr spcFirstLastPara="1" wrap="square" lIns="0" tIns="13325" rIns="0" bIns="0" anchor="t" anchorCtr="0">
            <a:spAutoFit/>
          </a:bodyPr>
          <a:lstStyle/>
          <a:p>
            <a:pPr marL="1623695" lvl="0" indent="0" algn="l" rtl="0">
              <a:lnSpc>
                <a:spcPct val="100000"/>
              </a:lnSpc>
              <a:spcBef>
                <a:spcPts val="0"/>
              </a:spcBef>
              <a:spcAft>
                <a:spcPts val="0"/>
              </a:spcAft>
              <a:buNone/>
            </a:pPr>
            <a:r>
              <a:rPr lang="en-US">
                <a:solidFill>
                  <a:srgbClr val="15284F"/>
                </a:solidFill>
                <a:latin typeface="Calibri"/>
                <a:ea typeface="Calibri"/>
                <a:cs typeface="Calibri"/>
                <a:sym typeface="Calibri"/>
              </a:rPr>
              <a:t>How To Enroll In Benefits</a:t>
            </a:r>
            <a:endParaRPr>
              <a:solidFill>
                <a:srgbClr val="15284F"/>
              </a:solidFill>
              <a:latin typeface="Calibri"/>
              <a:ea typeface="Calibri"/>
              <a:cs typeface="Calibri"/>
              <a:sym typeface="Calibri"/>
            </a:endParaRPr>
          </a:p>
        </p:txBody>
      </p:sp>
      <p:sp>
        <p:nvSpPr>
          <p:cNvPr id="550" name="Google Shape;550;p68"/>
          <p:cNvSpPr txBox="1"/>
          <p:nvPr/>
        </p:nvSpPr>
        <p:spPr>
          <a:xfrm>
            <a:off x="457200" y="1736089"/>
            <a:ext cx="8193405" cy="1006045"/>
          </a:xfrm>
          <a:prstGeom prst="rect">
            <a:avLst/>
          </a:prstGeom>
          <a:noFill/>
          <a:ln>
            <a:noFill/>
          </a:ln>
        </p:spPr>
        <p:txBody>
          <a:bodyPr spcFirstLastPara="1" wrap="square" lIns="0" tIns="31100" rIns="0" bIns="0" anchor="t" anchorCtr="0">
            <a:spAutoFit/>
          </a:bodyPr>
          <a:lstStyle/>
          <a:p>
            <a:pPr marL="1590040" marR="5080" lvl="0" indent="-1577975" algn="l" rtl="0">
              <a:lnSpc>
                <a:spcPct val="119656"/>
              </a:lnSpc>
              <a:spcBef>
                <a:spcPts val="0"/>
              </a:spcBef>
              <a:spcAft>
                <a:spcPts val="0"/>
              </a:spcAft>
              <a:buNone/>
            </a:pPr>
            <a:r>
              <a:rPr lang="en-US" sz="3200">
                <a:solidFill>
                  <a:srgbClr val="15284F"/>
                </a:solidFill>
                <a:latin typeface="Calibri"/>
                <a:ea typeface="Calibri"/>
                <a:cs typeface="Calibri"/>
                <a:sym typeface="Calibri"/>
              </a:rPr>
              <a:t>You will need a uniqname and UMICH password to log in to Wolverine Access.</a:t>
            </a:r>
            <a:endParaRPr sz="3200">
              <a:latin typeface="Calibri"/>
              <a:ea typeface="Calibri"/>
              <a:cs typeface="Calibri"/>
              <a:sym typeface="Calibri"/>
            </a:endParaRPr>
          </a:p>
        </p:txBody>
      </p:sp>
      <p:sp>
        <p:nvSpPr>
          <p:cNvPr id="551" name="Google Shape;551;p68"/>
          <p:cNvSpPr txBox="1"/>
          <p:nvPr/>
        </p:nvSpPr>
        <p:spPr>
          <a:xfrm>
            <a:off x="1438275" y="3314700"/>
            <a:ext cx="6267450" cy="416781"/>
          </a:xfrm>
          <a:prstGeom prst="rect">
            <a:avLst/>
          </a:prstGeom>
          <a:solidFill>
            <a:srgbClr val="D9D9D9"/>
          </a:solidFill>
          <a:ln>
            <a:noFill/>
          </a:ln>
        </p:spPr>
        <p:txBody>
          <a:bodyPr spcFirstLastPara="1" wrap="square" lIns="0" tIns="46975" rIns="0" bIns="0" anchor="t" anchorCtr="0">
            <a:spAutoFit/>
          </a:bodyPr>
          <a:lstStyle/>
          <a:p>
            <a:pPr marL="15240" lvl="0" indent="0" algn="ct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wolverineaccess.umich.edu</a:t>
            </a:r>
            <a:endParaRPr sz="2400">
              <a:latin typeface="Arial"/>
              <a:ea typeface="Arial"/>
              <a:cs typeface="Arial"/>
              <a:sym typeface="Arial"/>
            </a:endParaRPr>
          </a:p>
        </p:txBody>
      </p:sp>
      <p:sp>
        <p:nvSpPr>
          <p:cNvPr id="552" name="Google Shape;552;p68"/>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6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296795" lvl="0" indent="0" algn="l" rtl="0">
              <a:lnSpc>
                <a:spcPct val="100000"/>
              </a:lnSpc>
              <a:spcBef>
                <a:spcPts val="0"/>
              </a:spcBef>
              <a:spcAft>
                <a:spcPts val="0"/>
              </a:spcAft>
              <a:buNone/>
            </a:pPr>
            <a:r>
              <a:rPr lang="en-US">
                <a:latin typeface="Calibri"/>
                <a:ea typeface="Calibri"/>
                <a:cs typeface="Calibri"/>
                <a:sym typeface="Calibri"/>
              </a:rPr>
              <a:t>Wolverine Access (1)</a:t>
            </a:r>
            <a:endParaRPr>
              <a:latin typeface="Calibri"/>
              <a:ea typeface="Calibri"/>
              <a:cs typeface="Calibri"/>
              <a:sym typeface="Calibri"/>
            </a:endParaRPr>
          </a:p>
        </p:txBody>
      </p:sp>
      <p:sp>
        <p:nvSpPr>
          <p:cNvPr id="558" name="Google Shape;558;p69"/>
          <p:cNvSpPr txBox="1"/>
          <p:nvPr/>
        </p:nvSpPr>
        <p:spPr>
          <a:xfrm>
            <a:off x="6528845" y="1902385"/>
            <a:ext cx="2001110" cy="282129"/>
          </a:xfrm>
          <a:prstGeom prst="rect">
            <a:avLst/>
          </a:prstGeom>
          <a:noFill/>
          <a:ln>
            <a:noFill/>
          </a:ln>
        </p:spPr>
        <p:txBody>
          <a:bodyPr spcFirstLastPara="1" wrap="square" lIns="0" tIns="0" rIns="0" bIns="0" anchor="t" anchorCtr="0">
            <a:spAutoFit/>
          </a:bodyPr>
          <a:lstStyle/>
          <a:p>
            <a:pPr marL="0" lvl="0" indent="0" algn="l" rtl="0">
              <a:lnSpc>
                <a:spcPct val="95000"/>
              </a:lnSpc>
              <a:spcBef>
                <a:spcPts val="0"/>
              </a:spcBef>
              <a:spcAft>
                <a:spcPts val="0"/>
              </a:spcAft>
              <a:buNone/>
            </a:pPr>
            <a:r>
              <a:rPr lang="en-US" sz="1200" i="1">
                <a:latin typeface="Arial"/>
                <a:ea typeface="Arial"/>
                <a:cs typeface="Arial"/>
                <a:sym typeface="Arial"/>
              </a:rPr>
              <a:t>For illustration only. </a:t>
            </a:r>
            <a:endParaRPr sz="1200" i="1">
              <a:latin typeface="Arial"/>
              <a:ea typeface="Arial"/>
              <a:cs typeface="Arial"/>
              <a:sym typeface="Arial"/>
            </a:endParaRPr>
          </a:p>
          <a:p>
            <a:pPr marL="0" lvl="0" indent="0" algn="l" rtl="0">
              <a:lnSpc>
                <a:spcPct val="95000"/>
              </a:lnSpc>
              <a:spcBef>
                <a:spcPts val="0"/>
              </a:spcBef>
              <a:spcAft>
                <a:spcPts val="0"/>
              </a:spcAft>
              <a:buNone/>
            </a:pPr>
            <a:r>
              <a:rPr lang="en-US" sz="1200" i="1">
                <a:latin typeface="Arial"/>
                <a:ea typeface="Arial"/>
                <a:cs typeface="Arial"/>
                <a:sym typeface="Arial"/>
              </a:rPr>
              <a:t>Your display may differ.</a:t>
            </a:r>
            <a:endParaRPr sz="1200">
              <a:latin typeface="Arial"/>
              <a:ea typeface="Arial"/>
              <a:cs typeface="Arial"/>
              <a:sym typeface="Arial"/>
            </a:endParaRPr>
          </a:p>
        </p:txBody>
      </p:sp>
      <p:grpSp>
        <p:nvGrpSpPr>
          <p:cNvPr id="559" name="Google Shape;559;p69" descr="Home page of Wolverine Access website with a red arrow pointing to the Benefits Self-Service box."/>
          <p:cNvGrpSpPr/>
          <p:nvPr/>
        </p:nvGrpSpPr>
        <p:grpSpPr>
          <a:xfrm>
            <a:off x="148336" y="1128322"/>
            <a:ext cx="8615426" cy="4719574"/>
            <a:chOff x="304800" y="1171575"/>
            <a:chExt cx="8615426" cy="4719574"/>
          </a:xfrm>
        </p:grpSpPr>
        <p:pic>
          <p:nvPicPr>
            <p:cNvPr id="560" name="Google Shape;560;p69"/>
            <p:cNvPicPr preferRelativeResize="0"/>
            <p:nvPr/>
          </p:nvPicPr>
          <p:blipFill rotWithShape="1">
            <a:blip r:embed="rId3">
              <a:alphaModFix/>
            </a:blip>
            <a:srcRect/>
            <a:stretch/>
          </p:blipFill>
          <p:spPr>
            <a:xfrm>
              <a:off x="828675" y="1171575"/>
              <a:ext cx="5724525" cy="4705350"/>
            </a:xfrm>
            <a:prstGeom prst="rect">
              <a:avLst/>
            </a:prstGeom>
            <a:noFill/>
            <a:ln>
              <a:noFill/>
            </a:ln>
          </p:spPr>
        </p:pic>
        <p:sp>
          <p:nvSpPr>
            <p:cNvPr id="561" name="Google Shape;561;p69"/>
            <p:cNvSpPr/>
            <p:nvPr/>
          </p:nvSpPr>
          <p:spPr>
            <a:xfrm>
              <a:off x="823912" y="1176274"/>
              <a:ext cx="5743575" cy="4714875"/>
            </a:xfrm>
            <a:custGeom>
              <a:avLst/>
              <a:gdLst/>
              <a:ahLst/>
              <a:cxnLst/>
              <a:rect l="l" t="t" r="r" b="b"/>
              <a:pathLst>
                <a:path w="5743575" h="4714875" extrusionOk="0">
                  <a:moveTo>
                    <a:pt x="0" y="4714621"/>
                  </a:moveTo>
                  <a:lnTo>
                    <a:pt x="5743448" y="4714621"/>
                  </a:lnTo>
                  <a:lnTo>
                    <a:pt x="5743448" y="0"/>
                  </a:lnTo>
                  <a:lnTo>
                    <a:pt x="0" y="0"/>
                  </a:lnTo>
                  <a:lnTo>
                    <a:pt x="0" y="4714621"/>
                  </a:lnTo>
                  <a:close/>
                </a:path>
              </a:pathLst>
            </a:custGeom>
            <a:noFill/>
            <a:ln w="9525" cap="flat" cmpd="sng">
              <a:solidFill>
                <a:srgbClr val="A6A6A6"/>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62" name="Google Shape;562;p69"/>
            <p:cNvPicPr preferRelativeResize="0"/>
            <p:nvPr/>
          </p:nvPicPr>
          <p:blipFill rotWithShape="1">
            <a:blip r:embed="rId4">
              <a:alphaModFix/>
            </a:blip>
            <a:srcRect/>
            <a:stretch/>
          </p:blipFill>
          <p:spPr>
            <a:xfrm>
              <a:off x="304800" y="5095875"/>
              <a:ext cx="981075" cy="495300"/>
            </a:xfrm>
            <a:prstGeom prst="rect">
              <a:avLst/>
            </a:prstGeom>
            <a:noFill/>
            <a:ln>
              <a:noFill/>
            </a:ln>
          </p:spPr>
        </p:pic>
        <p:sp>
          <p:nvSpPr>
            <p:cNvPr id="563" name="Google Shape;563;p69"/>
            <p:cNvSpPr/>
            <p:nvPr/>
          </p:nvSpPr>
          <p:spPr>
            <a:xfrm>
              <a:off x="352425" y="5124450"/>
              <a:ext cx="885825" cy="390525"/>
            </a:xfrm>
            <a:custGeom>
              <a:avLst/>
              <a:gdLst/>
              <a:ahLst/>
              <a:cxnLst/>
              <a:rect l="l" t="t" r="r" b="b"/>
              <a:pathLst>
                <a:path w="885825" h="390525" extrusionOk="0">
                  <a:moveTo>
                    <a:pt x="34645" y="0"/>
                  </a:moveTo>
                  <a:lnTo>
                    <a:pt x="0" y="125476"/>
                  </a:lnTo>
                  <a:lnTo>
                    <a:pt x="742061" y="327660"/>
                  </a:lnTo>
                  <a:lnTo>
                    <a:pt x="724738" y="390398"/>
                  </a:lnTo>
                  <a:lnTo>
                    <a:pt x="885698" y="299339"/>
                  </a:lnTo>
                  <a:lnTo>
                    <a:pt x="794029" y="139446"/>
                  </a:lnTo>
                  <a:lnTo>
                    <a:pt x="776706" y="202184"/>
                  </a:lnTo>
                  <a:lnTo>
                    <a:pt x="34645" y="0"/>
                  </a:lnTo>
                  <a:close/>
                </a:path>
              </a:pathLst>
            </a:custGeom>
            <a:solidFill>
              <a:srgbClr val="FF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4" name="Google Shape;564;p69"/>
            <p:cNvSpPr/>
            <p:nvPr/>
          </p:nvSpPr>
          <p:spPr>
            <a:xfrm>
              <a:off x="357187" y="5129276"/>
              <a:ext cx="885825" cy="390525"/>
            </a:xfrm>
            <a:custGeom>
              <a:avLst/>
              <a:gdLst/>
              <a:ahLst/>
              <a:cxnLst/>
              <a:rect l="l" t="t" r="r" b="b"/>
              <a:pathLst>
                <a:path w="885825" h="390525" extrusionOk="0">
                  <a:moveTo>
                    <a:pt x="794029" y="139319"/>
                  </a:moveTo>
                  <a:lnTo>
                    <a:pt x="885697" y="299212"/>
                  </a:lnTo>
                  <a:lnTo>
                    <a:pt x="724738" y="390271"/>
                  </a:lnTo>
                  <a:lnTo>
                    <a:pt x="742061" y="327533"/>
                  </a:lnTo>
                  <a:lnTo>
                    <a:pt x="0" y="125475"/>
                  </a:lnTo>
                  <a:lnTo>
                    <a:pt x="34645" y="0"/>
                  </a:lnTo>
                  <a:lnTo>
                    <a:pt x="776706" y="202056"/>
                  </a:lnTo>
                  <a:lnTo>
                    <a:pt x="794029" y="139319"/>
                  </a:lnTo>
                  <a:close/>
                </a:path>
              </a:pathLst>
            </a:custGeom>
            <a:noFill/>
            <a:ln w="9525" cap="flat" cmpd="sng">
              <a:solidFill>
                <a:srgbClr val="FF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5" name="Google Shape;565;p69"/>
            <p:cNvSpPr/>
            <p:nvPr/>
          </p:nvSpPr>
          <p:spPr>
            <a:xfrm>
              <a:off x="5572125" y="2667000"/>
              <a:ext cx="3343275" cy="2857500"/>
            </a:xfrm>
            <a:custGeom>
              <a:avLst/>
              <a:gdLst/>
              <a:ahLst/>
              <a:cxnLst/>
              <a:rect l="l" t="t" r="r" b="b"/>
              <a:pathLst>
                <a:path w="3343275" h="2857500" extrusionOk="0">
                  <a:moveTo>
                    <a:pt x="3342767" y="0"/>
                  </a:moveTo>
                  <a:lnTo>
                    <a:pt x="0" y="0"/>
                  </a:lnTo>
                  <a:lnTo>
                    <a:pt x="0" y="2857246"/>
                  </a:lnTo>
                  <a:lnTo>
                    <a:pt x="3342767" y="2857246"/>
                  </a:lnTo>
                  <a:lnTo>
                    <a:pt x="334276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6" name="Google Shape;566;p69"/>
            <p:cNvSpPr/>
            <p:nvPr/>
          </p:nvSpPr>
          <p:spPr>
            <a:xfrm>
              <a:off x="5576951" y="2671699"/>
              <a:ext cx="3343275" cy="2857500"/>
            </a:xfrm>
            <a:custGeom>
              <a:avLst/>
              <a:gdLst/>
              <a:ahLst/>
              <a:cxnLst/>
              <a:rect l="l" t="t" r="r" b="b"/>
              <a:pathLst>
                <a:path w="3343275" h="2857500" extrusionOk="0">
                  <a:moveTo>
                    <a:pt x="0" y="2857246"/>
                  </a:moveTo>
                  <a:lnTo>
                    <a:pt x="3342766" y="2857246"/>
                  </a:lnTo>
                  <a:lnTo>
                    <a:pt x="3342766" y="0"/>
                  </a:lnTo>
                  <a:lnTo>
                    <a:pt x="0" y="0"/>
                  </a:lnTo>
                  <a:lnTo>
                    <a:pt x="0" y="2857246"/>
                  </a:lnTo>
                  <a:close/>
                </a:path>
              </a:pathLst>
            </a:custGeom>
            <a:noFill/>
            <a:ln w="9525" cap="flat" cmpd="sng">
              <a:solidFill>
                <a:srgbClr val="375F92"/>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567" name="Google Shape;567;p69"/>
          <p:cNvSpPr txBox="1"/>
          <p:nvPr/>
        </p:nvSpPr>
        <p:spPr>
          <a:xfrm>
            <a:off x="5562900" y="2821129"/>
            <a:ext cx="3108900" cy="2501100"/>
          </a:xfrm>
          <a:prstGeom prst="rect">
            <a:avLst/>
          </a:prstGeom>
          <a:noFill/>
          <a:ln>
            <a:noFill/>
          </a:ln>
        </p:spPr>
        <p:txBody>
          <a:bodyPr spcFirstLastPara="1" wrap="square" lIns="0" tIns="15225" rIns="0" bIns="0" anchor="t" anchorCtr="0">
            <a:spAutoFit/>
          </a:bodyPr>
          <a:lstStyle/>
          <a:p>
            <a:pPr marL="12700" marR="55880" lvl="0" indent="0" algn="l" rtl="0">
              <a:lnSpc>
                <a:spcPct val="99100"/>
              </a:lnSpc>
              <a:spcBef>
                <a:spcPts val="0"/>
              </a:spcBef>
              <a:spcAft>
                <a:spcPts val="0"/>
              </a:spcAft>
              <a:buNone/>
            </a:pPr>
            <a:r>
              <a:rPr lang="en-US" sz="1800">
                <a:solidFill>
                  <a:srgbClr val="14284F"/>
                </a:solidFill>
                <a:latin typeface="Calibri"/>
                <a:ea typeface="Calibri"/>
                <a:cs typeface="Calibri"/>
                <a:sym typeface="Calibri"/>
              </a:rPr>
              <a:t>There are many ways to navigate through Wolverine Access and customize your homepage.</a:t>
            </a:r>
            <a:endParaRPr sz="1800">
              <a:latin typeface="Calibri"/>
              <a:ea typeface="Calibri"/>
              <a:cs typeface="Calibri"/>
              <a:sym typeface="Calibri"/>
            </a:endParaRPr>
          </a:p>
          <a:p>
            <a:pPr marL="12700" marR="5080" lvl="0" indent="0" algn="l" rtl="0">
              <a:lnSpc>
                <a:spcPct val="101699"/>
              </a:lnSpc>
              <a:spcBef>
                <a:spcPts val="2010"/>
              </a:spcBef>
              <a:spcAft>
                <a:spcPts val="0"/>
              </a:spcAft>
              <a:buNone/>
            </a:pPr>
            <a:r>
              <a:rPr lang="en-US" sz="1800">
                <a:solidFill>
                  <a:srgbClr val="14284F"/>
                </a:solidFill>
                <a:latin typeface="Calibri"/>
                <a:ea typeface="Calibri"/>
                <a:cs typeface="Calibri"/>
                <a:sym typeface="Calibri"/>
              </a:rPr>
              <a:t>For quick access to benefits enrollment, enter </a:t>
            </a:r>
            <a:r>
              <a:rPr lang="en-US" sz="1800" b="1">
                <a:solidFill>
                  <a:srgbClr val="14284F"/>
                </a:solidFill>
                <a:latin typeface="Calibri"/>
                <a:ea typeface="Calibri"/>
                <a:cs typeface="Calibri"/>
                <a:sym typeface="Calibri"/>
              </a:rPr>
              <a:t>new hire </a:t>
            </a:r>
            <a:r>
              <a:rPr lang="en-US" sz="1800">
                <a:solidFill>
                  <a:srgbClr val="14284F"/>
                </a:solidFill>
                <a:latin typeface="Calibri"/>
                <a:ea typeface="Calibri"/>
                <a:cs typeface="Calibri"/>
                <a:sym typeface="Calibri"/>
              </a:rPr>
              <a:t>in the search bar, click the </a:t>
            </a:r>
            <a:r>
              <a:rPr lang="en-US" sz="1800" b="1">
                <a:solidFill>
                  <a:srgbClr val="14284F"/>
                </a:solidFill>
                <a:latin typeface="Calibri"/>
                <a:ea typeface="Calibri"/>
                <a:cs typeface="Calibri"/>
                <a:sym typeface="Calibri"/>
              </a:rPr>
              <a:t>New Hire </a:t>
            </a:r>
            <a:r>
              <a:rPr lang="en-US" sz="1800">
                <a:solidFill>
                  <a:srgbClr val="14284F"/>
                </a:solidFill>
                <a:latin typeface="Calibri"/>
                <a:ea typeface="Calibri"/>
                <a:cs typeface="Calibri"/>
                <a:sym typeface="Calibri"/>
              </a:rPr>
              <a:t>collection tile, then click the </a:t>
            </a:r>
            <a:r>
              <a:rPr lang="en-US" sz="1800" b="1">
                <a:solidFill>
                  <a:srgbClr val="14284F"/>
                </a:solidFill>
                <a:latin typeface="Calibri"/>
                <a:ea typeface="Calibri"/>
                <a:cs typeface="Calibri"/>
                <a:sym typeface="Calibri"/>
              </a:rPr>
              <a:t>Benefits Self-Service </a:t>
            </a:r>
            <a:r>
              <a:rPr lang="en-US" sz="1800">
                <a:solidFill>
                  <a:srgbClr val="14284F"/>
                </a:solidFill>
                <a:latin typeface="Calibri"/>
                <a:ea typeface="Calibri"/>
                <a:cs typeface="Calibri"/>
                <a:sym typeface="Calibri"/>
              </a:rPr>
              <a:t>tile.</a:t>
            </a:r>
            <a:endParaRPr sz="1800">
              <a:latin typeface="Calibri"/>
              <a:ea typeface="Calibri"/>
              <a:cs typeface="Calibri"/>
              <a:sym typeface="Calibri"/>
            </a:endParaRPr>
          </a:p>
        </p:txBody>
      </p:sp>
      <p:sp>
        <p:nvSpPr>
          <p:cNvPr id="568" name="Google Shape;568;p69"/>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63</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70"/>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296795" lvl="0" indent="0" algn="l" rtl="0">
              <a:lnSpc>
                <a:spcPct val="100000"/>
              </a:lnSpc>
              <a:spcBef>
                <a:spcPts val="0"/>
              </a:spcBef>
              <a:spcAft>
                <a:spcPts val="0"/>
              </a:spcAft>
              <a:buNone/>
            </a:pPr>
            <a:r>
              <a:rPr lang="en-US">
                <a:solidFill>
                  <a:srgbClr val="15284F"/>
                </a:solidFill>
                <a:latin typeface="Calibri"/>
                <a:ea typeface="Calibri"/>
                <a:cs typeface="Calibri"/>
                <a:sym typeface="Calibri"/>
              </a:rPr>
              <a:t>Wolverine Access (2)</a:t>
            </a:r>
            <a:endParaRPr>
              <a:solidFill>
                <a:srgbClr val="15284F"/>
              </a:solidFill>
              <a:latin typeface="Calibri"/>
              <a:ea typeface="Calibri"/>
              <a:cs typeface="Calibri"/>
              <a:sym typeface="Calibri"/>
            </a:endParaRPr>
          </a:p>
        </p:txBody>
      </p:sp>
      <p:sp>
        <p:nvSpPr>
          <p:cNvPr id="574" name="Google Shape;574;p70"/>
          <p:cNvSpPr txBox="1"/>
          <p:nvPr/>
        </p:nvSpPr>
        <p:spPr>
          <a:xfrm>
            <a:off x="3975989" y="1132903"/>
            <a:ext cx="3918585" cy="184531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2150">
                <a:solidFill>
                  <a:srgbClr val="15284F"/>
                </a:solidFill>
                <a:latin typeface="Calibri"/>
                <a:ea typeface="Calibri"/>
                <a:cs typeface="Calibri"/>
                <a:sym typeface="Calibri"/>
              </a:rPr>
              <a:t>Enter your uniqname and UMICH</a:t>
            </a:r>
            <a:endParaRPr sz="2150">
              <a:latin typeface="Calibri"/>
              <a:ea typeface="Calibri"/>
              <a:cs typeface="Calibri"/>
              <a:sym typeface="Calibri"/>
            </a:endParaRPr>
          </a:p>
          <a:p>
            <a:pPr marL="12700" lvl="0" indent="0" algn="l" rtl="0">
              <a:lnSpc>
                <a:spcPct val="100000"/>
              </a:lnSpc>
              <a:spcBef>
                <a:spcPts val="50"/>
              </a:spcBef>
              <a:spcAft>
                <a:spcPts val="0"/>
              </a:spcAft>
              <a:buNone/>
            </a:pPr>
            <a:r>
              <a:rPr lang="en-US" sz="2150">
                <a:solidFill>
                  <a:srgbClr val="15284F"/>
                </a:solidFill>
                <a:latin typeface="Calibri"/>
                <a:ea typeface="Calibri"/>
                <a:cs typeface="Calibri"/>
                <a:sym typeface="Calibri"/>
              </a:rPr>
              <a:t>password to log in.</a:t>
            </a:r>
            <a:endParaRPr sz="2150">
              <a:latin typeface="Calibri"/>
              <a:ea typeface="Calibri"/>
              <a:cs typeface="Calibri"/>
              <a:sym typeface="Calibri"/>
            </a:endParaRPr>
          </a:p>
          <a:p>
            <a:pPr marL="12700" marR="5080" lvl="0" indent="0" algn="l" rtl="0">
              <a:lnSpc>
                <a:spcPct val="100400"/>
              </a:lnSpc>
              <a:spcBef>
                <a:spcPts val="1315"/>
              </a:spcBef>
              <a:spcAft>
                <a:spcPts val="0"/>
              </a:spcAft>
              <a:buNone/>
            </a:pPr>
            <a:r>
              <a:rPr lang="en-US" sz="2150">
                <a:solidFill>
                  <a:srgbClr val="15284F"/>
                </a:solidFill>
                <a:latin typeface="Calibri"/>
                <a:ea typeface="Calibri"/>
                <a:cs typeface="Calibri"/>
                <a:sym typeface="Calibri"/>
              </a:rPr>
              <a:t>If you have Duo two-factor authentication enabled, choose an authentication method.</a:t>
            </a:r>
            <a:endParaRPr sz="2150">
              <a:latin typeface="Calibri"/>
              <a:ea typeface="Calibri"/>
              <a:cs typeface="Calibri"/>
              <a:sym typeface="Calibri"/>
            </a:endParaRPr>
          </a:p>
        </p:txBody>
      </p:sp>
      <p:grpSp>
        <p:nvGrpSpPr>
          <p:cNvPr id="575" name="Google Shape;575;p70" descr="Screenshot of Univeristy of Michigan web login page. "/>
          <p:cNvGrpSpPr/>
          <p:nvPr/>
        </p:nvGrpSpPr>
        <p:grpSpPr>
          <a:xfrm>
            <a:off x="466725" y="1147825"/>
            <a:ext cx="6252591" cy="4924349"/>
            <a:chOff x="466725" y="1147825"/>
            <a:chExt cx="6252591" cy="4924349"/>
          </a:xfrm>
        </p:grpSpPr>
        <p:pic>
          <p:nvPicPr>
            <p:cNvPr id="576" name="Google Shape;576;p70"/>
            <p:cNvPicPr preferRelativeResize="0"/>
            <p:nvPr/>
          </p:nvPicPr>
          <p:blipFill rotWithShape="1">
            <a:blip r:embed="rId3">
              <a:alphaModFix/>
            </a:blip>
            <a:srcRect/>
            <a:stretch/>
          </p:blipFill>
          <p:spPr>
            <a:xfrm>
              <a:off x="466725" y="1152524"/>
              <a:ext cx="3333750" cy="3257550"/>
            </a:xfrm>
            <a:prstGeom prst="rect">
              <a:avLst/>
            </a:prstGeom>
            <a:noFill/>
            <a:ln>
              <a:noFill/>
            </a:ln>
          </p:spPr>
        </p:pic>
        <p:sp>
          <p:nvSpPr>
            <p:cNvPr id="577" name="Google Shape;577;p70"/>
            <p:cNvSpPr/>
            <p:nvPr/>
          </p:nvSpPr>
          <p:spPr>
            <a:xfrm>
              <a:off x="471487" y="1147825"/>
              <a:ext cx="3343275" cy="3266440"/>
            </a:xfrm>
            <a:custGeom>
              <a:avLst/>
              <a:gdLst/>
              <a:ahLst/>
              <a:cxnLst/>
              <a:rect l="l" t="t" r="r" b="b"/>
              <a:pathLst>
                <a:path w="3343275" h="3266440" extrusionOk="0">
                  <a:moveTo>
                    <a:pt x="0" y="3266440"/>
                  </a:moveTo>
                  <a:lnTo>
                    <a:pt x="3343148" y="3266440"/>
                  </a:lnTo>
                  <a:lnTo>
                    <a:pt x="3343148" y="0"/>
                  </a:lnTo>
                  <a:lnTo>
                    <a:pt x="0" y="0"/>
                  </a:lnTo>
                  <a:lnTo>
                    <a:pt x="0" y="3266440"/>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78" name="Google Shape;578;p70"/>
            <p:cNvPicPr preferRelativeResize="0"/>
            <p:nvPr/>
          </p:nvPicPr>
          <p:blipFill rotWithShape="1">
            <a:blip r:embed="rId4">
              <a:alphaModFix/>
            </a:blip>
            <a:srcRect/>
            <a:stretch/>
          </p:blipFill>
          <p:spPr>
            <a:xfrm>
              <a:off x="3124200" y="3067049"/>
              <a:ext cx="3590925" cy="3000375"/>
            </a:xfrm>
            <a:prstGeom prst="rect">
              <a:avLst/>
            </a:prstGeom>
            <a:noFill/>
            <a:ln>
              <a:noFill/>
            </a:ln>
          </p:spPr>
        </p:pic>
        <p:sp>
          <p:nvSpPr>
            <p:cNvPr id="579" name="Google Shape;579;p70"/>
            <p:cNvSpPr/>
            <p:nvPr/>
          </p:nvSpPr>
          <p:spPr>
            <a:xfrm>
              <a:off x="3129026" y="3071799"/>
              <a:ext cx="3590290" cy="3000375"/>
            </a:xfrm>
            <a:custGeom>
              <a:avLst/>
              <a:gdLst/>
              <a:ahLst/>
              <a:cxnLst/>
              <a:rect l="l" t="t" r="r" b="b"/>
              <a:pathLst>
                <a:path w="3590290" h="3000375" extrusionOk="0">
                  <a:moveTo>
                    <a:pt x="0" y="3000374"/>
                  </a:moveTo>
                  <a:lnTo>
                    <a:pt x="3590289" y="3000374"/>
                  </a:lnTo>
                  <a:lnTo>
                    <a:pt x="3590289" y="0"/>
                  </a:lnTo>
                  <a:lnTo>
                    <a:pt x="0" y="0"/>
                  </a:lnTo>
                  <a:lnTo>
                    <a:pt x="0" y="3000374"/>
                  </a:lnTo>
                  <a:close/>
                </a:path>
              </a:pathLst>
            </a:custGeom>
            <a:noFill/>
            <a:ln w="952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580" name="Google Shape;580;p70"/>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64</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584"/>
        <p:cNvGrpSpPr/>
        <p:nvPr/>
      </p:nvGrpSpPr>
      <p:grpSpPr>
        <a:xfrm>
          <a:off x="0" y="0"/>
          <a:ext cx="0" cy="0"/>
          <a:chOff x="0" y="0"/>
          <a:chExt cx="0" cy="0"/>
        </a:xfrm>
      </p:grpSpPr>
      <p:sp>
        <p:nvSpPr>
          <p:cNvPr id="585" name="Google Shape;585;p71"/>
          <p:cNvSpPr txBox="1">
            <a:spLocks noGrp="1"/>
          </p:cNvSpPr>
          <p:nvPr>
            <p:ph type="title"/>
          </p:nvPr>
        </p:nvSpPr>
        <p:spPr>
          <a:xfrm>
            <a:off x="533400" y="291465"/>
            <a:ext cx="8117205" cy="575310"/>
          </a:xfrm>
          <a:prstGeom prst="rect">
            <a:avLst/>
          </a:prstGeom>
          <a:noFill/>
          <a:ln>
            <a:noFill/>
          </a:ln>
        </p:spPr>
        <p:txBody>
          <a:bodyPr spcFirstLastPara="1" wrap="square" lIns="0" tIns="13325" rIns="0" bIns="0" anchor="t" anchorCtr="0">
            <a:spAutoFit/>
          </a:bodyPr>
          <a:lstStyle/>
          <a:p>
            <a:pPr marL="159385" lvl="0" indent="0" algn="ctr" rtl="0">
              <a:lnSpc>
                <a:spcPct val="100000"/>
              </a:lnSpc>
              <a:spcBef>
                <a:spcPts val="0"/>
              </a:spcBef>
              <a:spcAft>
                <a:spcPts val="0"/>
              </a:spcAft>
              <a:buNone/>
            </a:pPr>
            <a:r>
              <a:rPr lang="en-US">
                <a:solidFill>
                  <a:srgbClr val="000000"/>
                </a:solidFill>
                <a:latin typeface="Calibri"/>
                <a:ea typeface="Calibri"/>
                <a:cs typeface="Calibri"/>
                <a:sym typeface="Calibri"/>
              </a:rPr>
              <a:t>Wolverine Access “New Hire Event”</a:t>
            </a:r>
            <a:endParaRPr/>
          </a:p>
        </p:txBody>
      </p:sp>
      <p:sp>
        <p:nvSpPr>
          <p:cNvPr id="586" name="Google Shape;586;p71"/>
          <p:cNvSpPr txBox="1"/>
          <p:nvPr/>
        </p:nvSpPr>
        <p:spPr>
          <a:xfrm>
            <a:off x="147637" y="2652776"/>
            <a:ext cx="1695450" cy="747640"/>
          </a:xfrm>
          <a:prstGeom prst="rect">
            <a:avLst/>
          </a:prstGeom>
          <a:noFill/>
          <a:ln w="9525" cap="flat" cmpd="sng">
            <a:solidFill>
              <a:srgbClr val="4F81BC"/>
            </a:solidFill>
            <a:prstDash val="solid"/>
            <a:round/>
            <a:headEnd type="none" w="sm" len="sm"/>
            <a:tailEnd type="none" w="sm" len="sm"/>
          </a:ln>
        </p:spPr>
        <p:txBody>
          <a:bodyPr spcFirstLastPara="1" wrap="square" lIns="0" tIns="32375" rIns="0" bIns="0" anchor="t" anchorCtr="0">
            <a:spAutoFit/>
          </a:bodyPr>
          <a:lstStyle/>
          <a:p>
            <a:pPr marL="82550" marR="91440" lvl="0" indent="0" algn="l" rtl="0">
              <a:lnSpc>
                <a:spcPct val="100899"/>
              </a:lnSpc>
              <a:spcBef>
                <a:spcPts val="0"/>
              </a:spcBef>
              <a:spcAft>
                <a:spcPts val="0"/>
              </a:spcAft>
              <a:buNone/>
            </a:pPr>
            <a:r>
              <a:rPr lang="en-US" sz="1550">
                <a:solidFill>
                  <a:srgbClr val="15284F"/>
                </a:solidFill>
                <a:latin typeface="Calibri"/>
                <a:ea typeface="Calibri"/>
                <a:cs typeface="Calibri"/>
                <a:sym typeface="Calibri"/>
              </a:rPr>
              <a:t>Click the </a:t>
            </a:r>
            <a:r>
              <a:rPr lang="en-US" sz="1550" b="1">
                <a:solidFill>
                  <a:srgbClr val="15284F"/>
                </a:solidFill>
                <a:latin typeface="Calibri"/>
                <a:ea typeface="Calibri"/>
                <a:cs typeface="Calibri"/>
                <a:sym typeface="Calibri"/>
              </a:rPr>
              <a:t>UM New Benefits Eligibility </a:t>
            </a:r>
            <a:r>
              <a:rPr lang="en-US" sz="1550">
                <a:solidFill>
                  <a:srgbClr val="15284F"/>
                </a:solidFill>
                <a:latin typeface="Calibri"/>
                <a:ea typeface="Calibri"/>
                <a:cs typeface="Calibri"/>
                <a:sym typeface="Calibri"/>
              </a:rPr>
              <a:t>tile to begin.</a:t>
            </a:r>
            <a:endParaRPr sz="1550">
              <a:latin typeface="Calibri"/>
              <a:ea typeface="Calibri"/>
              <a:cs typeface="Calibri"/>
              <a:sym typeface="Calibri"/>
            </a:endParaRPr>
          </a:p>
        </p:txBody>
      </p:sp>
      <p:grpSp>
        <p:nvGrpSpPr>
          <p:cNvPr id="587" name="Google Shape;587;p71" descr="Screenshot of the Benefits Self-Service section on Wolverine Access. Red arrow points to U-M New Benefits Eligibility tile."/>
          <p:cNvGrpSpPr/>
          <p:nvPr/>
        </p:nvGrpSpPr>
        <p:grpSpPr>
          <a:xfrm>
            <a:off x="1571625" y="990600"/>
            <a:ext cx="5591175" cy="5133975"/>
            <a:chOff x="1571625" y="990600"/>
            <a:chExt cx="5591175" cy="5133975"/>
          </a:xfrm>
        </p:grpSpPr>
        <p:pic>
          <p:nvPicPr>
            <p:cNvPr id="588" name="Google Shape;588;p71"/>
            <p:cNvPicPr preferRelativeResize="0"/>
            <p:nvPr/>
          </p:nvPicPr>
          <p:blipFill rotWithShape="1">
            <a:blip r:embed="rId3">
              <a:alphaModFix/>
            </a:blip>
            <a:srcRect/>
            <a:stretch/>
          </p:blipFill>
          <p:spPr>
            <a:xfrm>
              <a:off x="1981200" y="990600"/>
              <a:ext cx="5181600" cy="5133975"/>
            </a:xfrm>
            <a:prstGeom prst="rect">
              <a:avLst/>
            </a:prstGeom>
            <a:noFill/>
            <a:ln>
              <a:noFill/>
            </a:ln>
          </p:spPr>
        </p:pic>
        <p:pic>
          <p:nvPicPr>
            <p:cNvPr id="589" name="Google Shape;589;p71"/>
            <p:cNvPicPr preferRelativeResize="0"/>
            <p:nvPr/>
          </p:nvPicPr>
          <p:blipFill rotWithShape="1">
            <a:blip r:embed="rId4">
              <a:alphaModFix/>
            </a:blip>
            <a:srcRect/>
            <a:stretch/>
          </p:blipFill>
          <p:spPr>
            <a:xfrm>
              <a:off x="1571625" y="1971675"/>
              <a:ext cx="781050" cy="581025"/>
            </a:xfrm>
            <a:prstGeom prst="rect">
              <a:avLst/>
            </a:prstGeom>
            <a:noFill/>
            <a:ln>
              <a:noFill/>
            </a:ln>
          </p:spPr>
        </p:pic>
        <p:sp>
          <p:nvSpPr>
            <p:cNvPr id="590" name="Google Shape;590;p71"/>
            <p:cNvSpPr/>
            <p:nvPr/>
          </p:nvSpPr>
          <p:spPr>
            <a:xfrm>
              <a:off x="1609725" y="2131949"/>
              <a:ext cx="548005" cy="354330"/>
            </a:xfrm>
            <a:custGeom>
              <a:avLst/>
              <a:gdLst/>
              <a:ahLst/>
              <a:cxnLst/>
              <a:rect l="l" t="t" r="r" b="b"/>
              <a:pathLst>
                <a:path w="548005" h="354330" extrusionOk="0">
                  <a:moveTo>
                    <a:pt x="547877" y="0"/>
                  </a:moveTo>
                  <a:lnTo>
                    <a:pt x="522731" y="888"/>
                  </a:lnTo>
                  <a:lnTo>
                    <a:pt x="0" y="332231"/>
                  </a:lnTo>
                  <a:lnTo>
                    <a:pt x="13462" y="353822"/>
                  </a:lnTo>
                  <a:lnTo>
                    <a:pt x="536194" y="22351"/>
                  </a:lnTo>
                  <a:lnTo>
                    <a:pt x="547877" y="0"/>
                  </a:lnTo>
                  <a:close/>
                </a:path>
              </a:pathLst>
            </a:custGeom>
            <a:solidFill>
              <a:srgbClr val="FF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91" name="Google Shape;591;p71"/>
            <p:cNvPicPr preferRelativeResize="0"/>
            <p:nvPr/>
          </p:nvPicPr>
          <p:blipFill rotWithShape="1">
            <a:blip r:embed="rId5">
              <a:alphaModFix/>
            </a:blip>
            <a:srcRect/>
            <a:stretch/>
          </p:blipFill>
          <p:spPr>
            <a:xfrm>
              <a:off x="2078101" y="2105025"/>
              <a:ext cx="121919" cy="106299"/>
            </a:xfrm>
            <a:prstGeom prst="rect">
              <a:avLst/>
            </a:prstGeom>
            <a:noFill/>
            <a:ln>
              <a:noFill/>
            </a:ln>
          </p:spPr>
        </p:pic>
      </p:grpSp>
      <p:pic>
        <p:nvPicPr>
          <p:cNvPr id="592" name="Google Shape;592;p71"/>
          <p:cNvPicPr preferRelativeResize="0"/>
          <p:nvPr/>
        </p:nvPicPr>
        <p:blipFill rotWithShape="1">
          <a:blip r:embed="rId6">
            <a:alphaModFix/>
          </a:blip>
          <a:srcRect/>
          <a:stretch/>
        </p:blipFill>
        <p:spPr>
          <a:xfrm>
            <a:off x="0" y="6200774"/>
            <a:ext cx="9143999" cy="657225"/>
          </a:xfrm>
          <a:prstGeom prst="rect">
            <a:avLst/>
          </a:prstGeom>
          <a:noFill/>
          <a:ln>
            <a:noFill/>
          </a:ln>
        </p:spPr>
      </p:pic>
      <p:sp>
        <p:nvSpPr>
          <p:cNvPr id="593" name="Google Shape;593;p71"/>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65</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72"/>
          <p:cNvSpPr txBox="1">
            <a:spLocks noGrp="1"/>
          </p:cNvSpPr>
          <p:nvPr>
            <p:ph type="title"/>
          </p:nvPr>
        </p:nvSpPr>
        <p:spPr>
          <a:xfrm>
            <a:off x="533400" y="3058413"/>
            <a:ext cx="8062912"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OTHER BENEFITS AND RESOURCES</a:t>
            </a:r>
            <a:endParaRPr sz="4400">
              <a:latin typeface="Calibri"/>
              <a:ea typeface="Calibri"/>
              <a:cs typeface="Calibri"/>
              <a:sym typeface="Calibri"/>
            </a:endParaRPr>
          </a:p>
        </p:txBody>
      </p:sp>
      <p:sp>
        <p:nvSpPr>
          <p:cNvPr id="599" name="Google Shape;599;p72"/>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73"/>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04470" lvl="0" indent="0" algn="l" rtl="0">
              <a:lnSpc>
                <a:spcPct val="100000"/>
              </a:lnSpc>
              <a:spcBef>
                <a:spcPts val="0"/>
              </a:spcBef>
              <a:spcAft>
                <a:spcPts val="0"/>
              </a:spcAft>
              <a:buNone/>
            </a:pPr>
            <a:r>
              <a:rPr lang="en-US">
                <a:latin typeface="Calibri"/>
                <a:ea typeface="Calibri"/>
                <a:cs typeface="Calibri"/>
                <a:sym typeface="Calibri"/>
              </a:rPr>
              <a:t>Other Employee Benefits and Resources</a:t>
            </a:r>
            <a:endParaRPr/>
          </a:p>
        </p:txBody>
      </p:sp>
      <p:sp>
        <p:nvSpPr>
          <p:cNvPr id="605" name="Google Shape;605;p73"/>
          <p:cNvSpPr txBox="1"/>
          <p:nvPr/>
        </p:nvSpPr>
        <p:spPr>
          <a:xfrm>
            <a:off x="536575" y="1130967"/>
            <a:ext cx="7957800" cy="4234800"/>
          </a:xfrm>
          <a:prstGeom prst="rect">
            <a:avLst/>
          </a:prstGeom>
          <a:noFill/>
          <a:ln>
            <a:noFill/>
          </a:ln>
        </p:spPr>
        <p:txBody>
          <a:bodyPr spcFirstLastPara="1" wrap="square" lIns="0" tIns="57775" rIns="0" bIns="0" anchor="t" anchorCtr="0">
            <a:spAutoFit/>
          </a:bodyPr>
          <a:lstStyle/>
          <a:p>
            <a:pPr marL="354965" lvl="0" indent="-342265" algn="l" rtl="0">
              <a:lnSpc>
                <a:spcPct val="100000"/>
              </a:lnSpc>
              <a:spcBef>
                <a:spcPts val="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MHealthy</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Work-Life Resource Center</a:t>
            </a:r>
            <a:endParaRPr sz="3200">
              <a:latin typeface="Calibri"/>
              <a:ea typeface="Calibri"/>
              <a:cs typeface="Calibri"/>
              <a:sym typeface="Calibri"/>
            </a:endParaRPr>
          </a:p>
          <a:p>
            <a:pPr marL="355600" marR="81915" lvl="0" indent="-343535" algn="l" rtl="0">
              <a:lnSpc>
                <a:spcPct val="100000"/>
              </a:lnSpc>
              <a:spcBef>
                <a:spcPts val="11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Faculty and Staff Counseling and Consultation Office (FASCCO)</a:t>
            </a:r>
            <a:endParaRPr sz="3200">
              <a:latin typeface="Calibri"/>
              <a:ea typeface="Calibri"/>
              <a:cs typeface="Calibri"/>
              <a:sym typeface="Calibri"/>
            </a:endParaRPr>
          </a:p>
          <a:p>
            <a:pPr marL="354965" lvl="0" indent="-342265" algn="l" rtl="0">
              <a:lnSpc>
                <a:spcPct val="100000"/>
              </a:lnSpc>
              <a:spcBef>
                <a:spcPts val="56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Office of Counseling and Workplace Resilience</a:t>
            </a:r>
            <a:endParaRPr sz="3200">
              <a:latin typeface="Calibri"/>
              <a:ea typeface="Calibri"/>
              <a:cs typeface="Calibri"/>
              <a:sym typeface="Calibri"/>
            </a:endParaRPr>
          </a:p>
          <a:p>
            <a:pPr marL="354965" lvl="0" indent="-342265" algn="l" rtl="0">
              <a:lnSpc>
                <a:spcPct val="100000"/>
              </a:lnSpc>
              <a:spcBef>
                <a:spcPts val="365"/>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Mediation Services</a:t>
            </a:r>
            <a:endParaRPr sz="3200">
              <a:latin typeface="Calibri"/>
              <a:ea typeface="Calibri"/>
              <a:cs typeface="Calibri"/>
              <a:sym typeface="Calibri"/>
            </a:endParaRPr>
          </a:p>
          <a:p>
            <a:pPr marL="354965" lvl="0" indent="-342265" algn="l" rtl="0">
              <a:lnSpc>
                <a:spcPct val="100000"/>
              </a:lnSpc>
              <a:spcBef>
                <a:spcPts val="440"/>
              </a:spcBef>
              <a:spcAft>
                <a:spcPts val="0"/>
              </a:spcAft>
              <a:buClr>
                <a:srgbClr val="14284F"/>
              </a:buClr>
              <a:buSzPts val="3200"/>
              <a:buFont typeface="Arial"/>
              <a:buChar char="•"/>
            </a:pPr>
            <a:r>
              <a:rPr lang="en-US" sz="3200">
                <a:solidFill>
                  <a:srgbClr val="14284F"/>
                </a:solidFill>
                <a:latin typeface="Calibri"/>
                <a:ea typeface="Calibri"/>
                <a:cs typeface="Calibri"/>
                <a:sym typeface="Calibri"/>
              </a:rPr>
              <a:t>Emergency Hardship Program</a:t>
            </a:r>
            <a:endParaRPr sz="3200">
              <a:latin typeface="Calibri"/>
              <a:ea typeface="Calibri"/>
              <a:cs typeface="Calibri"/>
              <a:sym typeface="Calibri"/>
            </a:endParaRPr>
          </a:p>
        </p:txBody>
      </p:sp>
      <p:sp>
        <p:nvSpPr>
          <p:cNvPr id="606" name="Google Shape;606;p73"/>
          <p:cNvSpPr txBox="1"/>
          <p:nvPr/>
        </p:nvSpPr>
        <p:spPr>
          <a:xfrm>
            <a:off x="5267325" y="5647262"/>
            <a:ext cx="3571875" cy="372538"/>
          </a:xfrm>
          <a:prstGeom prst="rect">
            <a:avLst/>
          </a:prstGeom>
          <a:solidFill>
            <a:srgbClr val="D9D9D9"/>
          </a:solidFill>
          <a:ln>
            <a:noFill/>
          </a:ln>
        </p:spPr>
        <p:txBody>
          <a:bodyPr spcFirstLastPara="1" wrap="square" lIns="0" tIns="3175" rIns="0" bIns="0" anchor="t" anchorCtr="0">
            <a:spAutoFit/>
          </a:bodyPr>
          <a:lstStyle/>
          <a:p>
            <a:pPr marL="796290" lvl="0" indent="0" algn="r" rtl="0">
              <a:lnSpc>
                <a:spcPct val="100000"/>
              </a:lnSpc>
              <a:spcBef>
                <a:spcPts val="0"/>
              </a:spcBef>
              <a:spcAft>
                <a:spcPts val="0"/>
              </a:spcAft>
              <a:buNone/>
            </a:pPr>
            <a:r>
              <a:rPr lang="en-US" sz="2400"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hr.umich.edu</a:t>
            </a:r>
            <a:endParaRPr sz="2400">
              <a:latin typeface="Arial"/>
              <a:ea typeface="Arial"/>
              <a:cs typeface="Arial"/>
              <a:sym typeface="Arial"/>
            </a:endParaRPr>
          </a:p>
        </p:txBody>
      </p:sp>
      <p:sp>
        <p:nvSpPr>
          <p:cNvPr id="607" name="Google Shape;607;p73"/>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67</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74"/>
          <p:cNvSpPr txBox="1">
            <a:spLocks noGrp="1"/>
          </p:cNvSpPr>
          <p:nvPr>
            <p:ph type="title"/>
          </p:nvPr>
        </p:nvSpPr>
        <p:spPr>
          <a:xfrm>
            <a:off x="3429001" y="3058413"/>
            <a:ext cx="5182870" cy="69378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4400" b="1">
                <a:solidFill>
                  <a:srgbClr val="15284F"/>
                </a:solidFill>
                <a:latin typeface="Calibri"/>
                <a:ea typeface="Calibri"/>
                <a:cs typeface="Calibri"/>
                <a:sym typeface="Calibri"/>
              </a:rPr>
              <a:t>CLOSING/REMINDERS</a:t>
            </a:r>
            <a:endParaRPr sz="4400">
              <a:latin typeface="Calibri"/>
              <a:ea typeface="Calibri"/>
              <a:cs typeface="Calibri"/>
              <a:sym typeface="Calibri"/>
            </a:endParaRPr>
          </a:p>
        </p:txBody>
      </p:sp>
      <p:sp>
        <p:nvSpPr>
          <p:cNvPr id="613" name="Google Shape;613;p74"/>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68</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75"/>
          <p:cNvSpPr txBox="1">
            <a:spLocks noGrp="1"/>
          </p:cNvSpPr>
          <p:nvPr>
            <p:ph type="title"/>
          </p:nvPr>
        </p:nvSpPr>
        <p:spPr>
          <a:xfrm>
            <a:off x="660717" y="291465"/>
            <a:ext cx="7822500" cy="567600"/>
          </a:xfrm>
          <a:prstGeom prst="rect">
            <a:avLst/>
          </a:prstGeom>
          <a:noFill/>
          <a:ln>
            <a:noFill/>
          </a:ln>
        </p:spPr>
        <p:txBody>
          <a:bodyPr spcFirstLastPara="1" wrap="square" lIns="0" tIns="13325" rIns="0" bIns="0" anchor="t" anchorCtr="0">
            <a:spAutoFit/>
          </a:bodyPr>
          <a:lstStyle/>
          <a:p>
            <a:pPr marL="0" lvl="0" indent="0" algn="ctr" rtl="0">
              <a:lnSpc>
                <a:spcPct val="100000"/>
              </a:lnSpc>
              <a:spcBef>
                <a:spcPts val="0"/>
              </a:spcBef>
              <a:spcAft>
                <a:spcPts val="0"/>
              </a:spcAft>
              <a:buNone/>
            </a:pPr>
            <a:r>
              <a:rPr lang="en-US">
                <a:latin typeface="Calibri"/>
                <a:ea typeface="Calibri"/>
                <a:cs typeface="Calibri"/>
                <a:sym typeface="Calibri"/>
              </a:rPr>
              <a:t>Closing/Reminders, Part 1</a:t>
            </a:r>
            <a:endParaRPr>
              <a:latin typeface="Calibri"/>
              <a:ea typeface="Calibri"/>
              <a:cs typeface="Calibri"/>
              <a:sym typeface="Calibri"/>
            </a:endParaRPr>
          </a:p>
        </p:txBody>
      </p:sp>
      <p:sp>
        <p:nvSpPr>
          <p:cNvPr id="619" name="Google Shape;619;p75"/>
          <p:cNvSpPr txBox="1">
            <a:spLocks noGrp="1"/>
          </p:cNvSpPr>
          <p:nvPr>
            <p:ph type="body" idx="1"/>
          </p:nvPr>
        </p:nvSpPr>
        <p:spPr>
          <a:xfrm>
            <a:off x="534377" y="1138872"/>
            <a:ext cx="7567800" cy="4635000"/>
          </a:xfrm>
          <a:prstGeom prst="rect">
            <a:avLst/>
          </a:prstGeom>
          <a:noFill/>
          <a:ln>
            <a:noFill/>
          </a:ln>
        </p:spPr>
        <p:txBody>
          <a:bodyPr spcFirstLastPara="1" wrap="square" lIns="0" tIns="15875" rIns="0" bIns="0" anchor="t" anchorCtr="0">
            <a:spAutoFit/>
          </a:bodyPr>
          <a:lstStyle/>
          <a:p>
            <a:pPr marL="527050" lvl="0" indent="-514350" algn="l" rtl="0">
              <a:lnSpc>
                <a:spcPct val="100000"/>
              </a:lnSpc>
              <a:spcBef>
                <a:spcPts val="0"/>
              </a:spcBef>
              <a:spcAft>
                <a:spcPts val="0"/>
              </a:spcAft>
              <a:buClr>
                <a:srgbClr val="14284F"/>
              </a:buClr>
              <a:buSzPts val="3200"/>
              <a:buFont typeface="Calibri"/>
              <a:buAutoNum type="arabicPeriod"/>
            </a:pPr>
            <a:r>
              <a:rPr lang="en-US" sz="3200">
                <a:latin typeface="Calibri"/>
                <a:ea typeface="Calibri"/>
                <a:cs typeface="Calibri"/>
                <a:sym typeface="Calibri"/>
              </a:rPr>
              <a:t>Review information on the UHR website at </a:t>
            </a:r>
            <a:r>
              <a:rPr lang="en-US" sz="32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hr.umich.edu/benefits-wellness</a:t>
            </a:r>
            <a:r>
              <a:rPr lang="en-US" sz="3200" u="sng">
                <a:solidFill>
                  <a:srgbClr val="0000FF"/>
                </a:solidFill>
                <a:latin typeface="Calibri"/>
                <a:ea typeface="Calibri"/>
                <a:cs typeface="Calibri"/>
                <a:sym typeface="Calibri"/>
              </a:rPr>
              <a:t>.</a:t>
            </a:r>
            <a:endParaRPr sz="3200" u="sng">
              <a:latin typeface="Calibri"/>
              <a:ea typeface="Calibri"/>
              <a:cs typeface="Calibri"/>
              <a:sym typeface="Calibri"/>
            </a:endParaRPr>
          </a:p>
          <a:p>
            <a:pPr marL="527050" lvl="0" indent="-514350" algn="l" rtl="0">
              <a:lnSpc>
                <a:spcPct val="100000"/>
              </a:lnSpc>
              <a:spcBef>
                <a:spcPts val="590"/>
              </a:spcBef>
              <a:spcAft>
                <a:spcPts val="0"/>
              </a:spcAft>
              <a:buClr>
                <a:srgbClr val="14284F"/>
              </a:buClr>
              <a:buSzPts val="3200"/>
              <a:buFont typeface="Calibri"/>
              <a:buAutoNum type="arabicPeriod"/>
            </a:pPr>
            <a:r>
              <a:rPr lang="en-US" sz="3200">
                <a:latin typeface="Calibri"/>
                <a:ea typeface="Calibri"/>
                <a:cs typeface="Calibri"/>
                <a:sym typeface="Calibri"/>
              </a:rPr>
              <a:t>Call the Shared Services Center -</a:t>
            </a:r>
            <a:endParaRPr/>
          </a:p>
          <a:p>
            <a:pPr marL="528320" marR="927100" lvl="0" indent="0" algn="l" rtl="0">
              <a:lnSpc>
                <a:spcPct val="100899"/>
              </a:lnSpc>
              <a:spcBef>
                <a:spcPts val="0"/>
              </a:spcBef>
              <a:spcAft>
                <a:spcPts val="0"/>
              </a:spcAft>
              <a:buNone/>
            </a:pPr>
            <a:r>
              <a:rPr lang="en-US" sz="3200">
                <a:latin typeface="Calibri"/>
                <a:ea typeface="Calibri"/>
                <a:cs typeface="Calibri"/>
                <a:sym typeface="Calibri"/>
              </a:rPr>
              <a:t>HR Customer Care at (734) 615-2000 if you have questions.</a:t>
            </a:r>
            <a:endParaRPr sz="3200">
              <a:latin typeface="Calibri"/>
              <a:ea typeface="Calibri"/>
              <a:cs typeface="Calibri"/>
              <a:sym typeface="Calibri"/>
            </a:endParaRPr>
          </a:p>
          <a:p>
            <a:pPr marL="526415" marR="1163955" lvl="0" indent="-514350" algn="l" rtl="0">
              <a:lnSpc>
                <a:spcPct val="100000"/>
              </a:lnSpc>
              <a:spcBef>
                <a:spcPts val="65"/>
              </a:spcBef>
              <a:spcAft>
                <a:spcPts val="0"/>
              </a:spcAft>
              <a:buClr>
                <a:srgbClr val="14284F"/>
              </a:buClr>
              <a:buSzPts val="3200"/>
              <a:buFont typeface="Calibri"/>
              <a:buAutoNum type="arabicPeriod" startAt="3"/>
            </a:pPr>
            <a:r>
              <a:rPr lang="en-US" sz="3200">
                <a:latin typeface="Calibri"/>
                <a:ea typeface="Calibri"/>
                <a:cs typeface="Calibri"/>
                <a:sym typeface="Calibri"/>
              </a:rPr>
              <a:t>Check your benefits summary using the Benefits Self-Service tile on Wolverine Access.</a:t>
            </a:r>
            <a:endParaRPr sz="3200">
              <a:latin typeface="Calibri"/>
              <a:ea typeface="Calibri"/>
              <a:cs typeface="Calibri"/>
              <a:sym typeface="Calibri"/>
            </a:endParaRPr>
          </a:p>
          <a:p>
            <a:pPr marL="527050" lvl="0" indent="-514350" algn="l" rtl="0">
              <a:lnSpc>
                <a:spcPct val="100000"/>
              </a:lnSpc>
              <a:spcBef>
                <a:spcPts val="725"/>
              </a:spcBef>
              <a:spcAft>
                <a:spcPts val="0"/>
              </a:spcAft>
              <a:buClr>
                <a:srgbClr val="14284F"/>
              </a:buClr>
              <a:buSzPts val="3200"/>
              <a:buFont typeface="Calibri"/>
              <a:buAutoNum type="arabicPeriod" startAt="3"/>
            </a:pPr>
            <a:r>
              <a:rPr lang="en-US" sz="3200">
                <a:latin typeface="Calibri"/>
                <a:ea typeface="Calibri"/>
                <a:cs typeface="Calibri"/>
                <a:sym typeface="Calibri"/>
              </a:rPr>
              <a:t>Review your paycheck deductions.</a:t>
            </a:r>
            <a:endParaRPr sz="3200">
              <a:latin typeface="Calibri"/>
              <a:ea typeface="Calibri"/>
              <a:cs typeface="Calibri"/>
              <a:sym typeface="Calibri"/>
            </a:endParaRPr>
          </a:p>
        </p:txBody>
      </p:sp>
      <p:sp>
        <p:nvSpPr>
          <p:cNvPr id="620" name="Google Shape;620;p75"/>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69</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76"/>
          <p:cNvSpPr txBox="1">
            <a:spLocks noGrp="1"/>
          </p:cNvSpPr>
          <p:nvPr>
            <p:ph type="title"/>
          </p:nvPr>
        </p:nvSpPr>
        <p:spPr>
          <a:xfrm>
            <a:off x="523669" y="304800"/>
            <a:ext cx="8126936" cy="575310"/>
          </a:xfrm>
          <a:prstGeom prst="rect">
            <a:avLst/>
          </a:prstGeom>
          <a:noFill/>
          <a:ln>
            <a:noFill/>
          </a:ln>
        </p:spPr>
        <p:txBody>
          <a:bodyPr spcFirstLastPara="1" wrap="square" lIns="0" tIns="13325" rIns="0" bIns="0" anchor="t" anchorCtr="0">
            <a:spAutoFit/>
          </a:bodyPr>
          <a:lstStyle/>
          <a:p>
            <a:pPr marL="2165350" lvl="0" indent="0" algn="l" rtl="0">
              <a:lnSpc>
                <a:spcPct val="100000"/>
              </a:lnSpc>
              <a:spcBef>
                <a:spcPts val="0"/>
              </a:spcBef>
              <a:spcAft>
                <a:spcPts val="0"/>
              </a:spcAft>
              <a:buNone/>
            </a:pPr>
            <a:r>
              <a:rPr lang="en-US">
                <a:latin typeface="Calibri"/>
                <a:ea typeface="Calibri"/>
                <a:cs typeface="Calibri"/>
                <a:sym typeface="Calibri"/>
              </a:rPr>
              <a:t>Closing/Reminders, Part 2</a:t>
            </a:r>
            <a:endParaRPr>
              <a:latin typeface="Calibri"/>
              <a:ea typeface="Calibri"/>
              <a:cs typeface="Calibri"/>
              <a:sym typeface="Calibri"/>
            </a:endParaRPr>
          </a:p>
        </p:txBody>
      </p:sp>
      <p:sp>
        <p:nvSpPr>
          <p:cNvPr id="626" name="Google Shape;626;p76"/>
          <p:cNvSpPr txBox="1"/>
          <p:nvPr/>
        </p:nvSpPr>
        <p:spPr>
          <a:xfrm>
            <a:off x="534555" y="1159510"/>
            <a:ext cx="7915800" cy="4659900"/>
          </a:xfrm>
          <a:prstGeom prst="rect">
            <a:avLst/>
          </a:prstGeom>
          <a:noFill/>
          <a:ln>
            <a:noFill/>
          </a:ln>
        </p:spPr>
        <p:txBody>
          <a:bodyPr spcFirstLastPara="1" wrap="square" lIns="0" tIns="33650" rIns="0" bIns="0" anchor="t" anchorCtr="0">
            <a:spAutoFit/>
          </a:bodyPr>
          <a:lstStyle/>
          <a:p>
            <a:pPr marL="528320" marR="453390" lvl="0" indent="-516255" algn="l" rtl="0">
              <a:lnSpc>
                <a:spcPct val="100000"/>
              </a:lnSpc>
              <a:spcBef>
                <a:spcPts val="0"/>
              </a:spcBef>
              <a:spcAft>
                <a:spcPts val="0"/>
              </a:spcAft>
              <a:buClr>
                <a:srgbClr val="14284F"/>
              </a:buClr>
              <a:buSzPts val="3200"/>
              <a:buFont typeface="Calibri"/>
              <a:buAutoNum type="arabicPeriod" startAt="5"/>
            </a:pPr>
            <a:r>
              <a:rPr lang="en-US" sz="3200">
                <a:solidFill>
                  <a:srgbClr val="14284F"/>
                </a:solidFill>
                <a:latin typeface="Calibri"/>
                <a:ea typeface="Calibri"/>
                <a:cs typeface="Calibri"/>
                <a:sym typeface="Calibri"/>
              </a:rPr>
              <a:t>Complete the Flexible Spending Account form and return as instructed on the form.</a:t>
            </a:r>
            <a:endParaRPr sz="3200">
              <a:latin typeface="Calibri"/>
              <a:ea typeface="Calibri"/>
              <a:cs typeface="Calibri"/>
              <a:sym typeface="Calibri"/>
            </a:endParaRPr>
          </a:p>
          <a:p>
            <a:pPr marL="528955" lvl="0" indent="-516255" algn="l" rtl="0">
              <a:lnSpc>
                <a:spcPct val="100000"/>
              </a:lnSpc>
              <a:spcBef>
                <a:spcPts val="615"/>
              </a:spcBef>
              <a:spcAft>
                <a:spcPts val="0"/>
              </a:spcAft>
              <a:buClr>
                <a:srgbClr val="14284F"/>
              </a:buClr>
              <a:buSzPts val="3200"/>
              <a:buFont typeface="Calibri"/>
              <a:buAutoNum type="arabicPeriod" startAt="5"/>
            </a:pPr>
            <a:r>
              <a:rPr lang="en-US" sz="3200">
                <a:solidFill>
                  <a:srgbClr val="14284F"/>
                </a:solidFill>
                <a:latin typeface="Calibri"/>
                <a:ea typeface="Calibri"/>
                <a:cs typeface="Calibri"/>
                <a:sym typeface="Calibri"/>
              </a:rPr>
              <a:t>Be sure to </a:t>
            </a:r>
            <a:r>
              <a:rPr lang="en-US" sz="3200" b="1">
                <a:solidFill>
                  <a:srgbClr val="14284F"/>
                </a:solidFill>
                <a:latin typeface="Calibri"/>
                <a:ea typeface="Calibri"/>
                <a:cs typeface="Calibri"/>
                <a:sym typeface="Calibri"/>
              </a:rPr>
              <a:t>read all </a:t>
            </a:r>
            <a:r>
              <a:rPr lang="en-US" sz="3200">
                <a:solidFill>
                  <a:srgbClr val="14284F"/>
                </a:solidFill>
                <a:latin typeface="Calibri"/>
                <a:ea typeface="Calibri"/>
                <a:cs typeface="Calibri"/>
                <a:sym typeface="Calibri"/>
              </a:rPr>
              <a:t>U-M communications.</a:t>
            </a:r>
            <a:endParaRPr sz="3200">
              <a:latin typeface="Calibri"/>
              <a:ea typeface="Calibri"/>
              <a:cs typeface="Calibri"/>
              <a:sym typeface="Calibri"/>
            </a:endParaRPr>
          </a:p>
          <a:p>
            <a:pPr marL="528320" marR="5080" lvl="0" indent="-516255" algn="l" rtl="0">
              <a:lnSpc>
                <a:spcPct val="100000"/>
              </a:lnSpc>
              <a:spcBef>
                <a:spcPts val="890"/>
              </a:spcBef>
              <a:spcAft>
                <a:spcPts val="0"/>
              </a:spcAft>
              <a:buClr>
                <a:srgbClr val="14284F"/>
              </a:buClr>
              <a:buSzPts val="3200"/>
              <a:buFont typeface="Calibri"/>
              <a:buAutoNum type="arabicPeriod" startAt="5"/>
            </a:pPr>
            <a:r>
              <a:rPr lang="en-US" sz="3200">
                <a:solidFill>
                  <a:srgbClr val="14284F"/>
                </a:solidFill>
                <a:latin typeface="Calibri"/>
                <a:ea typeface="Calibri"/>
                <a:cs typeface="Calibri"/>
                <a:sym typeface="Calibri"/>
              </a:rPr>
              <a:t>Emails go to </a:t>
            </a:r>
            <a:r>
              <a:rPr lang="en-US" sz="3200" b="1"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uniqname@umich.edu</a:t>
            </a:r>
            <a:r>
              <a:rPr lang="en-US" sz="3200" b="1">
                <a:solidFill>
                  <a:srgbClr val="0000FF"/>
                </a:solidFill>
                <a:latin typeface="Calibri"/>
                <a:ea typeface="Calibri"/>
                <a:cs typeface="Calibri"/>
                <a:sym typeface="Calibri"/>
              </a:rPr>
              <a:t> </a:t>
            </a:r>
            <a:r>
              <a:rPr lang="en-US" sz="3200">
                <a:solidFill>
                  <a:srgbClr val="14284F"/>
                </a:solidFill>
                <a:latin typeface="Calibri"/>
                <a:ea typeface="Calibri"/>
                <a:cs typeface="Calibri"/>
                <a:sym typeface="Calibri"/>
              </a:rPr>
              <a:t>addresses only. If you have an email address with a prefix (such as </a:t>
            </a:r>
            <a:r>
              <a:rPr lang="en-US" sz="3200" b="1">
                <a:solidFill>
                  <a:srgbClr val="14284F"/>
                </a:solidFill>
                <a:latin typeface="Calibri"/>
                <a:ea typeface="Calibri"/>
                <a:cs typeface="Calibri"/>
                <a:sym typeface="Calibri"/>
              </a:rPr>
              <a:t>@med.umich.edu</a:t>
            </a:r>
            <a:r>
              <a:rPr lang="en-US" sz="3200">
                <a:solidFill>
                  <a:srgbClr val="14284F"/>
                </a:solidFill>
                <a:latin typeface="Calibri"/>
                <a:ea typeface="Calibri"/>
                <a:cs typeface="Calibri"/>
                <a:sym typeface="Calibri"/>
              </a:rPr>
              <a:t>), set up forwarding to </a:t>
            </a:r>
            <a:r>
              <a:rPr lang="en-US" sz="3200" b="1">
                <a:solidFill>
                  <a:srgbClr val="14284F"/>
                </a:solidFill>
                <a:latin typeface="Calibri"/>
                <a:ea typeface="Calibri"/>
                <a:cs typeface="Calibri"/>
                <a:sym typeface="Calibri"/>
              </a:rPr>
              <a:t>@umich.edu </a:t>
            </a:r>
            <a:r>
              <a:rPr lang="en-US" sz="3200">
                <a:solidFill>
                  <a:srgbClr val="14284F"/>
                </a:solidFill>
                <a:latin typeface="Calibri"/>
                <a:ea typeface="Calibri"/>
                <a:cs typeface="Calibri"/>
                <a:sym typeface="Calibri"/>
              </a:rPr>
              <a:t>through MCommunity.</a:t>
            </a:r>
            <a:endParaRPr sz="3200">
              <a:latin typeface="Calibri"/>
              <a:ea typeface="Calibri"/>
              <a:cs typeface="Calibri"/>
              <a:sym typeface="Calibri"/>
            </a:endParaRPr>
          </a:p>
        </p:txBody>
      </p:sp>
      <p:sp>
        <p:nvSpPr>
          <p:cNvPr id="627" name="Google Shape;627;p76"/>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70</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77"/>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1938020" lvl="0" indent="0" algn="l" rtl="0">
              <a:lnSpc>
                <a:spcPct val="100000"/>
              </a:lnSpc>
              <a:spcBef>
                <a:spcPts val="0"/>
              </a:spcBef>
              <a:spcAft>
                <a:spcPts val="0"/>
              </a:spcAft>
              <a:buNone/>
            </a:pPr>
            <a:r>
              <a:rPr lang="en-US">
                <a:latin typeface="Calibri"/>
                <a:ea typeface="Calibri"/>
                <a:cs typeface="Calibri"/>
                <a:sym typeface="Calibri"/>
              </a:rPr>
              <a:t>Important Reminders</a:t>
            </a:r>
            <a:endParaRPr/>
          </a:p>
        </p:txBody>
      </p:sp>
      <p:sp>
        <p:nvSpPr>
          <p:cNvPr id="633" name="Google Shape;633;p77"/>
          <p:cNvSpPr txBox="1">
            <a:spLocks noGrp="1"/>
          </p:cNvSpPr>
          <p:nvPr>
            <p:ph type="body" idx="1"/>
          </p:nvPr>
        </p:nvSpPr>
        <p:spPr>
          <a:xfrm>
            <a:off x="534375" y="999345"/>
            <a:ext cx="8116200" cy="5197500"/>
          </a:xfrm>
          <a:prstGeom prst="rect">
            <a:avLst/>
          </a:prstGeom>
          <a:noFill/>
          <a:ln>
            <a:noFill/>
          </a:ln>
        </p:spPr>
        <p:txBody>
          <a:bodyPr spcFirstLastPara="1" wrap="square" lIns="0" tIns="66025" rIns="0" bIns="0" anchor="t" anchorCtr="0">
            <a:spAutoFit/>
          </a:bodyPr>
          <a:lstStyle/>
          <a:p>
            <a:pPr marL="528320" marR="320040" lvl="0" indent="-511809" algn="l" rtl="0">
              <a:lnSpc>
                <a:spcPct val="107633"/>
              </a:lnSpc>
              <a:spcBef>
                <a:spcPts val="0"/>
              </a:spcBef>
              <a:spcAft>
                <a:spcPts val="0"/>
              </a:spcAft>
              <a:buClr>
                <a:srgbClr val="14284F"/>
              </a:buClr>
              <a:buSzPts val="3000"/>
              <a:buFont typeface="Calibri"/>
              <a:buAutoNum type="arabicPeriod"/>
            </a:pPr>
            <a:r>
              <a:rPr lang="en-US">
                <a:latin typeface="Calibri"/>
                <a:ea typeface="Calibri"/>
                <a:cs typeface="Calibri"/>
                <a:sym typeface="Calibri"/>
              </a:rPr>
              <a:t>If you have a life event, such as marriage, divorce, or a new baby, </a:t>
            </a:r>
            <a:r>
              <a:rPr lang="en-US" b="1">
                <a:latin typeface="Calibri"/>
                <a:ea typeface="Calibri"/>
                <a:cs typeface="Calibri"/>
                <a:sym typeface="Calibri"/>
              </a:rPr>
              <a:t>update your beneficiaries </a:t>
            </a:r>
            <a:r>
              <a:rPr lang="en-US">
                <a:latin typeface="Calibri"/>
                <a:ea typeface="Calibri"/>
                <a:cs typeface="Calibri"/>
                <a:sym typeface="Calibri"/>
              </a:rPr>
              <a:t>with MetLife for life insurance and with TIAA and Fidelity for retirement savings plans.</a:t>
            </a:r>
            <a:endParaRPr>
              <a:latin typeface="Calibri"/>
              <a:ea typeface="Calibri"/>
              <a:cs typeface="Calibri"/>
              <a:sym typeface="Calibri"/>
            </a:endParaRPr>
          </a:p>
          <a:p>
            <a:pPr marL="528320" marR="5080" lvl="0" indent="-511809" algn="l" rtl="0">
              <a:lnSpc>
                <a:spcPct val="106333"/>
              </a:lnSpc>
              <a:spcBef>
                <a:spcPts val="860"/>
              </a:spcBef>
              <a:spcAft>
                <a:spcPts val="0"/>
              </a:spcAft>
              <a:buClr>
                <a:srgbClr val="14284F"/>
              </a:buClr>
              <a:buSzPts val="3000"/>
              <a:buFont typeface="Calibri"/>
              <a:buAutoNum type="arabicPeriod"/>
            </a:pPr>
            <a:r>
              <a:rPr lang="en-US">
                <a:latin typeface="Calibri"/>
                <a:ea typeface="Calibri"/>
                <a:cs typeface="Calibri"/>
                <a:sym typeface="Calibri"/>
              </a:rPr>
              <a:t>If you are a former U-M employee or student, </a:t>
            </a:r>
            <a:r>
              <a:rPr lang="en-US" b="1">
                <a:latin typeface="Calibri"/>
                <a:ea typeface="Calibri"/>
                <a:cs typeface="Calibri"/>
                <a:sym typeface="Calibri"/>
              </a:rPr>
              <a:t>update your personal information </a:t>
            </a:r>
            <a:r>
              <a:rPr lang="en-US">
                <a:latin typeface="Calibri"/>
                <a:ea typeface="Calibri"/>
                <a:cs typeface="Calibri"/>
                <a:sym typeface="Calibri"/>
              </a:rPr>
              <a:t>(name, address, phone numbers) with U-M.</a:t>
            </a:r>
            <a:endParaRPr>
              <a:latin typeface="Calibri"/>
              <a:ea typeface="Calibri"/>
              <a:cs typeface="Calibri"/>
              <a:sym typeface="Calibri"/>
            </a:endParaRPr>
          </a:p>
          <a:p>
            <a:pPr marL="528320" marR="186055" lvl="0" indent="-511809" algn="l" rtl="0">
              <a:lnSpc>
                <a:spcPct val="105333"/>
              </a:lnSpc>
              <a:spcBef>
                <a:spcPts val="890"/>
              </a:spcBef>
              <a:spcAft>
                <a:spcPts val="0"/>
              </a:spcAft>
              <a:buClr>
                <a:srgbClr val="14284F"/>
              </a:buClr>
              <a:buSzPts val="3000"/>
              <a:buFont typeface="Calibri"/>
              <a:buAutoNum type="arabicPeriod"/>
            </a:pPr>
            <a:r>
              <a:rPr lang="en-US">
                <a:latin typeface="Calibri"/>
                <a:ea typeface="Calibri"/>
                <a:cs typeface="Calibri"/>
                <a:sym typeface="Calibri"/>
              </a:rPr>
              <a:t>If you move, </a:t>
            </a:r>
            <a:r>
              <a:rPr lang="en-US" b="1">
                <a:latin typeface="Calibri"/>
                <a:ea typeface="Calibri"/>
                <a:cs typeface="Calibri"/>
                <a:sym typeface="Calibri"/>
              </a:rPr>
              <a:t>update your address </a:t>
            </a:r>
            <a:r>
              <a:rPr lang="en-US">
                <a:latin typeface="Calibri"/>
                <a:ea typeface="Calibri"/>
                <a:cs typeface="Calibri"/>
                <a:sym typeface="Calibri"/>
              </a:rPr>
              <a:t>with </a:t>
            </a:r>
            <a:br>
              <a:rPr lang="en-US">
                <a:latin typeface="Calibri"/>
                <a:ea typeface="Calibri"/>
                <a:cs typeface="Calibri"/>
                <a:sym typeface="Calibri"/>
              </a:rPr>
            </a:br>
            <a:r>
              <a:rPr lang="en-US">
                <a:latin typeface="Calibri"/>
                <a:ea typeface="Calibri"/>
                <a:cs typeface="Calibri"/>
                <a:sym typeface="Calibri"/>
              </a:rPr>
              <a:t>U-M, TIAA and Fidelity.</a:t>
            </a:r>
            <a:endParaRPr>
              <a:latin typeface="Calibri"/>
              <a:ea typeface="Calibri"/>
              <a:cs typeface="Calibri"/>
              <a:sym typeface="Calibri"/>
            </a:endParaRPr>
          </a:p>
        </p:txBody>
      </p:sp>
      <p:sp>
        <p:nvSpPr>
          <p:cNvPr id="634" name="Google Shape;634;p77"/>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71</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638"/>
        <p:cNvGrpSpPr/>
        <p:nvPr/>
      </p:nvGrpSpPr>
      <p:grpSpPr>
        <a:xfrm>
          <a:off x="0" y="0"/>
          <a:ext cx="0" cy="0"/>
          <a:chOff x="0" y="0"/>
          <a:chExt cx="0" cy="0"/>
        </a:xfrm>
      </p:grpSpPr>
      <p:pic>
        <p:nvPicPr>
          <p:cNvPr id="639" name="Google Shape;639;p78"/>
          <p:cNvPicPr preferRelativeResize="0"/>
          <p:nvPr/>
        </p:nvPicPr>
        <p:blipFill rotWithShape="1">
          <a:blip r:embed="rId3">
            <a:alphaModFix/>
          </a:blip>
          <a:srcRect/>
          <a:stretch/>
        </p:blipFill>
        <p:spPr>
          <a:xfrm>
            <a:off x="0" y="6200775"/>
            <a:ext cx="9144000" cy="657224"/>
          </a:xfrm>
          <a:prstGeom prst="rect">
            <a:avLst/>
          </a:prstGeom>
          <a:noFill/>
          <a:ln>
            <a:noFill/>
          </a:ln>
        </p:spPr>
      </p:pic>
      <p:sp>
        <p:nvSpPr>
          <p:cNvPr id="640" name="Google Shape;640;p78"/>
          <p:cNvSpPr txBox="1">
            <a:spLocks noGrp="1"/>
          </p:cNvSpPr>
          <p:nvPr>
            <p:ph type="title"/>
          </p:nvPr>
        </p:nvSpPr>
        <p:spPr>
          <a:xfrm>
            <a:off x="762000" y="2863532"/>
            <a:ext cx="7543799" cy="1029128"/>
          </a:xfrm>
          <a:prstGeom prst="rect">
            <a:avLst/>
          </a:prstGeom>
          <a:noFill/>
          <a:ln>
            <a:noFill/>
          </a:ln>
        </p:spPr>
        <p:txBody>
          <a:bodyPr spcFirstLastPara="1" wrap="square" lIns="0" tIns="13325" rIns="0" bIns="0" anchor="t" anchorCtr="0">
            <a:spAutoFit/>
          </a:bodyPr>
          <a:lstStyle/>
          <a:p>
            <a:pPr marL="12700" lvl="0" indent="0" algn="ctr" rtl="0">
              <a:lnSpc>
                <a:spcPct val="100000"/>
              </a:lnSpc>
              <a:spcBef>
                <a:spcPts val="0"/>
              </a:spcBef>
              <a:spcAft>
                <a:spcPts val="0"/>
              </a:spcAft>
              <a:buNone/>
            </a:pPr>
            <a:r>
              <a:rPr lang="en-US" sz="6600" b="1">
                <a:latin typeface="Calibri"/>
                <a:ea typeface="Calibri"/>
                <a:cs typeface="Calibri"/>
                <a:sym typeface="Calibri"/>
              </a:rPr>
              <a:t>CONGRATULATIONS!</a:t>
            </a:r>
            <a:endParaRPr sz="6600">
              <a:latin typeface="Calibri"/>
              <a:ea typeface="Calibri"/>
              <a:cs typeface="Calibri"/>
              <a:sym typeface="Calibri"/>
            </a:endParaRPr>
          </a:p>
        </p:txBody>
      </p:sp>
      <p:sp>
        <p:nvSpPr>
          <p:cNvPr id="641" name="Google Shape;641;p78"/>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72</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79"/>
          <p:cNvSpPr txBox="1">
            <a:spLocks noGrp="1"/>
          </p:cNvSpPr>
          <p:nvPr>
            <p:ph type="title"/>
          </p:nvPr>
        </p:nvSpPr>
        <p:spPr>
          <a:xfrm>
            <a:off x="660717" y="291465"/>
            <a:ext cx="7822564" cy="575310"/>
          </a:xfrm>
          <a:prstGeom prst="rect">
            <a:avLst/>
          </a:prstGeom>
          <a:noFill/>
          <a:ln>
            <a:noFill/>
          </a:ln>
        </p:spPr>
        <p:txBody>
          <a:bodyPr spcFirstLastPara="1" wrap="square" lIns="0" tIns="13325" rIns="0" bIns="0" anchor="t" anchorCtr="0">
            <a:spAutoFit/>
          </a:bodyPr>
          <a:lstStyle/>
          <a:p>
            <a:pPr marL="2891155" lvl="0" indent="0" algn="l" rtl="0">
              <a:lnSpc>
                <a:spcPct val="100000"/>
              </a:lnSpc>
              <a:spcBef>
                <a:spcPts val="0"/>
              </a:spcBef>
              <a:spcAft>
                <a:spcPts val="0"/>
              </a:spcAft>
              <a:buNone/>
            </a:pPr>
            <a:r>
              <a:rPr lang="en-US">
                <a:latin typeface="Calibri"/>
                <a:ea typeface="Calibri"/>
                <a:cs typeface="Calibri"/>
                <a:sym typeface="Calibri"/>
              </a:rPr>
              <a:t>Limitations</a:t>
            </a:r>
            <a:endParaRPr/>
          </a:p>
        </p:txBody>
      </p:sp>
      <p:sp>
        <p:nvSpPr>
          <p:cNvPr id="647" name="Google Shape;647;p79"/>
          <p:cNvSpPr txBox="1"/>
          <p:nvPr/>
        </p:nvSpPr>
        <p:spPr>
          <a:xfrm>
            <a:off x="536575" y="1109027"/>
            <a:ext cx="8114030" cy="3776418"/>
          </a:xfrm>
          <a:prstGeom prst="rect">
            <a:avLst/>
          </a:prstGeom>
          <a:noFill/>
          <a:ln>
            <a:noFill/>
          </a:ln>
        </p:spPr>
        <p:txBody>
          <a:bodyPr spcFirstLastPara="1" wrap="square" lIns="0" tIns="76200" rIns="0" bIns="0" anchor="t" anchorCtr="0">
            <a:spAutoFit/>
          </a:bodyPr>
          <a:lstStyle/>
          <a:p>
            <a:pPr marL="12700" marR="5080" lvl="0" indent="0" algn="just" rtl="0">
              <a:lnSpc>
                <a:spcPct val="80200"/>
              </a:lnSpc>
              <a:spcBef>
                <a:spcPts val="0"/>
              </a:spcBef>
              <a:spcAft>
                <a:spcPts val="0"/>
              </a:spcAft>
              <a:buNone/>
            </a:pPr>
            <a:r>
              <a:rPr lang="en-US" sz="2000">
                <a:solidFill>
                  <a:srgbClr val="14284F"/>
                </a:solidFill>
                <a:latin typeface="Calibri"/>
                <a:ea typeface="Calibri"/>
                <a:cs typeface="Calibri"/>
                <a:sym typeface="Calibri"/>
              </a:rPr>
              <a:t>The University of Michigan in its sole discretion may modify, amend, or terminate the benefits provided with respect to any individual receiving benefits, including active employees, retirees, and their dependents. Although the university has elected to provide these benefits this year, no individual has a vested right to any of the benefits provided. Nothing in these materials gives any individual the right to continued benefits beyond the time the university modifies, amends, or terminates the benefit. Anyone seeking or accepting any of the benefits provided will be deemed to have accepted the terms of the benefits programs and the university's right to modify, amend, or terminate them. Every effort has been made to ensure the accuracy of the benefits information in this site. However, if any provision on the benefits plans is unclear or ambiguous, the Benefits Office reserves the right to interpret the plan and resolve the problem. If any inconsistency exists between this site and the written plans or contracts, the actual provisions of each benefit plan will govern.</a:t>
            </a:r>
            <a:endParaRPr sz="2000">
              <a:latin typeface="Calibri"/>
              <a:ea typeface="Calibri"/>
              <a:cs typeface="Calibri"/>
              <a:sym typeface="Calibri"/>
            </a:endParaRPr>
          </a:p>
        </p:txBody>
      </p:sp>
      <p:sp>
        <p:nvSpPr>
          <p:cNvPr id="648" name="Google Shape;648;p79"/>
          <p:cNvSpPr txBox="1"/>
          <p:nvPr/>
        </p:nvSpPr>
        <p:spPr>
          <a:xfrm>
            <a:off x="536574" y="5527662"/>
            <a:ext cx="4264026" cy="293029"/>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800">
                <a:solidFill>
                  <a:srgbClr val="14284F"/>
                </a:solidFill>
                <a:latin typeface="Calibri"/>
                <a:ea typeface="Calibri"/>
                <a:cs typeface="Calibri"/>
                <a:sym typeface="Calibri"/>
              </a:rPr>
              <a:t>© 2026 Regents of the University of Michigan</a:t>
            </a:r>
            <a:endParaRPr sz="1800">
              <a:latin typeface="Calibri"/>
              <a:ea typeface="Calibri"/>
              <a:cs typeface="Calibri"/>
              <a:sym typeface="Calibri"/>
            </a:endParaRPr>
          </a:p>
        </p:txBody>
      </p:sp>
      <p:sp>
        <p:nvSpPr>
          <p:cNvPr id="649" name="Google Shape;649;p79"/>
          <p:cNvSpPr txBox="1">
            <a:spLocks noGrp="1"/>
          </p:cNvSpPr>
          <p:nvPr>
            <p:ph type="sldNum" idx="12"/>
          </p:nvPr>
        </p:nvSpPr>
        <p:spPr>
          <a:xfrm>
            <a:off x="8409305" y="6458664"/>
            <a:ext cx="241300" cy="178434"/>
          </a:xfrm>
          <a:prstGeom prst="rect">
            <a:avLst/>
          </a:prstGeom>
          <a:noFill/>
          <a:ln>
            <a:noFill/>
          </a:ln>
        </p:spPr>
        <p:txBody>
          <a:bodyPr spcFirstLastPara="1" wrap="square" lIns="0" tIns="0" rIns="0" bIns="0" anchor="t" anchorCtr="0">
            <a:spAutoFit/>
          </a:bodyPr>
          <a:lstStyle/>
          <a:p>
            <a:pPr marL="38100" lvl="0" indent="0" algn="l" rtl="0">
              <a:lnSpc>
                <a:spcPct val="103333"/>
              </a:lnSpc>
              <a:spcBef>
                <a:spcPts val="0"/>
              </a:spcBef>
              <a:spcAft>
                <a:spcPts val="0"/>
              </a:spcAft>
              <a:buNone/>
            </a:pPr>
            <a:fld id="{00000000-1234-1234-1234-123412341234}" type="slidenum">
              <a:rPr lang="en-US"/>
              <a:t>73</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4242</Words>
  <Application>Microsoft Macintosh PowerPoint</Application>
  <PresentationFormat>On-screen Show (4:3)</PresentationFormat>
  <Paragraphs>570</Paragraphs>
  <Slides>73</Slides>
  <Notes>73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Times New Roman</vt:lpstr>
      <vt:lpstr>Arimo</vt:lpstr>
      <vt:lpstr>Calibri</vt:lpstr>
      <vt:lpstr>Roboto</vt:lpstr>
      <vt:lpstr>Office Theme</vt:lpstr>
      <vt:lpstr>U-M Benefits Orientation</vt:lpstr>
      <vt:lpstr>INTRODUCTION TO U-M BENEFITS</vt:lpstr>
      <vt:lpstr>Who Is Eligible for Benefits?</vt:lpstr>
      <vt:lpstr>How Do I Enroll?</vt:lpstr>
      <vt:lpstr>Can I Change My Benefits Later?</vt:lpstr>
      <vt:lpstr>How Much Do Benefits Cost? (1)</vt:lpstr>
      <vt:lpstr>How Much Do Benefits Cost? (2)</vt:lpstr>
      <vt:lpstr>Do You and Your Spouse/Other Qualified Adult  Both Work at U-M? </vt:lpstr>
      <vt:lpstr>Payroll Deductions for Benefits (1)</vt:lpstr>
      <vt:lpstr>Payroll Deductions for Benefits (2)</vt:lpstr>
      <vt:lpstr>HEALTH PLANS</vt:lpstr>
      <vt:lpstr>Health Plans Overview</vt:lpstr>
      <vt:lpstr>Before Choosing a Plan, Consider . . .</vt:lpstr>
      <vt:lpstr>Do You Need a Primary Care Provider? </vt:lpstr>
      <vt:lpstr>Comparing Health Plans</vt:lpstr>
      <vt:lpstr>Benefits Mentor Online Decision Support Tool</vt:lpstr>
      <vt:lpstr>Health Plan Resources</vt:lpstr>
      <vt:lpstr>PRESCRIPTION DRUG PLAN</vt:lpstr>
      <vt:lpstr>U-M Prescription Drug Plan</vt:lpstr>
      <vt:lpstr>Prescription Drug Plan Copays</vt:lpstr>
      <vt:lpstr>DENTAL PLAN</vt:lpstr>
      <vt:lpstr>Dental Plan Overview</vt:lpstr>
      <vt:lpstr>Diagnostic and Preventive Services</vt:lpstr>
      <vt:lpstr>Comparing Dental Options: Cost</vt:lpstr>
      <vt:lpstr>Comparing Dental Options: Coverage</vt:lpstr>
      <vt:lpstr>Choosing a Dentist</vt:lpstr>
      <vt:lpstr>VISION PLAN</vt:lpstr>
      <vt:lpstr>Vision Plan Overview</vt:lpstr>
      <vt:lpstr>FLEXIBLE SPENDING ACCOUNTS</vt:lpstr>
      <vt:lpstr>Flexible Spending Accounts (FSA)</vt:lpstr>
      <vt:lpstr>Health Care FSA</vt:lpstr>
      <vt:lpstr>Limited Purpose FSA</vt:lpstr>
      <vt:lpstr>Dependent Care FSA</vt:lpstr>
      <vt:lpstr>Examples of Eligible Expenses</vt:lpstr>
      <vt:lpstr>FSA Contribution Limits</vt:lpstr>
      <vt:lpstr>FSA Example</vt:lpstr>
      <vt:lpstr>FSA Considerations</vt:lpstr>
      <vt:lpstr>LIFE INSURANCE</vt:lpstr>
      <vt:lpstr>Life Insurance Overview</vt:lpstr>
      <vt:lpstr>University Life Insurance</vt:lpstr>
      <vt:lpstr>Optional Life Insurance</vt:lpstr>
      <vt:lpstr>Optional Life Insurance Considerations</vt:lpstr>
      <vt:lpstr>Designate Your Beneficiary</vt:lpstr>
      <vt:lpstr>Dependent Life Insurance</vt:lpstr>
      <vt:lpstr>LONG-TERM DISABILITY</vt:lpstr>
      <vt:lpstr>Long-Term Disability Overview</vt:lpstr>
      <vt:lpstr>LEGAL SERVICES PLAN</vt:lpstr>
      <vt:lpstr>Legal Services Plan Overview</vt:lpstr>
      <vt:lpstr>RETIREMENT SAVINGS PLANS</vt:lpstr>
      <vt:lpstr>Retirement Savings Plan</vt:lpstr>
      <vt:lpstr>Basic Retirement Plan</vt:lpstr>
      <vt:lpstr>Compulsory Participation</vt:lpstr>
      <vt:lpstr>Access to Basic Retirement Plan Contributions</vt:lpstr>
      <vt:lpstr>403(b) Supplemental Retirement Account (SRA)</vt:lpstr>
      <vt:lpstr>457(b) Deferred Compensation Plan</vt:lpstr>
      <vt:lpstr>Access to 403(b) SRA and 457(b) Contributions</vt:lpstr>
      <vt:lpstr>Investment Companies</vt:lpstr>
      <vt:lpstr>Investment Fund Options</vt:lpstr>
      <vt:lpstr>Eligibility to Retire</vt:lpstr>
      <vt:lpstr>Help with Retirement Savings</vt:lpstr>
      <vt:lpstr>HOW TO ENROLL IN BENEFITS</vt:lpstr>
      <vt:lpstr>How To Enroll In Benefits</vt:lpstr>
      <vt:lpstr>Wolverine Access (1)</vt:lpstr>
      <vt:lpstr>Wolverine Access (2)</vt:lpstr>
      <vt:lpstr>Wolverine Access “New Hire Event”</vt:lpstr>
      <vt:lpstr>OTHER BENEFITS AND RESOURCES</vt:lpstr>
      <vt:lpstr>Other Employee Benefits and Resources</vt:lpstr>
      <vt:lpstr>CLOSING/REMINDERS</vt:lpstr>
      <vt:lpstr>Closing/Reminders, Part 1</vt:lpstr>
      <vt:lpstr>Closing/Reminders, Part 2</vt:lpstr>
      <vt:lpstr>Important Reminders</vt:lpstr>
      <vt:lpstr>CONGRATULATIONS!</vt:lpstr>
      <vt:lpstr>Limitations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Goodin, Kim</cp:lastModifiedBy>
  <cp:revision>1</cp:revision>
  <dcterms:modified xsi:type="dcterms:W3CDTF">2026-10-21T12:43:16Z</dcterms:modified>
</cp:coreProperties>
</file>