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0" r:id="rId2"/>
  </p:sldMasterIdLst>
  <p:notesMasterIdLst>
    <p:notesMasterId r:id="rId18"/>
  </p:notesMasterIdLst>
  <p:sldIdLst>
    <p:sldId id="264" r:id="rId3"/>
    <p:sldId id="262" r:id="rId4"/>
    <p:sldId id="263" r:id="rId5"/>
    <p:sldId id="266" r:id="rId6"/>
    <p:sldId id="265" r:id="rId7"/>
    <p:sldId id="267" r:id="rId8"/>
    <p:sldId id="268" r:id="rId9"/>
    <p:sldId id="269" r:id="rId10"/>
    <p:sldId id="270" r:id="rId11"/>
    <p:sldId id="271" r:id="rId12"/>
    <p:sldId id="272" r:id="rId13"/>
    <p:sldId id="273" r:id="rId14"/>
    <p:sldId id="274" r:id="rId15"/>
    <p:sldId id="275" r:id="rId16"/>
    <p:sldId id="276" r:id="rId17"/>
  </p:sldIdLst>
  <p:sldSz cx="6858000" cy="9144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879">
          <p15:clr>
            <a:srgbClr val="A4A3A4"/>
          </p15:clr>
        </p15:guide>
        <p15:guide id="2" pos="215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CC00"/>
    <a:srgbClr val="FFCC99"/>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A554BB-B596-439B-8818-A9F25356B459}" v="2" dt="2024-08-30T18:26:00.61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8" d="100"/>
          <a:sy n="68" d="100"/>
        </p:scale>
        <p:origin x="2366" y="67"/>
      </p:cViewPr>
      <p:guideLst>
        <p:guide orient="horz" pos="2879"/>
        <p:guide pos="2159"/>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microsoft.com/office/2016/11/relationships/changesInfo" Target="changesInfos/changesInfo1.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mlow, Daisy" userId="b8e15b7f-c42b-443e-a7b3-569d390e9e05" providerId="ADAL" clId="{47A554BB-B596-439B-8818-A9F25356B459}"/>
    <pc:docChg chg="undo custSel modSld">
      <pc:chgData name="Demlow, Daisy" userId="b8e15b7f-c42b-443e-a7b3-569d390e9e05" providerId="ADAL" clId="{47A554BB-B596-439B-8818-A9F25356B459}" dt="2024-08-30T18:31:28.091" v="181" actId="20577"/>
      <pc:docMkLst>
        <pc:docMk/>
      </pc:docMkLst>
      <pc:sldChg chg="modSp mod">
        <pc:chgData name="Demlow, Daisy" userId="b8e15b7f-c42b-443e-a7b3-569d390e9e05" providerId="ADAL" clId="{47A554BB-B596-439B-8818-A9F25356B459}" dt="2024-08-13T19:52:17.521" v="40" actId="20577"/>
        <pc:sldMkLst>
          <pc:docMk/>
          <pc:sldMk cId="2049886696" sldId="263"/>
        </pc:sldMkLst>
        <pc:spChg chg="mod">
          <ac:chgData name="Demlow, Daisy" userId="b8e15b7f-c42b-443e-a7b3-569d390e9e05" providerId="ADAL" clId="{47A554BB-B596-439B-8818-A9F25356B459}" dt="2024-08-13T19:52:17.521" v="40" actId="20577"/>
          <ac:spMkLst>
            <pc:docMk/>
            <pc:sldMk cId="2049886696" sldId="263"/>
            <ac:spMk id="11" creationId="{9D3D414D-34E1-99DF-4D11-D5174FC1BECB}"/>
          </ac:spMkLst>
        </pc:spChg>
      </pc:sldChg>
      <pc:sldChg chg="modSp mod">
        <pc:chgData name="Demlow, Daisy" userId="b8e15b7f-c42b-443e-a7b3-569d390e9e05" providerId="ADAL" clId="{47A554BB-B596-439B-8818-A9F25356B459}" dt="2024-08-30T18:26:00.614" v="75"/>
        <pc:sldMkLst>
          <pc:docMk/>
          <pc:sldMk cId="3289703193" sldId="265"/>
        </pc:sldMkLst>
        <pc:spChg chg="mod">
          <ac:chgData name="Demlow, Daisy" userId="b8e15b7f-c42b-443e-a7b3-569d390e9e05" providerId="ADAL" clId="{47A554BB-B596-439B-8818-A9F25356B459}" dt="2024-08-30T18:26:00.614" v="75"/>
          <ac:spMkLst>
            <pc:docMk/>
            <pc:sldMk cId="3289703193" sldId="265"/>
            <ac:spMk id="3" creationId="{C438B0F6-F6BC-37C3-7CBD-F3428BBB596F}"/>
          </ac:spMkLst>
        </pc:spChg>
      </pc:sldChg>
      <pc:sldChg chg="delSp modSp mod">
        <pc:chgData name="Demlow, Daisy" userId="b8e15b7f-c42b-443e-a7b3-569d390e9e05" providerId="ADAL" clId="{47A554BB-B596-439B-8818-A9F25356B459}" dt="2024-08-30T18:24:39.676" v="71" actId="6549"/>
        <pc:sldMkLst>
          <pc:docMk/>
          <pc:sldMk cId="770054551" sldId="266"/>
        </pc:sldMkLst>
        <pc:spChg chg="mod">
          <ac:chgData name="Demlow, Daisy" userId="b8e15b7f-c42b-443e-a7b3-569d390e9e05" providerId="ADAL" clId="{47A554BB-B596-439B-8818-A9F25356B459}" dt="2024-08-30T18:24:39.676" v="71" actId="6549"/>
          <ac:spMkLst>
            <pc:docMk/>
            <pc:sldMk cId="770054551" sldId="266"/>
            <ac:spMk id="8" creationId="{D9E5A8CA-56AE-81C8-C128-0686B949BB15}"/>
          </ac:spMkLst>
        </pc:spChg>
        <pc:picChg chg="del">
          <ac:chgData name="Demlow, Daisy" userId="b8e15b7f-c42b-443e-a7b3-569d390e9e05" providerId="ADAL" clId="{47A554BB-B596-439B-8818-A9F25356B459}" dt="2024-08-13T19:53:02.013" v="41" actId="478"/>
          <ac:picMkLst>
            <pc:docMk/>
            <pc:sldMk cId="770054551" sldId="266"/>
            <ac:picMk id="12" creationId="{4E9C2456-A6D3-4E89-8B57-E76D8192C39A}"/>
          </ac:picMkLst>
        </pc:picChg>
      </pc:sldChg>
      <pc:sldChg chg="modSp mod">
        <pc:chgData name="Demlow, Daisy" userId="b8e15b7f-c42b-443e-a7b3-569d390e9e05" providerId="ADAL" clId="{47A554BB-B596-439B-8818-A9F25356B459}" dt="2024-08-30T18:28:45.598" v="149" actId="113"/>
        <pc:sldMkLst>
          <pc:docMk/>
          <pc:sldMk cId="2103407878" sldId="269"/>
        </pc:sldMkLst>
        <pc:spChg chg="mod">
          <ac:chgData name="Demlow, Daisy" userId="b8e15b7f-c42b-443e-a7b3-569d390e9e05" providerId="ADAL" clId="{47A554BB-B596-439B-8818-A9F25356B459}" dt="2024-08-30T18:28:45.598" v="149" actId="113"/>
          <ac:spMkLst>
            <pc:docMk/>
            <pc:sldMk cId="2103407878" sldId="269"/>
            <ac:spMk id="9" creationId="{3B563723-4577-A520-15E7-F8D41B2A564C}"/>
          </ac:spMkLst>
        </pc:spChg>
      </pc:sldChg>
      <pc:sldChg chg="modSp mod">
        <pc:chgData name="Demlow, Daisy" userId="b8e15b7f-c42b-443e-a7b3-569d390e9e05" providerId="ADAL" clId="{47A554BB-B596-439B-8818-A9F25356B459}" dt="2024-08-30T18:31:28.091" v="181" actId="20577"/>
        <pc:sldMkLst>
          <pc:docMk/>
          <pc:sldMk cId="161397708" sldId="273"/>
        </pc:sldMkLst>
        <pc:spChg chg="mod">
          <ac:chgData name="Demlow, Daisy" userId="b8e15b7f-c42b-443e-a7b3-569d390e9e05" providerId="ADAL" clId="{47A554BB-B596-439B-8818-A9F25356B459}" dt="2024-08-30T18:31:28.091" v="181" actId="20577"/>
          <ac:spMkLst>
            <pc:docMk/>
            <pc:sldMk cId="161397708" sldId="273"/>
            <ac:spMk id="9" creationId="{3B563723-4577-A520-15E7-F8D41B2A564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hangingPunct="1">
              <a:defRPr sz="1200" smtClean="0"/>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hangingPunct="1">
              <a:defRPr sz="1200" smtClean="0"/>
            </a:lvl1pPr>
          </a:lstStyle>
          <a:p>
            <a:pPr>
              <a:defRPr/>
            </a:pPr>
            <a:fld id="{8815012D-A217-49D0-8E6C-68F86D80D8CF}" type="datetimeFigureOut">
              <a:rPr lang="en-US"/>
              <a:pPr>
                <a:defRPr/>
              </a:pPr>
              <a:t>8/30/2024</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hangingPunct="1">
              <a:defRPr sz="1200" smtClean="0"/>
            </a:lvl1pPr>
          </a:lstStyle>
          <a:p>
            <a:pPr>
              <a:defRPr/>
            </a:pP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hangingPunct="1">
              <a:defRPr sz="1200" smtClean="0"/>
            </a:lvl1pPr>
          </a:lstStyle>
          <a:p>
            <a:pPr>
              <a:defRPr/>
            </a:pPr>
            <a:fld id="{8ADA4E0D-B754-4458-BE55-4DEE5F7D1F1C}"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5749624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575072" y="1258698"/>
            <a:ext cx="5147072" cy="756591"/>
          </a:xfrm>
          <a:prstGeom prst="rect">
            <a:avLst/>
          </a:prstGeom>
        </p:spPr>
        <p:txBody>
          <a:bodyPr vert="horz"/>
          <a:lstStyle>
            <a:lvl1pPr marL="0" indent="0">
              <a:buNone/>
              <a:defRPr sz="2100">
                <a:latin typeface="Arial"/>
                <a:cs typeface="Arial"/>
              </a:defRPr>
            </a:lvl1pPr>
          </a:lstStyle>
          <a:p>
            <a:pPr lvl="0"/>
            <a:r>
              <a:rPr lang="en-US"/>
              <a:t>Click to edit Master text styles</a:t>
            </a:r>
          </a:p>
        </p:txBody>
      </p:sp>
      <p:sp>
        <p:nvSpPr>
          <p:cNvPr id="7" name="Content Placeholder 6"/>
          <p:cNvSpPr>
            <a:spLocks noGrp="1"/>
          </p:cNvSpPr>
          <p:nvPr>
            <p:ph sz="quarter" idx="11"/>
          </p:nvPr>
        </p:nvSpPr>
        <p:spPr>
          <a:xfrm>
            <a:off x="575072" y="2126531"/>
            <a:ext cx="5147072" cy="3820584"/>
          </a:xfrm>
          <a:prstGeom prst="rect">
            <a:avLst/>
          </a:prstGeom>
        </p:spPr>
        <p:txBody>
          <a:bodyPr vert="horz"/>
          <a:lstStyle>
            <a:lvl1pPr>
              <a:defRPr sz="1800">
                <a:latin typeface="Arial"/>
                <a:cs typeface="Aria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84741103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consider-environment.pdf"/>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952625" y="8599488"/>
            <a:ext cx="29527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51" r:id="rId1"/>
  </p:sldLayoutIdLst>
  <p:hf hdr="0" ftr="0" dt="0"/>
  <p:txStyles>
    <p:titleStyle>
      <a:lvl1pPr algn="ctr" defTabSz="342900" rtl="0" eaLnBrk="0" fontAlgn="base" hangingPunct="0">
        <a:spcBef>
          <a:spcPct val="0"/>
        </a:spcBef>
        <a:spcAft>
          <a:spcPct val="0"/>
        </a:spcAft>
        <a:defRPr sz="3300" kern="1200">
          <a:solidFill>
            <a:schemeClr val="tx1"/>
          </a:solidFill>
          <a:latin typeface="+mj-lt"/>
          <a:ea typeface="MS PGothic" panose="020B0600070205080204" pitchFamily="34" charset="-128"/>
          <a:cs typeface="ＭＳ Ｐゴシック" charset="-128"/>
        </a:defRPr>
      </a:lvl1pPr>
      <a:lvl2pPr algn="ctr" defTabSz="342900" rtl="0" eaLnBrk="0" fontAlgn="base" hangingPunct="0">
        <a:spcBef>
          <a:spcPct val="0"/>
        </a:spcBef>
        <a:spcAft>
          <a:spcPct val="0"/>
        </a:spcAft>
        <a:defRPr sz="3300">
          <a:solidFill>
            <a:schemeClr val="tx1"/>
          </a:solidFill>
          <a:latin typeface="Calibri" charset="0"/>
          <a:ea typeface="MS PGothic" panose="020B0600070205080204" pitchFamily="34" charset="-128"/>
          <a:cs typeface="ＭＳ Ｐゴシック" charset="-128"/>
        </a:defRPr>
      </a:lvl2pPr>
      <a:lvl3pPr algn="ctr" defTabSz="342900" rtl="0" eaLnBrk="0" fontAlgn="base" hangingPunct="0">
        <a:spcBef>
          <a:spcPct val="0"/>
        </a:spcBef>
        <a:spcAft>
          <a:spcPct val="0"/>
        </a:spcAft>
        <a:defRPr sz="3300">
          <a:solidFill>
            <a:schemeClr val="tx1"/>
          </a:solidFill>
          <a:latin typeface="Calibri" charset="0"/>
          <a:ea typeface="MS PGothic" panose="020B0600070205080204" pitchFamily="34" charset="-128"/>
          <a:cs typeface="ＭＳ Ｐゴシック" charset="-128"/>
        </a:defRPr>
      </a:lvl3pPr>
      <a:lvl4pPr algn="ctr" defTabSz="342900" rtl="0" eaLnBrk="0" fontAlgn="base" hangingPunct="0">
        <a:spcBef>
          <a:spcPct val="0"/>
        </a:spcBef>
        <a:spcAft>
          <a:spcPct val="0"/>
        </a:spcAft>
        <a:defRPr sz="3300">
          <a:solidFill>
            <a:schemeClr val="tx1"/>
          </a:solidFill>
          <a:latin typeface="Calibri" charset="0"/>
          <a:ea typeface="MS PGothic" panose="020B0600070205080204" pitchFamily="34" charset="-128"/>
          <a:cs typeface="ＭＳ Ｐゴシック" charset="-128"/>
        </a:defRPr>
      </a:lvl4pPr>
      <a:lvl5pPr algn="ctr" defTabSz="342900" rtl="0" eaLnBrk="0" fontAlgn="base" hangingPunct="0">
        <a:spcBef>
          <a:spcPct val="0"/>
        </a:spcBef>
        <a:spcAft>
          <a:spcPct val="0"/>
        </a:spcAft>
        <a:defRPr sz="3300">
          <a:solidFill>
            <a:schemeClr val="tx1"/>
          </a:solidFill>
          <a:latin typeface="Calibri" charset="0"/>
          <a:ea typeface="MS PGothic" panose="020B0600070205080204" pitchFamily="34" charset="-128"/>
          <a:cs typeface="ＭＳ Ｐゴシック" charset="-128"/>
        </a:defRPr>
      </a:lvl5pPr>
      <a:lvl6pPr marL="342900" algn="ctr" defTabSz="342900" rtl="0" fontAlgn="base">
        <a:spcBef>
          <a:spcPct val="0"/>
        </a:spcBef>
        <a:spcAft>
          <a:spcPct val="0"/>
        </a:spcAft>
        <a:defRPr sz="3300">
          <a:solidFill>
            <a:schemeClr val="tx1"/>
          </a:solidFill>
          <a:latin typeface="Calibri" charset="0"/>
          <a:ea typeface="ＭＳ Ｐゴシック" charset="-128"/>
          <a:cs typeface="ＭＳ Ｐゴシック" charset="-128"/>
        </a:defRPr>
      </a:lvl6pPr>
      <a:lvl7pPr marL="685800" algn="ctr" defTabSz="342900" rtl="0" fontAlgn="base">
        <a:spcBef>
          <a:spcPct val="0"/>
        </a:spcBef>
        <a:spcAft>
          <a:spcPct val="0"/>
        </a:spcAft>
        <a:defRPr sz="3300">
          <a:solidFill>
            <a:schemeClr val="tx1"/>
          </a:solidFill>
          <a:latin typeface="Calibri" charset="0"/>
          <a:ea typeface="ＭＳ Ｐゴシック" charset="-128"/>
          <a:cs typeface="ＭＳ Ｐゴシック" charset="-128"/>
        </a:defRPr>
      </a:lvl7pPr>
      <a:lvl8pPr marL="1028700" algn="ctr" defTabSz="342900" rtl="0" fontAlgn="base">
        <a:spcBef>
          <a:spcPct val="0"/>
        </a:spcBef>
        <a:spcAft>
          <a:spcPct val="0"/>
        </a:spcAft>
        <a:defRPr sz="3300">
          <a:solidFill>
            <a:schemeClr val="tx1"/>
          </a:solidFill>
          <a:latin typeface="Calibri" charset="0"/>
          <a:ea typeface="ＭＳ Ｐゴシック" charset="-128"/>
          <a:cs typeface="ＭＳ Ｐゴシック" charset="-128"/>
        </a:defRPr>
      </a:lvl8pPr>
      <a:lvl9pPr marL="1371600" algn="ctr" defTabSz="342900" rtl="0" fontAlgn="base">
        <a:spcBef>
          <a:spcPct val="0"/>
        </a:spcBef>
        <a:spcAft>
          <a:spcPct val="0"/>
        </a:spcAft>
        <a:defRPr sz="3300">
          <a:solidFill>
            <a:schemeClr val="tx1"/>
          </a:solidFill>
          <a:latin typeface="Calibri" charset="0"/>
          <a:ea typeface="ＭＳ Ｐゴシック" charset="-128"/>
          <a:cs typeface="ＭＳ Ｐゴシック" charset="-128"/>
        </a:defRPr>
      </a:lvl9pPr>
    </p:titleStyle>
    <p:bodyStyle>
      <a:lvl1pPr marL="257175" indent="-257175" algn="l" defTabSz="3429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ＭＳ Ｐゴシック" charset="-128"/>
        </a:defRPr>
      </a:lvl1pPr>
      <a:lvl2pPr marL="557213" indent="-214313" algn="l" defTabSz="342900" rtl="0" eaLnBrk="0" fontAlgn="base" hangingPunct="0">
        <a:spcBef>
          <a:spcPct val="20000"/>
        </a:spcBef>
        <a:spcAft>
          <a:spcPct val="0"/>
        </a:spcAft>
        <a:buFont typeface="Arial" panose="020B0604020202020204" pitchFamily="34" charset="0"/>
        <a:buChar char="–"/>
        <a:defRPr sz="2100" kern="1200">
          <a:solidFill>
            <a:schemeClr val="tx1"/>
          </a:solidFill>
          <a:latin typeface="+mn-lt"/>
          <a:ea typeface="MS PGothic" panose="020B0600070205080204" pitchFamily="34" charset="-128"/>
          <a:cs typeface="+mn-cs"/>
        </a:defRPr>
      </a:lvl2pPr>
      <a:lvl3pPr marL="857250" indent="-171450" algn="l" defTabSz="342900" rtl="0" eaLnBrk="0" fontAlgn="base" hangingPunct="0">
        <a:spcBef>
          <a:spcPct val="20000"/>
        </a:spcBef>
        <a:spcAft>
          <a:spcPct val="0"/>
        </a:spcAft>
        <a:buFont typeface="Arial" panose="020B0604020202020204" pitchFamily="34" charset="0"/>
        <a:buChar char="•"/>
        <a:defRPr kern="1200">
          <a:solidFill>
            <a:schemeClr val="tx1"/>
          </a:solidFill>
          <a:latin typeface="+mn-lt"/>
          <a:ea typeface="MS PGothic" panose="020B0600070205080204" pitchFamily="34" charset="-128"/>
          <a:cs typeface="+mn-cs"/>
        </a:defRPr>
      </a:lvl3pPr>
      <a:lvl4pPr marL="1200150" indent="-171450" algn="l" defTabSz="342900" rtl="0" eaLnBrk="0" fontAlgn="base" hangingPunct="0">
        <a:spcBef>
          <a:spcPct val="20000"/>
        </a:spcBef>
        <a:spcAft>
          <a:spcPct val="0"/>
        </a:spcAft>
        <a:buFont typeface="Arial" panose="020B0604020202020204" pitchFamily="34" charset="0"/>
        <a:buChar char="–"/>
        <a:defRPr sz="1500" kern="1200">
          <a:solidFill>
            <a:schemeClr val="tx1"/>
          </a:solidFill>
          <a:latin typeface="+mn-lt"/>
          <a:ea typeface="MS PGothic" panose="020B0600070205080204" pitchFamily="34" charset="-128"/>
          <a:cs typeface="+mn-cs"/>
        </a:defRPr>
      </a:lvl4pPr>
      <a:lvl5pPr marL="1543050" indent="-171450" algn="l" defTabSz="342900" rtl="0" eaLnBrk="0" fontAlgn="base" hangingPunct="0">
        <a:spcBef>
          <a:spcPct val="20000"/>
        </a:spcBef>
        <a:spcAft>
          <a:spcPct val="0"/>
        </a:spcAft>
        <a:buFont typeface="Arial" panose="020B0604020202020204" pitchFamily="34" charset="0"/>
        <a:buChar char="»"/>
        <a:defRPr sz="1500" kern="1200">
          <a:solidFill>
            <a:schemeClr val="tx1"/>
          </a:solidFill>
          <a:latin typeface="+mn-lt"/>
          <a:ea typeface="MS PGothic" panose="020B0600070205080204" pitchFamily="34" charset="-128"/>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6" descr="color_horiz.eps"/>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8247063"/>
            <a:ext cx="6858000" cy="896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ctr" defTabSz="342900" rtl="0" eaLnBrk="0" fontAlgn="base" hangingPunct="0">
        <a:spcBef>
          <a:spcPct val="0"/>
        </a:spcBef>
        <a:spcAft>
          <a:spcPct val="0"/>
        </a:spcAft>
        <a:defRPr sz="3300" kern="1200">
          <a:solidFill>
            <a:schemeClr val="tx1"/>
          </a:solidFill>
          <a:latin typeface="+mj-lt"/>
          <a:ea typeface="MS PGothic" panose="020B0600070205080204" pitchFamily="34" charset="-128"/>
          <a:cs typeface="ＭＳ Ｐゴシック" charset="-128"/>
        </a:defRPr>
      </a:lvl1pPr>
      <a:lvl2pPr algn="ctr" defTabSz="342900" rtl="0" eaLnBrk="0" fontAlgn="base" hangingPunct="0">
        <a:spcBef>
          <a:spcPct val="0"/>
        </a:spcBef>
        <a:spcAft>
          <a:spcPct val="0"/>
        </a:spcAft>
        <a:defRPr sz="3300">
          <a:solidFill>
            <a:schemeClr val="tx1"/>
          </a:solidFill>
          <a:latin typeface="Calibri" charset="0"/>
          <a:ea typeface="MS PGothic" panose="020B0600070205080204" pitchFamily="34" charset="-128"/>
          <a:cs typeface="ＭＳ Ｐゴシック" charset="-128"/>
        </a:defRPr>
      </a:lvl2pPr>
      <a:lvl3pPr algn="ctr" defTabSz="342900" rtl="0" eaLnBrk="0" fontAlgn="base" hangingPunct="0">
        <a:spcBef>
          <a:spcPct val="0"/>
        </a:spcBef>
        <a:spcAft>
          <a:spcPct val="0"/>
        </a:spcAft>
        <a:defRPr sz="3300">
          <a:solidFill>
            <a:schemeClr val="tx1"/>
          </a:solidFill>
          <a:latin typeface="Calibri" charset="0"/>
          <a:ea typeface="MS PGothic" panose="020B0600070205080204" pitchFamily="34" charset="-128"/>
          <a:cs typeface="ＭＳ Ｐゴシック" charset="-128"/>
        </a:defRPr>
      </a:lvl3pPr>
      <a:lvl4pPr algn="ctr" defTabSz="342900" rtl="0" eaLnBrk="0" fontAlgn="base" hangingPunct="0">
        <a:spcBef>
          <a:spcPct val="0"/>
        </a:spcBef>
        <a:spcAft>
          <a:spcPct val="0"/>
        </a:spcAft>
        <a:defRPr sz="3300">
          <a:solidFill>
            <a:schemeClr val="tx1"/>
          </a:solidFill>
          <a:latin typeface="Calibri" charset="0"/>
          <a:ea typeface="MS PGothic" panose="020B0600070205080204" pitchFamily="34" charset="-128"/>
          <a:cs typeface="ＭＳ Ｐゴシック" charset="-128"/>
        </a:defRPr>
      </a:lvl4pPr>
      <a:lvl5pPr algn="ctr" defTabSz="342900" rtl="0" eaLnBrk="0" fontAlgn="base" hangingPunct="0">
        <a:spcBef>
          <a:spcPct val="0"/>
        </a:spcBef>
        <a:spcAft>
          <a:spcPct val="0"/>
        </a:spcAft>
        <a:defRPr sz="3300">
          <a:solidFill>
            <a:schemeClr val="tx1"/>
          </a:solidFill>
          <a:latin typeface="Calibri" charset="0"/>
          <a:ea typeface="MS PGothic" panose="020B0600070205080204" pitchFamily="34" charset="-128"/>
          <a:cs typeface="ＭＳ Ｐゴシック" charset="-128"/>
        </a:defRPr>
      </a:lvl5pPr>
      <a:lvl6pPr marL="342900" algn="ctr" defTabSz="342900" rtl="0" fontAlgn="base">
        <a:spcBef>
          <a:spcPct val="0"/>
        </a:spcBef>
        <a:spcAft>
          <a:spcPct val="0"/>
        </a:spcAft>
        <a:defRPr sz="3300">
          <a:solidFill>
            <a:schemeClr val="tx1"/>
          </a:solidFill>
          <a:latin typeface="Calibri" charset="0"/>
          <a:ea typeface="ＭＳ Ｐゴシック" charset="-128"/>
          <a:cs typeface="ＭＳ Ｐゴシック" charset="-128"/>
        </a:defRPr>
      </a:lvl6pPr>
      <a:lvl7pPr marL="685800" algn="ctr" defTabSz="342900" rtl="0" fontAlgn="base">
        <a:spcBef>
          <a:spcPct val="0"/>
        </a:spcBef>
        <a:spcAft>
          <a:spcPct val="0"/>
        </a:spcAft>
        <a:defRPr sz="3300">
          <a:solidFill>
            <a:schemeClr val="tx1"/>
          </a:solidFill>
          <a:latin typeface="Calibri" charset="0"/>
          <a:ea typeface="ＭＳ Ｐゴシック" charset="-128"/>
          <a:cs typeface="ＭＳ Ｐゴシック" charset="-128"/>
        </a:defRPr>
      </a:lvl7pPr>
      <a:lvl8pPr marL="1028700" algn="ctr" defTabSz="342900" rtl="0" fontAlgn="base">
        <a:spcBef>
          <a:spcPct val="0"/>
        </a:spcBef>
        <a:spcAft>
          <a:spcPct val="0"/>
        </a:spcAft>
        <a:defRPr sz="3300">
          <a:solidFill>
            <a:schemeClr val="tx1"/>
          </a:solidFill>
          <a:latin typeface="Calibri" charset="0"/>
          <a:ea typeface="ＭＳ Ｐゴシック" charset="-128"/>
          <a:cs typeface="ＭＳ Ｐゴシック" charset="-128"/>
        </a:defRPr>
      </a:lvl8pPr>
      <a:lvl9pPr marL="1371600" algn="ctr" defTabSz="342900" rtl="0" fontAlgn="base">
        <a:spcBef>
          <a:spcPct val="0"/>
        </a:spcBef>
        <a:spcAft>
          <a:spcPct val="0"/>
        </a:spcAft>
        <a:defRPr sz="3300">
          <a:solidFill>
            <a:schemeClr val="tx1"/>
          </a:solidFill>
          <a:latin typeface="Calibri" charset="0"/>
          <a:ea typeface="ＭＳ Ｐゴシック" charset="-128"/>
          <a:cs typeface="ＭＳ Ｐゴシック" charset="-128"/>
        </a:defRPr>
      </a:lvl9pPr>
    </p:titleStyle>
    <p:bodyStyle>
      <a:lvl1pPr marL="257175" indent="-257175" algn="l" defTabSz="3429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ＭＳ Ｐゴシック" charset="-128"/>
        </a:defRPr>
      </a:lvl1pPr>
      <a:lvl2pPr marL="557213" indent="-214313" algn="l" defTabSz="342900" rtl="0" eaLnBrk="0" fontAlgn="base" hangingPunct="0">
        <a:spcBef>
          <a:spcPct val="20000"/>
        </a:spcBef>
        <a:spcAft>
          <a:spcPct val="0"/>
        </a:spcAft>
        <a:buFont typeface="Arial" panose="020B0604020202020204" pitchFamily="34" charset="0"/>
        <a:buChar char="–"/>
        <a:defRPr sz="2100" kern="1200">
          <a:solidFill>
            <a:schemeClr val="tx1"/>
          </a:solidFill>
          <a:latin typeface="+mn-lt"/>
          <a:ea typeface="MS PGothic" panose="020B0600070205080204" pitchFamily="34" charset="-128"/>
          <a:cs typeface="+mn-cs"/>
        </a:defRPr>
      </a:lvl2pPr>
      <a:lvl3pPr marL="857250" indent="-171450" algn="l" defTabSz="342900" rtl="0" eaLnBrk="0" fontAlgn="base" hangingPunct="0">
        <a:spcBef>
          <a:spcPct val="20000"/>
        </a:spcBef>
        <a:spcAft>
          <a:spcPct val="0"/>
        </a:spcAft>
        <a:buFont typeface="Arial" panose="020B0604020202020204" pitchFamily="34" charset="0"/>
        <a:buChar char="•"/>
        <a:defRPr kern="1200">
          <a:solidFill>
            <a:schemeClr val="tx1"/>
          </a:solidFill>
          <a:latin typeface="+mn-lt"/>
          <a:ea typeface="MS PGothic" panose="020B0600070205080204" pitchFamily="34" charset="-128"/>
          <a:cs typeface="+mn-cs"/>
        </a:defRPr>
      </a:lvl3pPr>
      <a:lvl4pPr marL="1200150" indent="-171450" algn="l" defTabSz="342900" rtl="0" eaLnBrk="0" fontAlgn="base" hangingPunct="0">
        <a:spcBef>
          <a:spcPct val="20000"/>
        </a:spcBef>
        <a:spcAft>
          <a:spcPct val="0"/>
        </a:spcAft>
        <a:buFont typeface="Arial" panose="020B0604020202020204" pitchFamily="34" charset="0"/>
        <a:buChar char="–"/>
        <a:defRPr sz="1500" kern="1200">
          <a:solidFill>
            <a:schemeClr val="tx1"/>
          </a:solidFill>
          <a:latin typeface="+mn-lt"/>
          <a:ea typeface="MS PGothic" panose="020B0600070205080204" pitchFamily="34" charset="-128"/>
          <a:cs typeface="+mn-cs"/>
        </a:defRPr>
      </a:lvl4pPr>
      <a:lvl5pPr marL="1543050" indent="-171450" algn="l" defTabSz="342900" rtl="0" eaLnBrk="0" fontAlgn="base" hangingPunct="0">
        <a:spcBef>
          <a:spcPct val="20000"/>
        </a:spcBef>
        <a:spcAft>
          <a:spcPct val="0"/>
        </a:spcAft>
        <a:buFont typeface="Arial" panose="020B0604020202020204" pitchFamily="34" charset="0"/>
        <a:buChar char="»"/>
        <a:defRPr sz="1500" kern="1200">
          <a:solidFill>
            <a:schemeClr val="tx1"/>
          </a:solidFill>
          <a:latin typeface="+mn-lt"/>
          <a:ea typeface="MS PGothic" panose="020B0600070205080204" pitchFamily="34" charset="-128"/>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enterprise-health.umich.edu/" TargetMode="External"/><Relationship Id="rId2" Type="http://schemas.openxmlformats.org/officeDocument/2006/relationships/image" Target="../media/image4.emf"/><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4.emf"/><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12.xml.rels><?xml version="1.0" encoding="UTF-8" standalone="yes"?>
<Relationships xmlns="http://schemas.openxmlformats.org/package/2006/relationships"><Relationship Id="rId3" Type="http://schemas.openxmlformats.org/officeDocument/2006/relationships/hyperlink" Target="mailto:daisyv@med.umich.edu" TargetMode="External"/><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mailto:daisyv@med.umich.edu" TargetMode="External"/><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forms.office.com/Pages/ResponsePage.aspx?id=E9ZBH6HTrU6RjSolsQ3jMH9b4bgrxD5Ep7NWnTkOngVUMEk4VjlZUUFXUjJOOFIzM1pMV1BUNlExOC4u" TargetMode="External"/><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enterprise-health.umich.edu/" TargetMode="External"/><Relationship Id="rId2" Type="http://schemas.openxmlformats.org/officeDocument/2006/relationships/image" Target="../media/image4.emf"/><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hyperlink" Target="https://enterprise-health.umich.edu/" TargetMode="External"/><Relationship Id="rId2" Type="http://schemas.openxmlformats.org/officeDocument/2006/relationships/image" Target="../media/image4.emf"/><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enterprise-health.umich.edu/" TargetMode="External"/><Relationship Id="rId2" Type="http://schemas.openxmlformats.org/officeDocument/2006/relationships/image" Target="../media/image4.emf"/><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Signature-Vertical-Bug.eps">
            <a:extLst>
              <a:ext uri="{FF2B5EF4-FFF2-40B4-BE49-F238E27FC236}">
                <a16:creationId xmlns:a16="http://schemas.microsoft.com/office/drawing/2014/main" id="{BDC1FA33-50BE-9A1D-B906-3934C963ADF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168691" y="1468829"/>
            <a:ext cx="2520618" cy="2520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a:extLst>
              <a:ext uri="{FF2B5EF4-FFF2-40B4-BE49-F238E27FC236}">
                <a16:creationId xmlns:a16="http://schemas.microsoft.com/office/drawing/2014/main" id="{36A7AE31-EA17-07FC-ECE9-E0AF4C454004}"/>
              </a:ext>
            </a:extLst>
          </p:cNvPr>
          <p:cNvSpPr/>
          <p:nvPr/>
        </p:nvSpPr>
        <p:spPr>
          <a:xfrm>
            <a:off x="0" y="4851400"/>
            <a:ext cx="6858000" cy="970280"/>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latin typeface="Univers LT Std 57 Cn" panose="020B0506020202050204" pitchFamily="34" charset="0"/>
            </a:endParaRPr>
          </a:p>
          <a:p>
            <a:pPr algn="ctr" eaLnBrk="1" hangingPunct="1">
              <a:defRPr/>
            </a:pPr>
            <a:r>
              <a:rPr lang="en-US" dirty="0">
                <a:latin typeface="Univers LT Std 57 Cn" panose="020B0506020202050204" pitchFamily="34" charset="0"/>
              </a:rPr>
              <a:t>OCCUPATIONAL HEALTH SERVICES</a:t>
            </a:r>
          </a:p>
          <a:p>
            <a:pPr algn="ctr" eaLnBrk="1" hangingPunct="1">
              <a:defRPr/>
            </a:pPr>
            <a:r>
              <a:rPr lang="en-US" dirty="0">
                <a:latin typeface="Univers LT Std 57 Cn" panose="020B0506020202050204" pitchFamily="34" charset="0"/>
              </a:rPr>
              <a:t>FLU LIAISON VACCINATION PROGRAM</a:t>
            </a:r>
          </a:p>
          <a:p>
            <a:pPr algn="ctr" eaLnBrk="1" hangingPunct="1">
              <a:defRPr/>
            </a:pPr>
            <a:endParaRPr lang="en-US" dirty="0">
              <a:latin typeface="Univers LT Std 57 Cn" panose="020B0506020202050204" pitchFamily="34" charset="0"/>
            </a:endParaRPr>
          </a:p>
        </p:txBody>
      </p:sp>
    </p:spTree>
    <p:extLst>
      <p:ext uri="{BB962C8B-B14F-4D97-AF65-F5344CB8AC3E}">
        <p14:creationId xmlns:p14="http://schemas.microsoft.com/office/powerpoint/2010/main" val="14334876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Signature-Marketing-White.eps">
            <a:extLst>
              <a:ext uri="{FF2B5EF4-FFF2-40B4-BE49-F238E27FC236}">
                <a16:creationId xmlns:a16="http://schemas.microsoft.com/office/drawing/2014/main" id="{79E12570-5DFF-7117-473C-DC1F7FE9A15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143375" y="8586788"/>
            <a:ext cx="2398713" cy="29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id="{33EBD0E3-498B-0178-A531-F9DCAF37CB13}"/>
              </a:ext>
            </a:extLst>
          </p:cNvPr>
          <p:cNvSpPr txBox="1"/>
          <p:nvPr/>
        </p:nvSpPr>
        <p:spPr>
          <a:xfrm>
            <a:off x="164939" y="8697397"/>
            <a:ext cx="3431892" cy="369332"/>
          </a:xfrm>
          <a:prstGeom prst="rect">
            <a:avLst/>
          </a:prstGeom>
          <a:noFill/>
        </p:spPr>
        <p:txBody>
          <a:bodyPr wrap="square">
            <a:spAutoFit/>
          </a:bodyPr>
          <a:lstStyle/>
          <a:p>
            <a:pPr eaLnBrk="1" hangingPunct="1">
              <a:defRPr/>
            </a:pPr>
            <a:r>
              <a:rPr lang="en-US" altLang="en-US" sz="1350" dirty="0">
                <a:solidFill>
                  <a:schemeClr val="bg1"/>
                </a:solidFill>
                <a:latin typeface="Univers LT Std 57 Cn" panose="020B0506020202050204" pitchFamily="34" charset="0"/>
              </a:rPr>
              <a:t>OCCUPATIONAL</a:t>
            </a:r>
            <a:r>
              <a:rPr lang="en-US" altLang="en-US" sz="1800" dirty="0">
                <a:solidFill>
                  <a:schemeClr val="bg1"/>
                </a:solidFill>
                <a:latin typeface="Univers LT Std 57 Cn" panose="020B0506020202050204" pitchFamily="34" charset="0"/>
              </a:rPr>
              <a:t> </a:t>
            </a:r>
            <a:r>
              <a:rPr lang="en-US" altLang="en-US" sz="1350" dirty="0">
                <a:solidFill>
                  <a:schemeClr val="bg1"/>
                </a:solidFill>
                <a:latin typeface="Univers LT Std 57 Cn" panose="020B0506020202050204" pitchFamily="34" charset="0"/>
              </a:rPr>
              <a:t>HEALTH</a:t>
            </a:r>
            <a:r>
              <a:rPr lang="en-US" altLang="en-US" sz="1800" dirty="0">
                <a:solidFill>
                  <a:schemeClr val="bg1"/>
                </a:solidFill>
                <a:latin typeface="Univers LT Std 57 Cn" panose="020B0506020202050204" pitchFamily="34" charset="0"/>
              </a:rPr>
              <a:t> </a:t>
            </a:r>
            <a:r>
              <a:rPr lang="en-US" altLang="en-US" sz="1350" dirty="0">
                <a:solidFill>
                  <a:schemeClr val="bg1"/>
                </a:solidFill>
                <a:latin typeface="Univers LT Std 57 Cn" panose="020B0506020202050204" pitchFamily="34" charset="0"/>
              </a:rPr>
              <a:t>SERVICES</a:t>
            </a:r>
          </a:p>
        </p:txBody>
      </p:sp>
      <p:sp>
        <p:nvSpPr>
          <p:cNvPr id="7" name="TextBox 6">
            <a:extLst>
              <a:ext uri="{FF2B5EF4-FFF2-40B4-BE49-F238E27FC236}">
                <a16:creationId xmlns:a16="http://schemas.microsoft.com/office/drawing/2014/main" id="{4126523D-8067-3404-6993-E0D54DBCA74B}"/>
              </a:ext>
            </a:extLst>
          </p:cNvPr>
          <p:cNvSpPr txBox="1"/>
          <p:nvPr/>
        </p:nvSpPr>
        <p:spPr>
          <a:xfrm>
            <a:off x="1636102" y="261937"/>
            <a:ext cx="3921458" cy="646331"/>
          </a:xfrm>
          <a:prstGeom prst="rect">
            <a:avLst/>
          </a:prstGeom>
          <a:solidFill>
            <a:schemeClr val="accent1">
              <a:lumMod val="40000"/>
              <a:lumOff val="60000"/>
            </a:schemeClr>
          </a:solidFill>
          <a:ln w="3175">
            <a:solidFill>
              <a:schemeClr val="tx1"/>
            </a:solidFill>
          </a:ln>
        </p:spPr>
        <p:txBody>
          <a:bodyPr wrap="none" rtlCol="0">
            <a:spAutoFit/>
          </a:bodyPr>
          <a:lstStyle/>
          <a:p>
            <a:pPr algn="ctr"/>
            <a:r>
              <a:rPr lang="en-US" b="1" dirty="0"/>
              <a:t>ENTERPRISE HEALTH DOCUMENTATION</a:t>
            </a:r>
          </a:p>
          <a:p>
            <a:pPr algn="ctr"/>
            <a:r>
              <a:rPr lang="en-US" b="1" dirty="0"/>
              <a:t>FOR FLU LIAISONS</a:t>
            </a:r>
          </a:p>
        </p:txBody>
      </p:sp>
      <p:sp>
        <p:nvSpPr>
          <p:cNvPr id="9" name="TextBox 8">
            <a:extLst>
              <a:ext uri="{FF2B5EF4-FFF2-40B4-BE49-F238E27FC236}">
                <a16:creationId xmlns:a16="http://schemas.microsoft.com/office/drawing/2014/main" id="{3B563723-4577-A520-15E7-F8D41B2A564C}"/>
              </a:ext>
            </a:extLst>
          </p:cNvPr>
          <p:cNvSpPr txBox="1"/>
          <p:nvPr/>
        </p:nvSpPr>
        <p:spPr>
          <a:xfrm>
            <a:off x="924063" y="1040693"/>
            <a:ext cx="5009873" cy="2923877"/>
          </a:xfrm>
          <a:prstGeom prst="rect">
            <a:avLst/>
          </a:prstGeom>
          <a:noFill/>
        </p:spPr>
        <p:txBody>
          <a:bodyPr wrap="square" rtlCol="0">
            <a:spAutoFit/>
          </a:bodyPr>
          <a:lstStyle/>
          <a:p>
            <a:endParaRPr lang="en-US" dirty="0"/>
          </a:p>
          <a:p>
            <a:pPr algn="ctr"/>
            <a:r>
              <a:rPr lang="en-US" sz="2000" b="1" dirty="0"/>
              <a:t>DO NOT use the flu injection page to enter flu vaccine proof !</a:t>
            </a:r>
          </a:p>
          <a:p>
            <a:endParaRPr lang="en-US" dirty="0"/>
          </a:p>
          <a:p>
            <a:r>
              <a:rPr lang="en-US" dirty="0"/>
              <a:t>They must submit it through their portal in Enterprise Health. Direct them to: </a:t>
            </a:r>
            <a:r>
              <a:rPr lang="en-US" dirty="0">
                <a:hlinkClick r:id="rId3"/>
              </a:rPr>
              <a:t>https://enterprise-health.umich.edu/</a:t>
            </a:r>
            <a:r>
              <a:rPr lang="en-US" dirty="0"/>
              <a:t> </a:t>
            </a:r>
          </a:p>
          <a:p>
            <a:endParaRPr lang="en-US" dirty="0"/>
          </a:p>
          <a:p>
            <a:r>
              <a:rPr lang="en-US" dirty="0"/>
              <a:t>Or QR code: </a:t>
            </a:r>
          </a:p>
          <a:p>
            <a:endParaRPr lang="en-US" dirty="0"/>
          </a:p>
        </p:txBody>
      </p:sp>
      <p:pic>
        <p:nvPicPr>
          <p:cNvPr id="3" name="Picture 2">
            <a:extLst>
              <a:ext uri="{FF2B5EF4-FFF2-40B4-BE49-F238E27FC236}">
                <a16:creationId xmlns:a16="http://schemas.microsoft.com/office/drawing/2014/main" id="{4F996710-1FFE-02D2-9CDE-9959CC3D98EF}"/>
              </a:ext>
            </a:extLst>
          </p:cNvPr>
          <p:cNvPicPr>
            <a:picLocks noChangeAspect="1"/>
          </p:cNvPicPr>
          <p:nvPr/>
        </p:nvPicPr>
        <p:blipFill>
          <a:blip r:embed="rId4"/>
          <a:stretch>
            <a:fillRect/>
          </a:stretch>
        </p:blipFill>
        <p:spPr>
          <a:xfrm>
            <a:off x="2245126" y="3483610"/>
            <a:ext cx="1898249" cy="1898249"/>
          </a:xfrm>
          <a:prstGeom prst="rect">
            <a:avLst/>
          </a:prstGeom>
        </p:spPr>
      </p:pic>
    </p:spTree>
    <p:extLst>
      <p:ext uri="{BB962C8B-B14F-4D97-AF65-F5344CB8AC3E}">
        <p14:creationId xmlns:p14="http://schemas.microsoft.com/office/powerpoint/2010/main" val="16888804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Signature-Marketing-White.eps">
            <a:extLst>
              <a:ext uri="{FF2B5EF4-FFF2-40B4-BE49-F238E27FC236}">
                <a16:creationId xmlns:a16="http://schemas.microsoft.com/office/drawing/2014/main" id="{79E12570-5DFF-7117-473C-DC1F7FE9A15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143375" y="8586788"/>
            <a:ext cx="2398713" cy="29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id="{33EBD0E3-498B-0178-A531-F9DCAF37CB13}"/>
              </a:ext>
            </a:extLst>
          </p:cNvPr>
          <p:cNvSpPr txBox="1"/>
          <p:nvPr/>
        </p:nvSpPr>
        <p:spPr>
          <a:xfrm>
            <a:off x="164939" y="8697397"/>
            <a:ext cx="3431892" cy="369332"/>
          </a:xfrm>
          <a:prstGeom prst="rect">
            <a:avLst/>
          </a:prstGeom>
          <a:noFill/>
        </p:spPr>
        <p:txBody>
          <a:bodyPr wrap="square">
            <a:spAutoFit/>
          </a:bodyPr>
          <a:lstStyle/>
          <a:p>
            <a:pPr eaLnBrk="1" hangingPunct="1">
              <a:defRPr/>
            </a:pPr>
            <a:r>
              <a:rPr lang="en-US" altLang="en-US" sz="1350" dirty="0">
                <a:solidFill>
                  <a:schemeClr val="bg1"/>
                </a:solidFill>
                <a:latin typeface="Univers LT Std 57 Cn" panose="020B0506020202050204" pitchFamily="34" charset="0"/>
              </a:rPr>
              <a:t>OCCUPATIONAL</a:t>
            </a:r>
            <a:r>
              <a:rPr lang="en-US" altLang="en-US" sz="1800" dirty="0">
                <a:solidFill>
                  <a:schemeClr val="bg1"/>
                </a:solidFill>
                <a:latin typeface="Univers LT Std 57 Cn" panose="020B0506020202050204" pitchFamily="34" charset="0"/>
              </a:rPr>
              <a:t> </a:t>
            </a:r>
            <a:r>
              <a:rPr lang="en-US" altLang="en-US" sz="1350" dirty="0">
                <a:solidFill>
                  <a:schemeClr val="bg1"/>
                </a:solidFill>
                <a:latin typeface="Univers LT Std 57 Cn" panose="020B0506020202050204" pitchFamily="34" charset="0"/>
              </a:rPr>
              <a:t>HEALTH</a:t>
            </a:r>
            <a:r>
              <a:rPr lang="en-US" altLang="en-US" sz="1800" dirty="0">
                <a:solidFill>
                  <a:schemeClr val="bg1"/>
                </a:solidFill>
                <a:latin typeface="Univers LT Std 57 Cn" panose="020B0506020202050204" pitchFamily="34" charset="0"/>
              </a:rPr>
              <a:t> </a:t>
            </a:r>
            <a:r>
              <a:rPr lang="en-US" altLang="en-US" sz="1350" dirty="0">
                <a:solidFill>
                  <a:schemeClr val="bg1"/>
                </a:solidFill>
                <a:latin typeface="Univers LT Std 57 Cn" panose="020B0506020202050204" pitchFamily="34" charset="0"/>
              </a:rPr>
              <a:t>SERVICES</a:t>
            </a:r>
          </a:p>
        </p:txBody>
      </p:sp>
      <p:sp>
        <p:nvSpPr>
          <p:cNvPr id="9" name="TextBox 8">
            <a:extLst>
              <a:ext uri="{FF2B5EF4-FFF2-40B4-BE49-F238E27FC236}">
                <a16:creationId xmlns:a16="http://schemas.microsoft.com/office/drawing/2014/main" id="{3B563723-4577-A520-15E7-F8D41B2A564C}"/>
              </a:ext>
            </a:extLst>
          </p:cNvPr>
          <p:cNvSpPr txBox="1"/>
          <p:nvPr/>
        </p:nvSpPr>
        <p:spPr>
          <a:xfrm>
            <a:off x="520731" y="278456"/>
            <a:ext cx="5596754" cy="5355312"/>
          </a:xfrm>
          <a:prstGeom prst="rect">
            <a:avLst/>
          </a:prstGeom>
          <a:noFill/>
        </p:spPr>
        <p:txBody>
          <a:bodyPr wrap="square" rtlCol="0">
            <a:spAutoFit/>
          </a:bodyPr>
          <a:lstStyle/>
          <a:p>
            <a:r>
              <a:rPr lang="en-US" dirty="0"/>
              <a:t> To access your own portal in Enterprise Health, click on Quick view in the left panel:</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Under Portals, Click </a:t>
            </a:r>
            <a:r>
              <a:rPr lang="en-US" u="sng" dirty="0"/>
              <a:t>UM</a:t>
            </a:r>
          </a:p>
          <a:p>
            <a:endParaRPr lang="en-US" dirty="0"/>
          </a:p>
          <a:p>
            <a:endParaRPr lang="en-US" dirty="0"/>
          </a:p>
          <a:p>
            <a:endParaRPr lang="en-US" dirty="0"/>
          </a:p>
          <a:p>
            <a:r>
              <a:rPr lang="en-US" dirty="0"/>
              <a:t> </a:t>
            </a:r>
          </a:p>
          <a:p>
            <a:r>
              <a:rPr lang="en-US" dirty="0"/>
              <a:t>To return to the injector screen, click on Return to Enterprise Health under the         menu.</a:t>
            </a:r>
          </a:p>
        </p:txBody>
      </p:sp>
      <p:pic>
        <p:nvPicPr>
          <p:cNvPr id="1026" name="Picture 4">
            <a:extLst>
              <a:ext uri="{FF2B5EF4-FFF2-40B4-BE49-F238E27FC236}">
                <a16:creationId xmlns:a16="http://schemas.microsoft.com/office/drawing/2014/main" id="{3146E434-0C82-0E6E-35F7-E8E7D3A7707C}"/>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429" r="68147" b="69512"/>
          <a:stretch/>
        </p:blipFill>
        <p:spPr bwMode="auto">
          <a:xfrm>
            <a:off x="819361" y="901029"/>
            <a:ext cx="5005367" cy="2586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a:extLst>
              <a:ext uri="{FF2B5EF4-FFF2-40B4-BE49-F238E27FC236}">
                <a16:creationId xmlns:a16="http://schemas.microsoft.com/office/drawing/2014/main" id="{B65AFAE4-6386-C01E-C9C6-07163F62B0E6}"/>
              </a:ext>
            </a:extLst>
          </p:cNvPr>
          <p:cNvPicPr>
            <a:picLocks noChangeAspect="1"/>
          </p:cNvPicPr>
          <p:nvPr/>
        </p:nvPicPr>
        <p:blipFill rotWithShape="1">
          <a:blip r:embed="rId4"/>
          <a:srcRect t="25074"/>
          <a:stretch/>
        </p:blipFill>
        <p:spPr>
          <a:xfrm>
            <a:off x="1115179" y="3980218"/>
            <a:ext cx="4172688" cy="845151"/>
          </a:xfrm>
          <a:prstGeom prst="rect">
            <a:avLst/>
          </a:prstGeom>
        </p:spPr>
      </p:pic>
      <p:pic>
        <p:nvPicPr>
          <p:cNvPr id="8" name="Picture 7">
            <a:extLst>
              <a:ext uri="{FF2B5EF4-FFF2-40B4-BE49-F238E27FC236}">
                <a16:creationId xmlns:a16="http://schemas.microsoft.com/office/drawing/2014/main" id="{5933B1C8-9459-06AF-2642-501056CD0C94}"/>
              </a:ext>
            </a:extLst>
          </p:cNvPr>
          <p:cNvPicPr>
            <a:picLocks noChangeAspect="1"/>
          </p:cNvPicPr>
          <p:nvPr/>
        </p:nvPicPr>
        <p:blipFill>
          <a:blip r:embed="rId5"/>
          <a:stretch>
            <a:fillRect/>
          </a:stretch>
        </p:blipFill>
        <p:spPr>
          <a:xfrm>
            <a:off x="3273417" y="5318228"/>
            <a:ext cx="311166" cy="368319"/>
          </a:xfrm>
          <a:prstGeom prst="rect">
            <a:avLst/>
          </a:prstGeom>
        </p:spPr>
      </p:pic>
      <p:pic>
        <p:nvPicPr>
          <p:cNvPr id="12" name="Picture 11">
            <a:extLst>
              <a:ext uri="{FF2B5EF4-FFF2-40B4-BE49-F238E27FC236}">
                <a16:creationId xmlns:a16="http://schemas.microsoft.com/office/drawing/2014/main" id="{447B8EFA-C3A7-3F47-0909-93670493E08A}"/>
              </a:ext>
            </a:extLst>
          </p:cNvPr>
          <p:cNvPicPr>
            <a:picLocks noChangeAspect="1"/>
          </p:cNvPicPr>
          <p:nvPr/>
        </p:nvPicPr>
        <p:blipFill>
          <a:blip r:embed="rId6"/>
          <a:stretch>
            <a:fillRect/>
          </a:stretch>
        </p:blipFill>
        <p:spPr>
          <a:xfrm>
            <a:off x="740515" y="5570458"/>
            <a:ext cx="1600242" cy="2672513"/>
          </a:xfrm>
          <a:prstGeom prst="rect">
            <a:avLst/>
          </a:prstGeom>
        </p:spPr>
      </p:pic>
      <p:sp>
        <p:nvSpPr>
          <p:cNvPr id="13" name="Arrow: Left 12">
            <a:extLst>
              <a:ext uri="{FF2B5EF4-FFF2-40B4-BE49-F238E27FC236}">
                <a16:creationId xmlns:a16="http://schemas.microsoft.com/office/drawing/2014/main" id="{FDDD35FC-65E4-60D2-75E6-CE9DE6CD47B7}"/>
              </a:ext>
            </a:extLst>
          </p:cNvPr>
          <p:cNvSpPr/>
          <p:nvPr/>
        </p:nvSpPr>
        <p:spPr>
          <a:xfrm>
            <a:off x="2488291" y="7404366"/>
            <a:ext cx="978408" cy="484632"/>
          </a:xfrm>
          <a:prstGeom prst="leftArrow">
            <a:avLst/>
          </a:prstGeom>
          <a:solidFill>
            <a:srgbClr val="FFCC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73344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Signature-Marketing-White.eps">
            <a:extLst>
              <a:ext uri="{FF2B5EF4-FFF2-40B4-BE49-F238E27FC236}">
                <a16:creationId xmlns:a16="http://schemas.microsoft.com/office/drawing/2014/main" id="{79E12570-5DFF-7117-473C-DC1F7FE9A15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143375" y="8586788"/>
            <a:ext cx="2398713" cy="29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id="{33EBD0E3-498B-0178-A531-F9DCAF37CB13}"/>
              </a:ext>
            </a:extLst>
          </p:cNvPr>
          <p:cNvSpPr txBox="1"/>
          <p:nvPr/>
        </p:nvSpPr>
        <p:spPr>
          <a:xfrm>
            <a:off x="164939" y="8697397"/>
            <a:ext cx="3431892" cy="369332"/>
          </a:xfrm>
          <a:prstGeom prst="rect">
            <a:avLst/>
          </a:prstGeom>
          <a:noFill/>
        </p:spPr>
        <p:txBody>
          <a:bodyPr wrap="square">
            <a:spAutoFit/>
          </a:bodyPr>
          <a:lstStyle/>
          <a:p>
            <a:pPr eaLnBrk="1" hangingPunct="1">
              <a:defRPr/>
            </a:pPr>
            <a:r>
              <a:rPr lang="en-US" altLang="en-US" sz="1350" dirty="0">
                <a:solidFill>
                  <a:schemeClr val="bg1"/>
                </a:solidFill>
                <a:latin typeface="Univers LT Std 57 Cn" panose="020B0506020202050204" pitchFamily="34" charset="0"/>
              </a:rPr>
              <a:t>OCCUPATIONAL</a:t>
            </a:r>
            <a:r>
              <a:rPr lang="en-US" altLang="en-US" sz="1800" dirty="0">
                <a:solidFill>
                  <a:schemeClr val="bg1"/>
                </a:solidFill>
                <a:latin typeface="Univers LT Std 57 Cn" panose="020B0506020202050204" pitchFamily="34" charset="0"/>
              </a:rPr>
              <a:t> </a:t>
            </a:r>
            <a:r>
              <a:rPr lang="en-US" altLang="en-US" sz="1350" dirty="0">
                <a:solidFill>
                  <a:schemeClr val="bg1"/>
                </a:solidFill>
                <a:latin typeface="Univers LT Std 57 Cn" panose="020B0506020202050204" pitchFamily="34" charset="0"/>
              </a:rPr>
              <a:t>HEALTH</a:t>
            </a:r>
            <a:r>
              <a:rPr lang="en-US" altLang="en-US" sz="1800" dirty="0">
                <a:solidFill>
                  <a:schemeClr val="bg1"/>
                </a:solidFill>
                <a:latin typeface="Univers LT Std 57 Cn" panose="020B0506020202050204" pitchFamily="34" charset="0"/>
              </a:rPr>
              <a:t> </a:t>
            </a:r>
            <a:r>
              <a:rPr lang="en-US" altLang="en-US" sz="1350" dirty="0">
                <a:solidFill>
                  <a:schemeClr val="bg1"/>
                </a:solidFill>
                <a:latin typeface="Univers LT Std 57 Cn" panose="020B0506020202050204" pitchFamily="34" charset="0"/>
              </a:rPr>
              <a:t>SERVICES</a:t>
            </a:r>
          </a:p>
        </p:txBody>
      </p:sp>
      <p:sp>
        <p:nvSpPr>
          <p:cNvPr id="9" name="TextBox 8">
            <a:extLst>
              <a:ext uri="{FF2B5EF4-FFF2-40B4-BE49-F238E27FC236}">
                <a16:creationId xmlns:a16="http://schemas.microsoft.com/office/drawing/2014/main" id="{3B563723-4577-A520-15E7-F8D41B2A564C}"/>
              </a:ext>
            </a:extLst>
          </p:cNvPr>
          <p:cNvSpPr txBox="1"/>
          <p:nvPr/>
        </p:nvSpPr>
        <p:spPr>
          <a:xfrm>
            <a:off x="520731" y="278456"/>
            <a:ext cx="5596754" cy="7764946"/>
          </a:xfrm>
          <a:prstGeom prst="rect">
            <a:avLst/>
          </a:prstGeom>
          <a:noFill/>
        </p:spPr>
        <p:txBody>
          <a:bodyPr wrap="square" rtlCol="0">
            <a:spAutoFit/>
          </a:bodyPr>
          <a:lstStyle/>
          <a:p>
            <a:pPr algn="ctr"/>
            <a:r>
              <a:rPr lang="en-US" b="1" u="sng" dirty="0"/>
              <a:t> IMPORTANT DATES</a:t>
            </a:r>
          </a:p>
          <a:p>
            <a:pPr algn="ctr"/>
            <a:endParaRPr lang="en-US" b="1" u="sng" dirty="0"/>
          </a:p>
          <a:p>
            <a:r>
              <a:rPr lang="en-US" b="1" dirty="0"/>
              <a:t>November 1, 2024: </a:t>
            </a:r>
            <a:r>
              <a:rPr lang="en-US" dirty="0"/>
              <a:t> Deadline to submit Medical or Religious Exemption Requests</a:t>
            </a:r>
            <a:endParaRPr lang="en-US" b="1" u="sng" dirty="0"/>
          </a:p>
          <a:p>
            <a:pPr algn="ctr"/>
            <a:endParaRPr lang="en-US" b="1" u="sng" dirty="0"/>
          </a:p>
          <a:p>
            <a:r>
              <a:rPr lang="en-US" b="1" dirty="0"/>
              <a:t>November 30, 2024:  </a:t>
            </a:r>
            <a:r>
              <a:rPr lang="en-US" dirty="0"/>
              <a:t>Flu vaccine return. Please return unused flu vaccine to OHS. If you are done vaccinating in your area, it can be returned earlier. Do not return it to B2 Pharmacy!</a:t>
            </a:r>
          </a:p>
          <a:p>
            <a:endParaRPr lang="en-US" b="1" dirty="0"/>
          </a:p>
          <a:p>
            <a:r>
              <a:rPr lang="en-US" b="1" dirty="0"/>
              <a:t>December 1, 2024: </a:t>
            </a:r>
            <a:r>
              <a:rPr lang="en-US" dirty="0"/>
              <a:t>Flu vaccine deadline</a:t>
            </a:r>
          </a:p>
          <a:p>
            <a:endParaRPr lang="en-US" b="1" dirty="0"/>
          </a:p>
          <a:p>
            <a:endParaRPr lang="en-US" b="1" dirty="0"/>
          </a:p>
          <a:p>
            <a:pPr marL="0" marR="0" algn="ctr">
              <a:lnSpc>
                <a:spcPct val="107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Contact Information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i="1" dirty="0">
                <a:effectLst/>
                <a:latin typeface="Calibri" panose="020F0502020204030204" pitchFamily="34" charset="0"/>
                <a:ea typeface="Calibri" panose="020F0502020204030204" pitchFamily="34" charset="0"/>
                <a:cs typeface="Times New Roman" panose="02020603050405020304" pitchFamily="18" charset="0"/>
              </a:rPr>
              <a:t>For medical or clinical questions: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Email: </a:t>
            </a:r>
            <a:r>
              <a:rPr lang="en-US"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rPr>
              <a:t>OccupationalHealth-RN@med.umich.edu</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800" i="1" dirty="0">
                <a:effectLst/>
                <a:latin typeface="Calibri" panose="020F0502020204030204" pitchFamily="34" charset="0"/>
                <a:ea typeface="Calibri" panose="020F0502020204030204" pitchFamily="34" charset="0"/>
                <a:cs typeface="Times New Roman" panose="02020603050405020304" pitchFamily="18" charset="0"/>
              </a:rPr>
              <a:t>For compliance, Enterprise Health, or vaccine questions: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Daisy Demlow</a:t>
            </a:r>
          </a:p>
          <a:p>
            <a:pPr marL="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Program Manager</a:t>
            </a:r>
          </a:p>
          <a:p>
            <a:pPr marL="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Office: 734-936-9244</a:t>
            </a:r>
          </a:p>
          <a:p>
            <a:pPr marL="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Pager: 60545</a:t>
            </a:r>
          </a:p>
          <a:p>
            <a:pPr marL="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Email: </a:t>
            </a:r>
            <a:r>
              <a:rPr lang="en-US"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daisyv@med.umich.edu</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algn="ctr"/>
            <a:endParaRPr lang="en-US" b="1" dirty="0"/>
          </a:p>
          <a:p>
            <a:pPr algn="ctr"/>
            <a:endParaRPr lang="en-US" b="1" u="sng" dirty="0"/>
          </a:p>
          <a:p>
            <a:pPr algn="ctr"/>
            <a:endParaRPr lang="en-US" b="1" u="sng" dirty="0"/>
          </a:p>
          <a:p>
            <a:pPr algn="ctr"/>
            <a:endParaRPr lang="en-US" b="1" u="sng" dirty="0"/>
          </a:p>
        </p:txBody>
      </p:sp>
    </p:spTree>
    <p:extLst>
      <p:ext uri="{BB962C8B-B14F-4D97-AF65-F5344CB8AC3E}">
        <p14:creationId xmlns:p14="http://schemas.microsoft.com/office/powerpoint/2010/main" val="1613977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B2FF5EE-4A51-0A5D-E281-3BD1D1F27866}"/>
              </a:ext>
            </a:extLst>
          </p:cNvPr>
          <p:cNvSpPr txBox="1"/>
          <p:nvPr/>
        </p:nvSpPr>
        <p:spPr>
          <a:xfrm>
            <a:off x="350729" y="237994"/>
            <a:ext cx="6187857" cy="7869783"/>
          </a:xfrm>
          <a:prstGeom prst="rect">
            <a:avLst/>
          </a:prstGeom>
          <a:noFill/>
        </p:spPr>
        <p:txBody>
          <a:bodyPr wrap="square" rtlCol="0">
            <a:spAutoFit/>
          </a:bodyPr>
          <a:lstStyle/>
          <a:p>
            <a:pPr marL="0" marR="0" algn="ctr">
              <a:lnSpc>
                <a:spcPct val="107000"/>
              </a:lnSpc>
              <a:spcBef>
                <a:spcPts val="0"/>
              </a:spcBef>
              <a:spcAft>
                <a:spcPts val="80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Clinical Procedure for Influenza Administration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Storage: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Store vaccine syringes at 35-46 degrees F.  </a:t>
            </a:r>
            <a:r>
              <a:rPr lang="en-US" sz="1400" b="1" dirty="0">
                <a:effectLst/>
                <a:latin typeface="Calibri" panose="020F0502020204030204" pitchFamily="34" charset="0"/>
                <a:ea typeface="Calibri" panose="020F0502020204030204" pitchFamily="34" charset="0"/>
                <a:cs typeface="Times New Roman" panose="02020603050405020304" pitchFamily="18" charset="0"/>
              </a:rPr>
              <a:t>Do not </a:t>
            </a:r>
            <a:r>
              <a:rPr lang="en-US" sz="1400" b="1" dirty="0" err="1">
                <a:effectLst/>
                <a:latin typeface="Calibri" panose="020F0502020204030204" pitchFamily="34" charset="0"/>
                <a:ea typeface="Calibri" panose="020F0502020204030204" pitchFamily="34" charset="0"/>
                <a:cs typeface="Times New Roman" panose="02020603050405020304" pitchFamily="18" charset="0"/>
              </a:rPr>
              <a:t>freeze</a:t>
            </a:r>
            <a:r>
              <a:rPr lang="en-US" sz="1400" dirty="0" err="1">
                <a:effectLst/>
                <a:latin typeface="Calibri" panose="020F0502020204030204" pitchFamily="34" charset="0"/>
                <a:ea typeface="Calibri" panose="020F0502020204030204" pitchFamily="34" charset="0"/>
                <a:cs typeface="Times New Roman" panose="02020603050405020304" pitchFamily="18" charset="0"/>
              </a:rPr>
              <a:t>.For</a:t>
            </a:r>
            <a:r>
              <a:rPr lang="en-US" sz="1400" dirty="0">
                <a:effectLst/>
                <a:latin typeface="Calibri" panose="020F0502020204030204" pitchFamily="34" charset="0"/>
                <a:ea typeface="Calibri" panose="020F0502020204030204" pitchFamily="34" charset="0"/>
                <a:cs typeface="Times New Roman" panose="02020603050405020304" pitchFamily="18" charset="0"/>
              </a:rPr>
              <a:t> transport/temporary storage, you may pack vials of vaccine in their boxes in a cooler with cool packs.  Be sure to place a barrier between boxes and cold packs to avoid freezing.</a:t>
            </a:r>
          </a:p>
          <a:p>
            <a:pPr marL="0" marR="0">
              <a:lnSpc>
                <a:spcPct val="107000"/>
              </a:lnSpc>
              <a:spcBef>
                <a:spcPts val="0"/>
              </a:spcBef>
              <a:spcAft>
                <a:spcPts val="80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Preparation: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Shake syringe to re-suspend vaccine.  Attach appropriate size needle to syringe.  It is not necessary to dispel all the air out of the syringe prior to injection.  </a:t>
            </a:r>
          </a:p>
          <a:p>
            <a:pPr marL="0" marR="0">
              <a:lnSpc>
                <a:spcPct val="107000"/>
              </a:lnSpc>
              <a:spcBef>
                <a:spcPts val="0"/>
              </a:spcBef>
              <a:spcAft>
                <a:spcPts val="8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80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Administration: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tabLst>
                <a:tab pos="457200" algn="l"/>
              </a:tabLst>
            </a:pPr>
            <a:r>
              <a:rPr lang="en-US" sz="1400" dirty="0">
                <a:effectLst/>
                <a:latin typeface="Calibri" panose="020F0502020204030204" pitchFamily="34" charset="0"/>
                <a:ea typeface="Calibri" panose="020F0502020204030204" pitchFamily="34" charset="0"/>
                <a:cs typeface="Times New Roman" panose="02020603050405020304" pitchFamily="18" charset="0"/>
              </a:rPr>
              <a:t>Provide Vaccine Information Statement (VIS) for review.</a:t>
            </a:r>
          </a:p>
          <a:p>
            <a:pPr marL="342900" marR="0" lvl="0" indent="-342900">
              <a:lnSpc>
                <a:spcPct val="107000"/>
              </a:lnSpc>
              <a:spcBef>
                <a:spcPts val="0"/>
              </a:spcBef>
              <a:spcAft>
                <a:spcPts val="0"/>
              </a:spcAft>
              <a:buFont typeface="Symbol" panose="05050102010706020507" pitchFamily="18" charset="2"/>
              <a:buChar char=""/>
              <a:tabLst>
                <a:tab pos="457200" algn="l"/>
              </a:tabLst>
            </a:pPr>
            <a:r>
              <a:rPr lang="en-US" sz="1400" u="sng" dirty="0">
                <a:effectLst/>
                <a:latin typeface="Calibri" panose="020F0502020204030204" pitchFamily="34" charset="0"/>
                <a:ea typeface="Calibri" panose="020F0502020204030204" pitchFamily="34" charset="0"/>
                <a:cs typeface="Times New Roman" panose="02020603050405020304" pitchFamily="18" charset="0"/>
              </a:rPr>
              <a:t>Prefilled single dose syringes are latex and preservative free.</a:t>
            </a:r>
            <a:r>
              <a:rPr lang="en-US" sz="1400" dirty="0">
                <a:effectLst/>
                <a:latin typeface="Calibri" panose="020F0502020204030204" pitchFamily="34" charset="0"/>
                <a:ea typeface="Calibri" panose="020F0502020204030204" pitchFamily="34" charset="0"/>
                <a:cs typeface="Times New Roman" panose="02020603050405020304" pitchFamily="18" charset="0"/>
              </a:rPr>
              <a:t> They do not contain </a:t>
            </a:r>
            <a:r>
              <a:rPr lang="en-US" sz="1400" dirty="0" err="1">
                <a:effectLst/>
                <a:latin typeface="Calibri" panose="020F0502020204030204" pitchFamily="34" charset="0"/>
                <a:ea typeface="Calibri" panose="020F0502020204030204" pitchFamily="34" charset="0"/>
                <a:cs typeface="Times New Roman" panose="02020603050405020304" pitchFamily="18" charset="0"/>
              </a:rPr>
              <a:t>thimerosol</a:t>
            </a:r>
            <a:r>
              <a:rPr lang="en-US" sz="1400" dirty="0">
                <a:effectLst/>
                <a:latin typeface="Calibri" panose="020F0502020204030204" pitchFamily="34" charset="0"/>
                <a:ea typeface="Calibri" panose="020F0502020204030204" pitchFamily="34" charset="0"/>
                <a:cs typeface="Times New Roman" panose="02020603050405020304" pitchFamily="18" charset="0"/>
              </a:rPr>
              <a:t> or latex.</a:t>
            </a:r>
          </a:p>
          <a:p>
            <a:pPr marL="342900" marR="0" lvl="0" indent="-342900">
              <a:lnSpc>
                <a:spcPct val="107000"/>
              </a:lnSpc>
              <a:spcBef>
                <a:spcPts val="0"/>
              </a:spcBef>
              <a:spcAft>
                <a:spcPts val="0"/>
              </a:spcAft>
              <a:buFont typeface="Symbol" panose="05050102010706020507" pitchFamily="18" charset="2"/>
              <a:buChar char=""/>
              <a:tabLst>
                <a:tab pos="457200" algn="l"/>
              </a:tabLst>
            </a:pPr>
            <a:r>
              <a:rPr lang="en-US" sz="1400" dirty="0">
                <a:effectLst/>
                <a:latin typeface="Calibri" panose="020F0502020204030204" pitchFamily="34" charset="0"/>
                <a:ea typeface="Calibri" panose="020F0502020204030204" pitchFamily="34" charset="0"/>
                <a:cs typeface="Times New Roman" panose="02020603050405020304" pitchFamily="18" charset="0"/>
              </a:rPr>
              <a:t>Gloves are not necessary when administering intramuscular injections since bleeding is not anticipated.  If a blood spill occurs, wipe spill with alcohol solution and wash and sanitize hands.  If hands are chapped or abraded, gloves should be worn.  </a:t>
            </a:r>
          </a:p>
          <a:p>
            <a:pPr marL="342900" marR="0" lvl="0" indent="-342900">
              <a:lnSpc>
                <a:spcPct val="107000"/>
              </a:lnSpc>
              <a:spcBef>
                <a:spcPts val="0"/>
              </a:spcBef>
              <a:spcAft>
                <a:spcPts val="0"/>
              </a:spcAft>
              <a:buFont typeface="Symbol" panose="05050102010706020507" pitchFamily="18" charset="2"/>
              <a:buChar char=""/>
              <a:tabLst>
                <a:tab pos="457200" algn="l"/>
              </a:tabLst>
            </a:pPr>
            <a:r>
              <a:rPr lang="en-US" sz="1400" dirty="0">
                <a:effectLst/>
                <a:latin typeface="Calibri" panose="020F0502020204030204" pitchFamily="34" charset="0"/>
                <a:ea typeface="Calibri" panose="020F0502020204030204" pitchFamily="34" charset="0"/>
                <a:cs typeface="Times New Roman" panose="02020603050405020304" pitchFamily="18" charset="0"/>
              </a:rPr>
              <a:t>Hands must be cleansed with alcohol skin sanitizer between patients.  If hands become visibly soiled, soap and water must be used</a:t>
            </a:r>
          </a:p>
          <a:p>
            <a:pPr marL="342900" marR="0" lvl="0" indent="-342900">
              <a:lnSpc>
                <a:spcPct val="107000"/>
              </a:lnSpc>
              <a:spcBef>
                <a:spcPts val="0"/>
              </a:spcBef>
              <a:spcAft>
                <a:spcPts val="0"/>
              </a:spcAft>
              <a:buFont typeface="Symbol" panose="05050102010706020507" pitchFamily="18" charset="2"/>
              <a:buChar char=""/>
              <a:tabLst>
                <a:tab pos="457200" algn="l"/>
              </a:tabLst>
            </a:pPr>
            <a:r>
              <a:rPr lang="en-US" sz="1400" dirty="0">
                <a:effectLst/>
                <a:latin typeface="Calibri" panose="020F0502020204030204" pitchFamily="34" charset="0"/>
                <a:ea typeface="Calibri" panose="020F0502020204030204" pitchFamily="34" charset="0"/>
                <a:cs typeface="Times New Roman" panose="02020603050405020304" pitchFamily="18" charset="0"/>
              </a:rPr>
              <a:t>Clean deltoid site with alcohol.  Non dominant arm is preferred in case of local tenderness/swelling.</a:t>
            </a:r>
          </a:p>
          <a:p>
            <a:pPr marL="342900" marR="0" lvl="0" indent="-342900">
              <a:lnSpc>
                <a:spcPct val="107000"/>
              </a:lnSpc>
              <a:spcBef>
                <a:spcPts val="0"/>
              </a:spcBef>
              <a:spcAft>
                <a:spcPts val="0"/>
              </a:spcAft>
              <a:buFont typeface="Symbol" panose="05050102010706020507" pitchFamily="18" charset="2"/>
              <a:buChar char=""/>
              <a:tabLst>
                <a:tab pos="457200" algn="l"/>
              </a:tabLst>
            </a:pPr>
            <a:r>
              <a:rPr lang="en-US" sz="1400" dirty="0">
                <a:effectLst/>
                <a:latin typeface="Calibri" panose="020F0502020204030204" pitchFamily="34" charset="0"/>
                <a:ea typeface="Calibri" panose="020F0502020204030204" pitchFamily="34" charset="0"/>
                <a:cs typeface="Times New Roman" panose="02020603050405020304" pitchFamily="18" charset="0"/>
              </a:rPr>
              <a:t>Flu vaccine is administered intramuscularly into the deltoid muscle at a 90 degree angle.  Use a 22-25 g needle at least one inch in length to ensure penetration into muscle, not subcutaneous tissue.  In obese individuals, use 1.5” needle. </a:t>
            </a:r>
            <a:r>
              <a:rPr lang="en-US" sz="1400" b="1" dirty="0">
                <a:effectLst/>
                <a:latin typeface="Calibri" panose="020F0502020204030204" pitchFamily="34" charset="0"/>
                <a:ea typeface="Calibri" panose="020F0502020204030204" pitchFamily="34" charset="0"/>
                <a:cs typeface="Times New Roman" panose="02020603050405020304" pitchFamily="18" charset="0"/>
              </a:rPr>
              <a:t>No need to aspirate prior to injection.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tabLst>
                <a:tab pos="457200" algn="l"/>
              </a:tabLst>
            </a:pPr>
            <a:r>
              <a:rPr lang="en-US" sz="1400" dirty="0">
                <a:effectLst/>
                <a:latin typeface="Calibri" panose="020F0502020204030204" pitchFamily="34" charset="0"/>
                <a:ea typeface="Calibri" panose="020F0502020204030204" pitchFamily="34" charset="0"/>
                <a:cs typeface="Times New Roman" panose="02020603050405020304" pitchFamily="18" charset="0"/>
              </a:rPr>
              <a:t>If an individual is taking blood thinning agents, care must be taken to apply pressure to the site after IM administration to prevent bleeding.</a:t>
            </a:r>
          </a:p>
          <a:p>
            <a:pPr marL="0" marR="0">
              <a:lnSpc>
                <a:spcPct val="107000"/>
              </a:lnSpc>
              <a:spcBef>
                <a:spcPts val="0"/>
              </a:spcBef>
              <a:spcAft>
                <a:spcPts val="8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 </a:t>
            </a:r>
          </a:p>
          <a:p>
            <a:endParaRPr lang="en-US" sz="1100" dirty="0"/>
          </a:p>
        </p:txBody>
      </p:sp>
    </p:spTree>
    <p:extLst>
      <p:ext uri="{BB962C8B-B14F-4D97-AF65-F5344CB8AC3E}">
        <p14:creationId xmlns:p14="http://schemas.microsoft.com/office/powerpoint/2010/main" val="16196537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6FA5EAC-5548-4C0D-187D-48CBE2EE269E}"/>
              </a:ext>
            </a:extLst>
          </p:cNvPr>
          <p:cNvSpPr txBox="1"/>
          <p:nvPr/>
        </p:nvSpPr>
        <p:spPr>
          <a:xfrm>
            <a:off x="388306" y="75156"/>
            <a:ext cx="6162806" cy="8790933"/>
          </a:xfrm>
          <a:prstGeom prst="rect">
            <a:avLst/>
          </a:prstGeom>
          <a:noFill/>
        </p:spPr>
        <p:txBody>
          <a:bodyPr wrap="square" rtlCol="0">
            <a:spAutoFit/>
          </a:bodyPr>
          <a:lstStyle/>
          <a:p>
            <a:pPr marL="0" marR="0">
              <a:lnSpc>
                <a:spcPct val="107000"/>
              </a:lnSpc>
              <a:spcBef>
                <a:spcPts val="0"/>
              </a:spcBef>
              <a:spcAft>
                <a:spcPts val="80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Assessment/management of vaccine reactions in adult patients: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Localized: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tabLst>
                <a:tab pos="457200" algn="l"/>
              </a:tabLst>
            </a:pPr>
            <a:r>
              <a:rPr lang="en-US" sz="1400" dirty="0">
                <a:effectLst/>
                <a:latin typeface="Calibri" panose="020F0502020204030204" pitchFamily="34" charset="0"/>
                <a:ea typeface="Calibri" panose="020F0502020204030204" pitchFamily="34" charset="0"/>
                <a:cs typeface="Times New Roman" panose="02020603050405020304" pitchFamily="18" charset="0"/>
              </a:rPr>
              <a:t>Soreness, itching or swelling at injection site.  Apply cold compress to site.  </a:t>
            </a:r>
          </a:p>
          <a:p>
            <a:pPr marL="342900" marR="0" lvl="0" indent="-342900">
              <a:lnSpc>
                <a:spcPct val="107000"/>
              </a:lnSpc>
              <a:spcBef>
                <a:spcPts val="0"/>
              </a:spcBef>
              <a:spcAft>
                <a:spcPts val="0"/>
              </a:spcAft>
              <a:buFont typeface="Symbol" panose="05050102010706020507" pitchFamily="18" charset="2"/>
              <a:buChar char=""/>
              <a:tabLst>
                <a:tab pos="457200" algn="l"/>
              </a:tabLst>
            </a:pPr>
            <a:r>
              <a:rPr lang="en-US" sz="1400" dirty="0">
                <a:effectLst/>
                <a:latin typeface="Calibri" panose="020F0502020204030204" pitchFamily="34" charset="0"/>
                <a:ea typeface="Calibri" panose="020F0502020204030204" pitchFamily="34" charset="0"/>
                <a:cs typeface="Times New Roman" panose="02020603050405020304" pitchFamily="18" charset="0"/>
              </a:rPr>
              <a:t>Slight bleeding:  Apply compressive bandage.  If bleeding continues, apply direct and firm pressure and observe.</a:t>
            </a:r>
          </a:p>
          <a:p>
            <a:pPr marL="342900" marR="0" lvl="0" indent="-342900">
              <a:lnSpc>
                <a:spcPct val="107000"/>
              </a:lnSpc>
              <a:spcBef>
                <a:spcPts val="0"/>
              </a:spcBef>
              <a:spcAft>
                <a:spcPts val="0"/>
              </a:spcAft>
              <a:buFont typeface="Symbol" panose="05050102010706020507" pitchFamily="18" charset="2"/>
              <a:buChar char=""/>
              <a:tabLst>
                <a:tab pos="457200" algn="l"/>
              </a:tabLst>
            </a:pPr>
            <a:r>
              <a:rPr lang="en-US" sz="1400" dirty="0">
                <a:effectLst/>
                <a:latin typeface="Calibri" panose="020F0502020204030204" pitchFamily="34" charset="0"/>
                <a:ea typeface="Calibri" panose="020F0502020204030204" pitchFamily="34" charset="0"/>
                <a:cs typeface="Times New Roman" panose="02020603050405020304" pitchFamily="18" charset="0"/>
              </a:rPr>
              <a:t>Near syncope (usually vagal reaction):  Lie patient down with feet elevated.  Assess airway, blood pressure/pulse and consciousness.</a:t>
            </a:r>
          </a:p>
          <a:p>
            <a:pPr marL="0" marR="0">
              <a:lnSpc>
                <a:spcPct val="107000"/>
              </a:lnSpc>
              <a:spcBef>
                <a:spcPts val="0"/>
              </a:spcBef>
              <a:spcAft>
                <a:spcPts val="80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Anaphylaxis:</a:t>
            </a:r>
            <a:r>
              <a:rPr lang="en-US" sz="1400" dirty="0">
                <a:effectLst/>
                <a:latin typeface="Calibri" panose="020F0502020204030204" pitchFamily="34" charset="0"/>
                <a:ea typeface="Calibri" panose="020F0502020204030204" pitchFamily="34" charset="0"/>
                <a:cs typeface="Times New Roman" panose="02020603050405020304" pitchFamily="18" charset="0"/>
              </a:rPr>
              <a:t> Generalized itching or hives, angioedema (swelling of lips, face or tongue), wheezing, shortness of breath, hypotension, faintness.</a:t>
            </a:r>
          </a:p>
          <a:p>
            <a:pPr marL="342900" marR="0" lvl="0" indent="-342900">
              <a:lnSpc>
                <a:spcPct val="107000"/>
              </a:lnSpc>
              <a:spcBef>
                <a:spcPts val="0"/>
              </a:spcBef>
              <a:spcAft>
                <a:spcPts val="0"/>
              </a:spcAft>
              <a:buFont typeface="Symbol" panose="05050102010706020507" pitchFamily="18" charset="2"/>
              <a:buChar char=""/>
              <a:tabLst>
                <a:tab pos="457200" algn="l"/>
              </a:tabLst>
            </a:pPr>
            <a:r>
              <a:rPr lang="en-US" sz="1400" dirty="0">
                <a:effectLst/>
                <a:latin typeface="Calibri" panose="020F0502020204030204" pitchFamily="34" charset="0"/>
                <a:ea typeface="Calibri" panose="020F0502020204030204" pitchFamily="34" charset="0"/>
                <a:cs typeface="Times New Roman" panose="02020603050405020304" pitchFamily="18" charset="0"/>
              </a:rPr>
              <a:t>Call for physician backup if in immediate area or 999 (or 911 for offsite areas).  </a:t>
            </a:r>
          </a:p>
          <a:p>
            <a:pPr marL="342900" marR="0" lvl="0" indent="-342900">
              <a:lnSpc>
                <a:spcPct val="107000"/>
              </a:lnSpc>
              <a:spcBef>
                <a:spcPts val="0"/>
              </a:spcBef>
              <a:spcAft>
                <a:spcPts val="0"/>
              </a:spcAft>
              <a:buFont typeface="Symbol" panose="05050102010706020507" pitchFamily="18" charset="2"/>
              <a:buChar char=""/>
              <a:tabLst>
                <a:tab pos="457200" algn="l"/>
              </a:tabLst>
            </a:pPr>
            <a:r>
              <a:rPr lang="en-US" sz="1400" dirty="0">
                <a:effectLst/>
                <a:latin typeface="Calibri" panose="020F0502020204030204" pitchFamily="34" charset="0"/>
                <a:ea typeface="Calibri" panose="020F0502020204030204" pitchFamily="34" charset="0"/>
                <a:cs typeface="Times New Roman" panose="02020603050405020304" pitchFamily="18" charset="0"/>
              </a:rPr>
              <a:t>Protect airway.  </a:t>
            </a:r>
          </a:p>
          <a:p>
            <a:pPr marL="342900" marR="0" lvl="0" indent="-342900">
              <a:lnSpc>
                <a:spcPct val="107000"/>
              </a:lnSpc>
              <a:spcBef>
                <a:spcPts val="0"/>
              </a:spcBef>
              <a:spcAft>
                <a:spcPts val="0"/>
              </a:spcAft>
              <a:buFont typeface="Symbol" panose="05050102010706020507" pitchFamily="18" charset="2"/>
              <a:buChar char=""/>
              <a:tabLst>
                <a:tab pos="457200" algn="l"/>
              </a:tabLst>
            </a:pPr>
            <a:r>
              <a:rPr lang="en-US" sz="1400" dirty="0">
                <a:effectLst/>
                <a:latin typeface="Calibri" panose="020F0502020204030204" pitchFamily="34" charset="0"/>
                <a:ea typeface="Calibri" panose="020F0502020204030204" pitchFamily="34" charset="0"/>
                <a:cs typeface="Times New Roman" panose="02020603050405020304" pitchFamily="18" charset="0"/>
              </a:rPr>
              <a:t>Administer 0.3-0.5 cc of 1:1000 dilution of aqueous epinephrine IM (IM is preferable to SQ)  (Epi Pen gives 0.3 cc)</a:t>
            </a:r>
          </a:p>
          <a:p>
            <a:pPr marL="342900" marR="0" lvl="0" indent="-342900">
              <a:lnSpc>
                <a:spcPct val="107000"/>
              </a:lnSpc>
              <a:spcBef>
                <a:spcPts val="0"/>
              </a:spcBef>
              <a:spcAft>
                <a:spcPts val="0"/>
              </a:spcAft>
              <a:buFont typeface="Symbol" panose="05050102010706020507" pitchFamily="18" charset="2"/>
              <a:buChar char=""/>
              <a:tabLst>
                <a:tab pos="457200" algn="l"/>
              </a:tabLst>
            </a:pPr>
            <a:r>
              <a:rPr lang="en-US" sz="1400" dirty="0">
                <a:effectLst/>
                <a:latin typeface="Calibri" panose="020F0502020204030204" pitchFamily="34" charset="0"/>
                <a:ea typeface="Calibri" panose="020F0502020204030204" pitchFamily="34" charset="0"/>
                <a:cs typeface="Times New Roman" panose="02020603050405020304" pitchFamily="18" charset="0"/>
              </a:rPr>
              <a:t>Administer </a:t>
            </a:r>
            <a:r>
              <a:rPr lang="en-US" sz="1400" dirty="0" err="1">
                <a:effectLst/>
                <a:latin typeface="Calibri" panose="020F0502020204030204" pitchFamily="34" charset="0"/>
                <a:ea typeface="Calibri" panose="020F0502020204030204" pitchFamily="34" charset="0"/>
                <a:cs typeface="Times New Roman" panose="02020603050405020304" pitchFamily="18" charset="0"/>
              </a:rPr>
              <a:t>diphenydramine</a:t>
            </a:r>
            <a:r>
              <a:rPr lang="en-US" sz="1400" dirty="0">
                <a:effectLst/>
                <a:latin typeface="Calibri" panose="020F0502020204030204" pitchFamily="34" charset="0"/>
                <a:ea typeface="Calibri" panose="020F0502020204030204" pitchFamily="34" charset="0"/>
                <a:cs typeface="Times New Roman" panose="02020603050405020304" pitchFamily="18" charset="0"/>
              </a:rPr>
              <a:t> 50-100 mg orally or 50-100 mg IM</a:t>
            </a:r>
          </a:p>
          <a:p>
            <a:pPr marL="342900" marR="0" lvl="0" indent="-342900">
              <a:lnSpc>
                <a:spcPct val="107000"/>
              </a:lnSpc>
              <a:spcBef>
                <a:spcPts val="0"/>
              </a:spcBef>
              <a:spcAft>
                <a:spcPts val="0"/>
              </a:spcAft>
              <a:buFont typeface="Symbol" panose="05050102010706020507" pitchFamily="18" charset="2"/>
              <a:buChar char=""/>
              <a:tabLst>
                <a:tab pos="457200" algn="l"/>
              </a:tabLst>
            </a:pPr>
            <a:r>
              <a:rPr lang="en-US" sz="1400" dirty="0">
                <a:effectLst/>
                <a:latin typeface="Calibri" panose="020F0502020204030204" pitchFamily="34" charset="0"/>
                <a:ea typeface="Calibri" panose="020F0502020204030204" pitchFamily="34" charset="0"/>
                <a:cs typeface="Times New Roman" panose="02020603050405020304" pitchFamily="18" charset="0"/>
              </a:rPr>
              <a:t>Monitor patient; assess vital signs and consciousness every 5 minutes.  Call 999 (or 911 for offsite areas) if vital signs deteriorate or patient loses consciousness.  Begin CPR as appropriate.</a:t>
            </a:r>
          </a:p>
          <a:p>
            <a:pPr marL="342900" marR="0" lvl="0" indent="-342900">
              <a:lnSpc>
                <a:spcPct val="107000"/>
              </a:lnSpc>
              <a:spcBef>
                <a:spcPts val="0"/>
              </a:spcBef>
              <a:spcAft>
                <a:spcPts val="0"/>
              </a:spcAft>
              <a:buFont typeface="Symbol" panose="05050102010706020507" pitchFamily="18" charset="2"/>
              <a:buChar char=""/>
              <a:tabLst>
                <a:tab pos="457200" algn="l"/>
              </a:tabLst>
            </a:pPr>
            <a:r>
              <a:rPr lang="en-US" sz="1400" dirty="0">
                <a:effectLst/>
                <a:latin typeface="Calibri" panose="020F0502020204030204" pitchFamily="34" charset="0"/>
                <a:ea typeface="Calibri" panose="020F0502020204030204" pitchFamily="34" charset="0"/>
                <a:cs typeface="Times New Roman" panose="02020603050405020304" pitchFamily="18" charset="0"/>
              </a:rPr>
              <a:t>May repeat epinephrine dose after 10 minutes for up to 3 doses.</a:t>
            </a:r>
          </a:p>
          <a:p>
            <a:pPr marL="342900" marR="0" lvl="0" indent="-342900">
              <a:lnSpc>
                <a:spcPct val="107000"/>
              </a:lnSpc>
              <a:spcBef>
                <a:spcPts val="0"/>
              </a:spcBef>
              <a:spcAft>
                <a:spcPts val="0"/>
              </a:spcAft>
              <a:buFont typeface="Symbol" panose="05050102010706020507" pitchFamily="18" charset="2"/>
              <a:buChar char=""/>
              <a:tabLst>
                <a:tab pos="457200" algn="l"/>
              </a:tabLs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Syncope:</a:t>
            </a:r>
            <a:r>
              <a:rPr lang="en-US" sz="1400" dirty="0">
                <a:effectLst/>
                <a:latin typeface="Calibri" panose="020F0502020204030204" pitchFamily="34" charset="0"/>
                <a:ea typeface="Calibri" panose="020F0502020204030204" pitchFamily="34" charset="0"/>
                <a:cs typeface="Times New Roman" panose="02020603050405020304" pitchFamily="18" charset="0"/>
              </a:rPr>
              <a:t>  Check for neck/head injury before moving patient.  Lie supine with feet elevated.  Assess breathing, blood pressure and pulse.  If consciousness not immediately regained, call 999 (or 911 for offsite areas).  </a:t>
            </a:r>
          </a:p>
          <a:p>
            <a:pPr marL="45720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Contraindications/Precautions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tabLst>
                <a:tab pos="457200" algn="l"/>
              </a:tabLst>
            </a:pPr>
            <a:r>
              <a:rPr lang="en-US" sz="1400" dirty="0">
                <a:effectLst/>
                <a:latin typeface="Calibri" panose="020F0502020204030204" pitchFamily="34" charset="0"/>
                <a:ea typeface="Calibri" panose="020F0502020204030204" pitchFamily="34" charset="0"/>
                <a:cs typeface="Times New Roman" panose="02020603050405020304" pitchFamily="18" charset="0"/>
              </a:rPr>
              <a:t>Previous severe allergic reaction to an influenza vaccine, regardless of the component suspected to be responsible for the reaction. </a:t>
            </a:r>
          </a:p>
          <a:p>
            <a:pPr marL="342900" marR="0" lvl="0" indent="-342900">
              <a:lnSpc>
                <a:spcPct val="107000"/>
              </a:lnSpc>
              <a:spcBef>
                <a:spcPts val="0"/>
              </a:spcBef>
              <a:spcAft>
                <a:spcPts val="0"/>
              </a:spcAft>
              <a:buFont typeface="Symbol" panose="05050102010706020507" pitchFamily="18" charset="2"/>
              <a:buChar char=""/>
              <a:tabLst>
                <a:tab pos="457200" algn="l"/>
              </a:tabLst>
            </a:pPr>
            <a:r>
              <a:rPr lang="en-US" sz="1400" dirty="0">
                <a:effectLst/>
                <a:latin typeface="Calibri" panose="020F0502020204030204" pitchFamily="34" charset="0"/>
                <a:ea typeface="Calibri" panose="020F0502020204030204" pitchFamily="34" charset="0"/>
                <a:cs typeface="Times New Roman" panose="02020603050405020304" pitchFamily="18" charset="0"/>
              </a:rPr>
              <a:t>History of Guillain-Barre within six weeks of receiving a prior flu vaccine.  </a:t>
            </a:r>
          </a:p>
          <a:p>
            <a:pPr marL="342900" marR="0" lvl="0" indent="-342900">
              <a:lnSpc>
                <a:spcPct val="107000"/>
              </a:lnSpc>
              <a:spcBef>
                <a:spcPts val="0"/>
              </a:spcBef>
              <a:spcAft>
                <a:spcPts val="0"/>
              </a:spcAft>
              <a:buFont typeface="Symbol" panose="05050102010706020507" pitchFamily="18" charset="2"/>
              <a:buChar char=""/>
              <a:tabLst>
                <a:tab pos="457200" algn="l"/>
              </a:tabLst>
            </a:pPr>
            <a:r>
              <a:rPr lang="en-US" sz="1400" dirty="0">
                <a:effectLst/>
                <a:latin typeface="Calibri" panose="020F0502020204030204" pitchFamily="34" charset="0"/>
                <a:ea typeface="Calibri" panose="020F0502020204030204" pitchFamily="34" charset="0"/>
                <a:cs typeface="Times New Roman" panose="02020603050405020304" pitchFamily="18" charset="0"/>
              </a:rPr>
              <a:t>Fever &gt; 101.5 F (38.6 C).  </a:t>
            </a:r>
          </a:p>
          <a:p>
            <a:pPr marL="342900" marR="0" lvl="0" indent="-342900">
              <a:lnSpc>
                <a:spcPct val="107000"/>
              </a:lnSpc>
              <a:spcBef>
                <a:spcPts val="0"/>
              </a:spcBef>
              <a:spcAft>
                <a:spcPts val="0"/>
              </a:spcAft>
              <a:buFont typeface="Symbol" panose="05050102010706020507" pitchFamily="18" charset="2"/>
              <a:buChar char=""/>
              <a:tabLst>
                <a:tab pos="457200" algn="l"/>
              </a:tabLst>
            </a:pPr>
            <a:r>
              <a:rPr lang="en-US" sz="1400" dirty="0">
                <a:effectLst/>
                <a:latin typeface="Calibri" panose="020F0502020204030204" pitchFamily="34" charset="0"/>
                <a:ea typeface="Calibri" panose="020F0502020204030204" pitchFamily="34" charset="0"/>
                <a:cs typeface="Times New Roman" panose="02020603050405020304" pitchFamily="18" charset="0"/>
              </a:rPr>
              <a:t>Medications that thin blood (except aspirin): not a contraindication but need to apply pressure after injection.  May alter the INR in patients taking warfarin.</a:t>
            </a:r>
          </a:p>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Egg/chicken allergy:  The CDC recommendations have changed to allow administration of influenza vaccine for those with mild allergies to eggs.  </a:t>
            </a:r>
            <a:r>
              <a:rPr lang="en-US" sz="1400" b="1" i="1" dirty="0">
                <a:effectLst/>
                <a:latin typeface="Calibri" panose="020F0502020204030204" pitchFamily="34" charset="0"/>
                <a:ea typeface="Calibri" panose="020F0502020204030204" pitchFamily="34" charset="0"/>
                <a:cs typeface="Times New Roman" panose="02020603050405020304" pitchFamily="18" charset="0"/>
              </a:rPr>
              <a:t>Employees with concerns regarding an egg allergy reaction to a flu vaccine should be referred to Occupational Health Services for vaccine.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24228772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B758C20-A1C9-CA80-385D-03BC7429EA8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4027" y="1193151"/>
            <a:ext cx="5909945" cy="4427855"/>
          </a:xfrm>
          <a:prstGeom prst="rect">
            <a:avLst/>
          </a:prstGeom>
          <a:noFill/>
          <a:ln>
            <a:noFill/>
          </a:ln>
        </p:spPr>
      </p:pic>
    </p:spTree>
    <p:extLst>
      <p:ext uri="{BB962C8B-B14F-4D97-AF65-F5344CB8AC3E}">
        <p14:creationId xmlns:p14="http://schemas.microsoft.com/office/powerpoint/2010/main" val="3781142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7" descr="Signature-Marketing-White.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143375" y="8586788"/>
            <a:ext cx="2398713" cy="29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TextBox 1"/>
          <p:cNvSpPr txBox="1">
            <a:spLocks noChangeArrowheads="1"/>
          </p:cNvSpPr>
          <p:nvPr/>
        </p:nvSpPr>
        <p:spPr bwMode="auto">
          <a:xfrm>
            <a:off x="152400" y="8731250"/>
            <a:ext cx="2833688" cy="30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eaLnBrk="1" hangingPunct="1">
              <a:defRPr/>
            </a:pPr>
            <a:r>
              <a:rPr lang="en-US" altLang="en-US" sz="1350" dirty="0">
                <a:solidFill>
                  <a:schemeClr val="bg1"/>
                </a:solidFill>
                <a:latin typeface="Univers LT Std 57 Cn" panose="020B0506020202050204" pitchFamily="34" charset="0"/>
              </a:rPr>
              <a:t>OCCUPATIONAL HEALTH SERVICES</a:t>
            </a:r>
          </a:p>
        </p:txBody>
      </p:sp>
      <p:sp>
        <p:nvSpPr>
          <p:cNvPr id="5" name="TextBox 4">
            <a:extLst>
              <a:ext uri="{FF2B5EF4-FFF2-40B4-BE49-F238E27FC236}">
                <a16:creationId xmlns:a16="http://schemas.microsoft.com/office/drawing/2014/main" id="{28E5FD05-DF12-6232-2B2A-66EA67DDEB60}"/>
              </a:ext>
            </a:extLst>
          </p:cNvPr>
          <p:cNvSpPr txBox="1"/>
          <p:nvPr/>
        </p:nvSpPr>
        <p:spPr>
          <a:xfrm>
            <a:off x="1143000" y="631269"/>
            <a:ext cx="4572000" cy="461665"/>
          </a:xfrm>
          <a:prstGeom prst="rect">
            <a:avLst/>
          </a:prstGeom>
          <a:solidFill>
            <a:schemeClr val="tx2">
              <a:lumMod val="50000"/>
            </a:schemeClr>
          </a:solidFill>
        </p:spPr>
        <p:txBody>
          <a:bodyPr wrap="square">
            <a:spAutoFit/>
          </a:bodyPr>
          <a:lstStyle/>
          <a:p>
            <a:pPr marL="0" marR="0" algn="ctr">
              <a:spcBef>
                <a:spcPts val="0"/>
              </a:spcBef>
              <a:spcAft>
                <a:spcPts val="0"/>
              </a:spcAft>
            </a:pPr>
            <a:r>
              <a:rPr lang="en-US" sz="2400" b="1" kern="1400" spc="-50" dirty="0">
                <a:solidFill>
                  <a:schemeClr val="bg1"/>
                </a:solidFill>
                <a:effectLst/>
                <a:latin typeface="+mj-lt"/>
                <a:ea typeface="Times New Roman" panose="02020603050405020304" pitchFamily="18" charset="0"/>
                <a:cs typeface="Times New Roman" panose="02020603050405020304" pitchFamily="18" charset="0"/>
              </a:rPr>
              <a:t>Liaison vaccination </a:t>
            </a:r>
            <a:r>
              <a:rPr lang="en-US" sz="2400" b="1" kern="1400" dirty="0">
                <a:ln w="0"/>
                <a:solidFill>
                  <a:schemeClr val="bg1"/>
                </a:solidFill>
                <a:effectLst>
                  <a:outerShdw blurRad="38100" dist="19050" dir="2700000" algn="tl" rotWithShape="0">
                    <a:schemeClr val="dk1">
                      <a:alpha val="40000"/>
                    </a:schemeClr>
                  </a:outerShdw>
                </a:effectLst>
                <a:latin typeface="+mj-lt"/>
                <a:ea typeface="Times New Roman" panose="02020603050405020304" pitchFamily="18" charset="0"/>
                <a:cs typeface="Times New Roman" panose="02020603050405020304" pitchFamily="18" charset="0"/>
              </a:rPr>
              <a:t>program</a:t>
            </a:r>
            <a:endParaRPr lang="en-US" sz="2400" b="1" kern="1400" spc="-50" dirty="0">
              <a:ln>
                <a:solidFill>
                  <a:schemeClr val="bg1"/>
                </a:solidFill>
              </a:ln>
              <a:solidFill>
                <a:schemeClr val="bg1"/>
              </a:solidFill>
              <a:effectLst/>
              <a:latin typeface="+mj-lt"/>
              <a:ea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7B70CE20-46B8-158E-41B4-40201DF085F6}"/>
              </a:ext>
            </a:extLst>
          </p:cNvPr>
          <p:cNvSpPr txBox="1"/>
          <p:nvPr/>
        </p:nvSpPr>
        <p:spPr>
          <a:xfrm>
            <a:off x="308658" y="1313957"/>
            <a:ext cx="6549342" cy="5388142"/>
          </a:xfrm>
          <a:prstGeom prst="rect">
            <a:avLst/>
          </a:prstGeom>
          <a:noFill/>
        </p:spPr>
        <p:txBody>
          <a:bodyPr wrap="square" rtlCol="0">
            <a:spAutoFit/>
          </a:bodyPr>
          <a:lstStyle/>
          <a:p>
            <a:endParaRPr lang="en-US" dirty="0"/>
          </a:p>
          <a:p>
            <a:pPr marL="0" marR="0">
              <a:lnSpc>
                <a:spcPct val="107000"/>
              </a:lnSpc>
              <a:spcBef>
                <a:spcPts val="0"/>
              </a:spcBef>
              <a:spcAft>
                <a:spcPts val="0"/>
              </a:spcAft>
            </a:pPr>
            <a:r>
              <a:rPr lang="en-US" sz="1800" dirty="0">
                <a:effectLst/>
                <a:latin typeface="+mn-lt"/>
                <a:ea typeface="Calibri" panose="020F0502020204030204" pitchFamily="34" charset="0"/>
                <a:cs typeface="Times New Roman" panose="02020603050405020304" pitchFamily="18" charset="0"/>
              </a:rPr>
              <a:t>The Liaison Influenza vaccine program offers a convenient way for departments to increase vaccination rates. By designating staff to vaccinate coworkers, Occupational Health Services can expand access to the flu vaccine throughout the health system.  We encourage departments with the ability to provide flu vaccines to participate in the program.</a:t>
            </a:r>
          </a:p>
          <a:p>
            <a:pPr marL="0" marR="0">
              <a:lnSpc>
                <a:spcPct val="107000"/>
              </a:lnSpc>
              <a:spcBef>
                <a:spcPts val="0"/>
              </a:spcBef>
              <a:spcAft>
                <a:spcPts val="0"/>
              </a:spcAft>
            </a:pPr>
            <a:r>
              <a:rPr lang="en-US" sz="1800" dirty="0">
                <a:effectLst/>
                <a:latin typeface="+mn-lt"/>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800" b="1" dirty="0">
                <a:effectLst/>
                <a:latin typeface="+mn-lt"/>
                <a:ea typeface="Calibri" panose="020F0502020204030204" pitchFamily="34" charset="0"/>
                <a:cs typeface="Times New Roman" panose="02020603050405020304" pitchFamily="18" charset="0"/>
              </a:rPr>
              <a:t>Requirements:</a:t>
            </a:r>
            <a:endParaRPr lang="en-US" sz="1800" dirty="0">
              <a:effectLst/>
              <a:latin typeface="+mn-lt"/>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mn-lt"/>
                <a:ea typeface="Calibri" panose="020F0502020204030204" pitchFamily="34" charset="0"/>
                <a:cs typeface="Times New Roman" panose="02020603050405020304" pitchFamily="18" charset="0"/>
              </a:rPr>
              <a:t>The department /unit/clinic must have a designated medication refrigerator that utilizes the </a:t>
            </a:r>
            <a:r>
              <a:rPr lang="en-US" sz="1800" dirty="0" err="1">
                <a:effectLst/>
                <a:latin typeface="+mn-lt"/>
                <a:ea typeface="Calibri" panose="020F0502020204030204" pitchFamily="34" charset="0"/>
                <a:cs typeface="Times New Roman" panose="02020603050405020304" pitchFamily="18" charset="0"/>
              </a:rPr>
              <a:t>TempTrak</a:t>
            </a:r>
            <a:r>
              <a:rPr lang="en-US" sz="1800" dirty="0">
                <a:effectLst/>
                <a:latin typeface="+mn-lt"/>
                <a:ea typeface="Calibri" panose="020F0502020204030204" pitchFamily="34" charset="0"/>
                <a:cs typeface="Times New Roman" panose="02020603050405020304" pitchFamily="18" charset="0"/>
              </a:rPr>
              <a:t> monitoring system.</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mn-lt"/>
                <a:ea typeface="Calibri" panose="020F0502020204030204" pitchFamily="34" charset="0"/>
                <a:cs typeface="Times New Roman" panose="02020603050405020304" pitchFamily="18" charset="0"/>
              </a:rPr>
              <a:t>Vaccinators must be trained in administering intramuscular injections. Roles include nurses, medical assistants, pharmacists, PAs, and physicians.</a:t>
            </a:r>
          </a:p>
          <a:p>
            <a:pPr marL="0" marR="0">
              <a:lnSpc>
                <a:spcPct val="107000"/>
              </a:lnSpc>
              <a:spcBef>
                <a:spcPts val="0"/>
              </a:spcBef>
              <a:spcAft>
                <a:spcPts val="0"/>
              </a:spcAft>
            </a:pPr>
            <a:r>
              <a:rPr lang="en-US" sz="1800" dirty="0">
                <a:effectLst/>
                <a:latin typeface="+mn-lt"/>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800" dirty="0">
                <a:effectLst/>
                <a:latin typeface="+mn-lt"/>
                <a:ea typeface="Calibri" panose="020F0502020204030204" pitchFamily="34" charset="0"/>
                <a:cs typeface="Times New Roman" panose="02020603050405020304" pitchFamily="18" charset="0"/>
              </a:rPr>
              <a:t>To designate a liaison, contact Daisy Demlow at </a:t>
            </a:r>
            <a:r>
              <a:rPr lang="en-US" sz="1800" dirty="0">
                <a:effectLst/>
                <a:latin typeface="+mn-lt"/>
                <a:ea typeface="Calibri" panose="020F0502020204030204" pitchFamily="34" charset="0"/>
                <a:cs typeface="Times New Roman" panose="02020603050405020304" pitchFamily="18" charset="0"/>
                <a:hlinkClick r:id="rId3"/>
              </a:rPr>
              <a:t>daisyv@med.umich.edu</a:t>
            </a:r>
            <a:r>
              <a:rPr lang="en-US" sz="1800" dirty="0">
                <a:effectLst/>
                <a:latin typeface="+mn-lt"/>
                <a:ea typeface="Calibri" panose="020F0502020204030204" pitchFamily="34" charset="0"/>
                <a:cs typeface="Times New Roman" panose="02020603050405020304" pitchFamily="18" charset="0"/>
              </a:rPr>
              <a:t> .</a:t>
            </a:r>
          </a:p>
          <a:p>
            <a:endParaRPr lang="en-US" dirty="0"/>
          </a:p>
        </p:txBody>
      </p:sp>
    </p:spTree>
    <p:extLst>
      <p:ext uri="{BB962C8B-B14F-4D97-AF65-F5344CB8AC3E}">
        <p14:creationId xmlns:p14="http://schemas.microsoft.com/office/powerpoint/2010/main" val="37490528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Signature-Marketing-White.eps">
            <a:extLst>
              <a:ext uri="{FF2B5EF4-FFF2-40B4-BE49-F238E27FC236}">
                <a16:creationId xmlns:a16="http://schemas.microsoft.com/office/drawing/2014/main" id="{79E12570-5DFF-7117-473C-DC1F7FE9A15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143375" y="8586788"/>
            <a:ext cx="2398713" cy="29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id="{33EBD0E3-498B-0178-A531-F9DCAF37CB13}"/>
              </a:ext>
            </a:extLst>
          </p:cNvPr>
          <p:cNvSpPr txBox="1"/>
          <p:nvPr/>
        </p:nvSpPr>
        <p:spPr>
          <a:xfrm>
            <a:off x="164939" y="8697397"/>
            <a:ext cx="3431892" cy="369332"/>
          </a:xfrm>
          <a:prstGeom prst="rect">
            <a:avLst/>
          </a:prstGeom>
          <a:noFill/>
        </p:spPr>
        <p:txBody>
          <a:bodyPr wrap="square">
            <a:spAutoFit/>
          </a:bodyPr>
          <a:lstStyle/>
          <a:p>
            <a:pPr eaLnBrk="1" hangingPunct="1">
              <a:defRPr/>
            </a:pPr>
            <a:r>
              <a:rPr lang="en-US" altLang="en-US" sz="1350" dirty="0">
                <a:solidFill>
                  <a:schemeClr val="bg1"/>
                </a:solidFill>
                <a:latin typeface="Univers LT Std 57 Cn" panose="020B0506020202050204" pitchFamily="34" charset="0"/>
              </a:rPr>
              <a:t>OCCUPATIONAL</a:t>
            </a:r>
            <a:r>
              <a:rPr lang="en-US" altLang="en-US" sz="1800" dirty="0">
                <a:solidFill>
                  <a:schemeClr val="bg1"/>
                </a:solidFill>
                <a:latin typeface="Univers LT Std 57 Cn" panose="020B0506020202050204" pitchFamily="34" charset="0"/>
              </a:rPr>
              <a:t> </a:t>
            </a:r>
            <a:r>
              <a:rPr lang="en-US" altLang="en-US" sz="1350" dirty="0">
                <a:solidFill>
                  <a:schemeClr val="bg1"/>
                </a:solidFill>
                <a:latin typeface="Univers LT Std 57 Cn" panose="020B0506020202050204" pitchFamily="34" charset="0"/>
              </a:rPr>
              <a:t>HEALTH</a:t>
            </a:r>
            <a:r>
              <a:rPr lang="en-US" altLang="en-US" sz="1800" dirty="0">
                <a:solidFill>
                  <a:schemeClr val="bg1"/>
                </a:solidFill>
                <a:latin typeface="Univers LT Std 57 Cn" panose="020B0506020202050204" pitchFamily="34" charset="0"/>
              </a:rPr>
              <a:t> </a:t>
            </a:r>
            <a:r>
              <a:rPr lang="en-US" altLang="en-US" sz="1350" dirty="0">
                <a:solidFill>
                  <a:schemeClr val="bg1"/>
                </a:solidFill>
                <a:latin typeface="Univers LT Std 57 Cn" panose="020B0506020202050204" pitchFamily="34" charset="0"/>
              </a:rPr>
              <a:t>SERVICES</a:t>
            </a:r>
          </a:p>
        </p:txBody>
      </p:sp>
      <p:pic>
        <p:nvPicPr>
          <p:cNvPr id="9" name="Picture 8">
            <a:extLst>
              <a:ext uri="{FF2B5EF4-FFF2-40B4-BE49-F238E27FC236}">
                <a16:creationId xmlns:a16="http://schemas.microsoft.com/office/drawing/2014/main" id="{B8DC07F7-04D7-3400-D6DE-5E9216D93C7E}"/>
              </a:ext>
            </a:extLst>
          </p:cNvPr>
          <p:cNvPicPr>
            <a:picLocks noChangeAspect="1"/>
          </p:cNvPicPr>
          <p:nvPr/>
        </p:nvPicPr>
        <p:blipFill rotWithShape="1">
          <a:blip r:embed="rId3"/>
          <a:srcRect b="9496"/>
          <a:stretch/>
        </p:blipFill>
        <p:spPr>
          <a:xfrm>
            <a:off x="1787263" y="583087"/>
            <a:ext cx="3619136" cy="1045367"/>
          </a:xfrm>
          <a:prstGeom prst="rect">
            <a:avLst/>
          </a:prstGeom>
        </p:spPr>
      </p:pic>
      <p:sp>
        <p:nvSpPr>
          <p:cNvPr id="11" name="TextBox 10">
            <a:extLst>
              <a:ext uri="{FF2B5EF4-FFF2-40B4-BE49-F238E27FC236}">
                <a16:creationId xmlns:a16="http://schemas.microsoft.com/office/drawing/2014/main" id="{9D3D414D-34E1-99DF-4D11-D5174FC1BECB}"/>
              </a:ext>
            </a:extLst>
          </p:cNvPr>
          <p:cNvSpPr txBox="1"/>
          <p:nvPr/>
        </p:nvSpPr>
        <p:spPr>
          <a:xfrm>
            <a:off x="416690" y="1628455"/>
            <a:ext cx="5943600" cy="5909310"/>
          </a:xfrm>
          <a:prstGeom prst="rect">
            <a:avLst/>
          </a:prstGeom>
          <a:noFill/>
        </p:spPr>
        <p:txBody>
          <a:bodyPr wrap="square" rtlCol="0">
            <a:spAutoFit/>
          </a:bodyPr>
          <a:lstStyle/>
          <a:p>
            <a:r>
              <a:rPr lang="en-US" dirty="0">
                <a:latin typeface="+mn-lt"/>
              </a:rPr>
              <a:t>Same as last year, flu vaccines will not go to MiChart but will be sent to MCIR (the state registry). MiChart patient records will update when the immunization inquiry is visited within the chart and will display immunizations from MCIR. </a:t>
            </a:r>
          </a:p>
          <a:p>
            <a:endParaRPr lang="en-US" dirty="0">
              <a:latin typeface="+mn-lt"/>
            </a:endParaRPr>
          </a:p>
          <a:p>
            <a:r>
              <a:rPr lang="en-US" dirty="0">
                <a:latin typeface="+mn-lt"/>
              </a:rPr>
              <a:t>Medical Record Numbers (MRNs) are no longer required to receive a flu shot. The only requirement is a badge.</a:t>
            </a:r>
            <a:endParaRPr lang="en-US" dirty="0">
              <a:latin typeface="Seaford" panose="00000500000000000000" pitchFamily="2" charset="0"/>
            </a:endParaRPr>
          </a:p>
          <a:p>
            <a:endParaRPr lang="en-US" dirty="0">
              <a:latin typeface="Seaford" panose="00000500000000000000" pitchFamily="2" charset="0"/>
            </a:endParaRPr>
          </a:p>
          <a:p>
            <a:endParaRPr lang="en-US" dirty="0">
              <a:latin typeface="Seaford" panose="00000500000000000000" pitchFamily="2" charset="0"/>
            </a:endParaRPr>
          </a:p>
          <a:p>
            <a:endParaRPr lang="en-US" dirty="0">
              <a:latin typeface="Seaford" panose="00000500000000000000" pitchFamily="2" charset="0"/>
            </a:endParaRPr>
          </a:p>
          <a:p>
            <a:endParaRPr lang="en-US" dirty="0">
              <a:latin typeface="Seaford" panose="00000500000000000000" pitchFamily="2" charset="0"/>
            </a:endParaRPr>
          </a:p>
          <a:p>
            <a:endParaRPr lang="en-US" dirty="0">
              <a:latin typeface="Seaford" panose="00000500000000000000" pitchFamily="2" charset="0"/>
            </a:endParaRPr>
          </a:p>
          <a:p>
            <a:endParaRPr lang="en-US" dirty="0">
              <a:latin typeface="Seaford" panose="00000500000000000000" pitchFamily="2" charset="0"/>
            </a:endParaRPr>
          </a:p>
          <a:p>
            <a:endParaRPr lang="en-US" dirty="0">
              <a:latin typeface="Seaford" panose="00000500000000000000" pitchFamily="2" charset="0"/>
            </a:endParaRPr>
          </a:p>
          <a:p>
            <a:endParaRPr lang="en-US" dirty="0">
              <a:latin typeface="Seaford" panose="00000500000000000000" pitchFamily="2" charset="0"/>
            </a:endParaRPr>
          </a:p>
          <a:p>
            <a:endParaRPr lang="en-US" dirty="0">
              <a:latin typeface="Seaford" panose="00000500000000000000" pitchFamily="2" charset="0"/>
            </a:endParaRPr>
          </a:p>
          <a:p>
            <a:endParaRPr lang="en-US" dirty="0">
              <a:latin typeface="Seaford" panose="00000500000000000000" pitchFamily="2" charset="0"/>
            </a:endParaRPr>
          </a:p>
          <a:p>
            <a:endParaRPr lang="en-US" dirty="0">
              <a:latin typeface="Seaford" panose="00000500000000000000" pitchFamily="2" charset="0"/>
            </a:endParaRPr>
          </a:p>
          <a:p>
            <a:endParaRPr lang="en-US" dirty="0">
              <a:latin typeface="Seaford" panose="00000500000000000000" pitchFamily="2" charset="0"/>
            </a:endParaRPr>
          </a:p>
          <a:p>
            <a:endParaRPr lang="en-US" dirty="0">
              <a:latin typeface="Seaford" panose="00000500000000000000" pitchFamily="2" charset="0"/>
            </a:endParaRPr>
          </a:p>
          <a:p>
            <a:endParaRPr lang="en-US" dirty="0">
              <a:latin typeface="Seaford" panose="00000500000000000000" pitchFamily="2" charset="0"/>
            </a:endParaRPr>
          </a:p>
        </p:txBody>
      </p:sp>
    </p:spTree>
    <p:extLst>
      <p:ext uri="{BB962C8B-B14F-4D97-AF65-F5344CB8AC3E}">
        <p14:creationId xmlns:p14="http://schemas.microsoft.com/office/powerpoint/2010/main" val="2049886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Signature-Marketing-White.eps">
            <a:extLst>
              <a:ext uri="{FF2B5EF4-FFF2-40B4-BE49-F238E27FC236}">
                <a16:creationId xmlns:a16="http://schemas.microsoft.com/office/drawing/2014/main" id="{79E12570-5DFF-7117-473C-DC1F7FE9A15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143375" y="8586788"/>
            <a:ext cx="2398713" cy="29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id="{33EBD0E3-498B-0178-A531-F9DCAF37CB13}"/>
              </a:ext>
            </a:extLst>
          </p:cNvPr>
          <p:cNvSpPr txBox="1"/>
          <p:nvPr/>
        </p:nvSpPr>
        <p:spPr>
          <a:xfrm>
            <a:off x="164939" y="8697397"/>
            <a:ext cx="3431892" cy="369332"/>
          </a:xfrm>
          <a:prstGeom prst="rect">
            <a:avLst/>
          </a:prstGeom>
          <a:noFill/>
        </p:spPr>
        <p:txBody>
          <a:bodyPr wrap="square">
            <a:spAutoFit/>
          </a:bodyPr>
          <a:lstStyle/>
          <a:p>
            <a:pPr eaLnBrk="1" hangingPunct="1">
              <a:defRPr/>
            </a:pPr>
            <a:r>
              <a:rPr lang="en-US" altLang="en-US" sz="1350" dirty="0">
                <a:solidFill>
                  <a:schemeClr val="bg1"/>
                </a:solidFill>
                <a:latin typeface="Univers LT Std 57 Cn" panose="020B0506020202050204" pitchFamily="34" charset="0"/>
              </a:rPr>
              <a:t>OCCUPATIONAL</a:t>
            </a:r>
            <a:r>
              <a:rPr lang="en-US" altLang="en-US" sz="1800" dirty="0">
                <a:solidFill>
                  <a:schemeClr val="bg1"/>
                </a:solidFill>
                <a:latin typeface="Univers LT Std 57 Cn" panose="020B0506020202050204" pitchFamily="34" charset="0"/>
              </a:rPr>
              <a:t> </a:t>
            </a:r>
            <a:r>
              <a:rPr lang="en-US" altLang="en-US" sz="1350" dirty="0">
                <a:solidFill>
                  <a:schemeClr val="bg1"/>
                </a:solidFill>
                <a:latin typeface="Univers LT Std 57 Cn" panose="020B0506020202050204" pitchFamily="34" charset="0"/>
              </a:rPr>
              <a:t>HEALTH</a:t>
            </a:r>
            <a:r>
              <a:rPr lang="en-US" altLang="en-US" sz="1800" dirty="0">
                <a:solidFill>
                  <a:schemeClr val="bg1"/>
                </a:solidFill>
                <a:latin typeface="Univers LT Std 57 Cn" panose="020B0506020202050204" pitchFamily="34" charset="0"/>
              </a:rPr>
              <a:t> </a:t>
            </a:r>
            <a:r>
              <a:rPr lang="en-US" altLang="en-US" sz="1350" dirty="0">
                <a:solidFill>
                  <a:schemeClr val="bg1"/>
                </a:solidFill>
                <a:latin typeface="Univers LT Std 57 Cn" panose="020B0506020202050204" pitchFamily="34" charset="0"/>
              </a:rPr>
              <a:t>SERVICES</a:t>
            </a:r>
          </a:p>
        </p:txBody>
      </p:sp>
      <p:pic>
        <p:nvPicPr>
          <p:cNvPr id="7" name="Picture 6" descr="Stop Bee">
            <a:extLst>
              <a:ext uri="{FF2B5EF4-FFF2-40B4-BE49-F238E27FC236}">
                <a16:creationId xmlns:a16="http://schemas.microsoft.com/office/drawing/2014/main" id="{C9B5EB28-1F5E-5528-65C2-ED50D05D6986}"/>
              </a:ext>
            </a:extLst>
          </p:cNvPr>
          <p:cNvPicPr>
            <a:picLocks noChangeAspect="1"/>
          </p:cNvPicPr>
          <p:nvPr/>
        </p:nvPicPr>
        <p:blipFill>
          <a:blip r:embed="rId3"/>
          <a:stretch>
            <a:fillRect/>
          </a:stretch>
        </p:blipFill>
        <p:spPr>
          <a:xfrm>
            <a:off x="2200275" y="261937"/>
            <a:ext cx="2159000" cy="2159000"/>
          </a:xfrm>
          <a:prstGeom prst="rect">
            <a:avLst/>
          </a:prstGeom>
        </p:spPr>
      </p:pic>
      <p:sp>
        <p:nvSpPr>
          <p:cNvPr id="8" name="TextBox 7">
            <a:extLst>
              <a:ext uri="{FF2B5EF4-FFF2-40B4-BE49-F238E27FC236}">
                <a16:creationId xmlns:a16="http://schemas.microsoft.com/office/drawing/2014/main" id="{D9E5A8CA-56AE-81C8-C128-0686B949BB15}"/>
              </a:ext>
            </a:extLst>
          </p:cNvPr>
          <p:cNvSpPr txBox="1"/>
          <p:nvPr/>
        </p:nvSpPr>
        <p:spPr>
          <a:xfrm>
            <a:off x="1177926" y="2693965"/>
            <a:ext cx="4837809" cy="2123658"/>
          </a:xfrm>
          <a:prstGeom prst="rect">
            <a:avLst/>
          </a:prstGeom>
          <a:noFill/>
        </p:spPr>
        <p:txBody>
          <a:bodyPr wrap="square" rtlCol="0">
            <a:spAutoFit/>
          </a:bodyPr>
          <a:lstStyle/>
          <a:p>
            <a:r>
              <a:rPr lang="en-US" b="1" dirty="0">
                <a:solidFill>
                  <a:srgbClr val="C00000"/>
                </a:solidFill>
              </a:rPr>
              <a:t>			</a:t>
            </a:r>
            <a:r>
              <a:rPr lang="en-US" sz="2400" b="1" dirty="0">
                <a:solidFill>
                  <a:srgbClr val="C00000"/>
                </a:solidFill>
              </a:rPr>
              <a:t>IMPORTANT!</a:t>
            </a:r>
          </a:p>
          <a:p>
            <a:r>
              <a:rPr lang="en-US" b="1" dirty="0">
                <a:solidFill>
                  <a:srgbClr val="C00000"/>
                </a:solidFill>
              </a:rPr>
              <a:t>CHECK YOUR OMNICELL / FRIDGES BEFORE PICKING UP OR RECEIVING FLU VACCINE FROM OHS TO ENSURE THAT YOU DO NOT HAVE ANY FLU VACCINE FROM LAST FLU SEASON.</a:t>
            </a:r>
          </a:p>
          <a:p>
            <a:endParaRPr lang="en-US" b="1" dirty="0">
              <a:solidFill>
                <a:srgbClr val="C00000"/>
              </a:solidFill>
            </a:endParaRPr>
          </a:p>
          <a:p>
            <a:endParaRPr lang="en-US" b="1" dirty="0">
              <a:solidFill>
                <a:srgbClr val="C00000"/>
              </a:solidFill>
            </a:endParaRPr>
          </a:p>
        </p:txBody>
      </p:sp>
    </p:spTree>
    <p:extLst>
      <p:ext uri="{BB962C8B-B14F-4D97-AF65-F5344CB8AC3E}">
        <p14:creationId xmlns:p14="http://schemas.microsoft.com/office/powerpoint/2010/main" val="770054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Signature-Marketing-White.eps">
            <a:extLst>
              <a:ext uri="{FF2B5EF4-FFF2-40B4-BE49-F238E27FC236}">
                <a16:creationId xmlns:a16="http://schemas.microsoft.com/office/drawing/2014/main" id="{79E12570-5DFF-7117-473C-DC1F7FE9A15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143375" y="8586788"/>
            <a:ext cx="2398713" cy="29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id="{33EBD0E3-498B-0178-A531-F9DCAF37CB13}"/>
              </a:ext>
            </a:extLst>
          </p:cNvPr>
          <p:cNvSpPr txBox="1"/>
          <p:nvPr/>
        </p:nvSpPr>
        <p:spPr>
          <a:xfrm>
            <a:off x="164939" y="8697397"/>
            <a:ext cx="3431892" cy="369332"/>
          </a:xfrm>
          <a:prstGeom prst="rect">
            <a:avLst/>
          </a:prstGeom>
          <a:noFill/>
        </p:spPr>
        <p:txBody>
          <a:bodyPr wrap="square">
            <a:spAutoFit/>
          </a:bodyPr>
          <a:lstStyle/>
          <a:p>
            <a:pPr eaLnBrk="1" hangingPunct="1">
              <a:defRPr/>
            </a:pPr>
            <a:r>
              <a:rPr lang="en-US" altLang="en-US" sz="1350" dirty="0">
                <a:solidFill>
                  <a:schemeClr val="bg1"/>
                </a:solidFill>
                <a:latin typeface="Univers LT Std 57 Cn" panose="020B0506020202050204" pitchFamily="34" charset="0"/>
              </a:rPr>
              <a:t>OCCUPATIONAL</a:t>
            </a:r>
            <a:r>
              <a:rPr lang="en-US" altLang="en-US" sz="1800" dirty="0">
                <a:solidFill>
                  <a:schemeClr val="bg1"/>
                </a:solidFill>
                <a:latin typeface="Univers LT Std 57 Cn" panose="020B0506020202050204" pitchFamily="34" charset="0"/>
              </a:rPr>
              <a:t> </a:t>
            </a:r>
            <a:r>
              <a:rPr lang="en-US" altLang="en-US" sz="1350" dirty="0">
                <a:solidFill>
                  <a:schemeClr val="bg1"/>
                </a:solidFill>
                <a:latin typeface="Univers LT Std 57 Cn" panose="020B0506020202050204" pitchFamily="34" charset="0"/>
              </a:rPr>
              <a:t>HEALTH</a:t>
            </a:r>
            <a:r>
              <a:rPr lang="en-US" altLang="en-US" sz="1800" dirty="0">
                <a:solidFill>
                  <a:schemeClr val="bg1"/>
                </a:solidFill>
                <a:latin typeface="Univers LT Std 57 Cn" panose="020B0506020202050204" pitchFamily="34" charset="0"/>
              </a:rPr>
              <a:t> </a:t>
            </a:r>
            <a:r>
              <a:rPr lang="en-US" altLang="en-US" sz="1350" dirty="0">
                <a:solidFill>
                  <a:schemeClr val="bg1"/>
                </a:solidFill>
                <a:latin typeface="Univers LT Std 57 Cn" panose="020B0506020202050204" pitchFamily="34" charset="0"/>
              </a:rPr>
              <a:t>SERVICES</a:t>
            </a:r>
          </a:p>
        </p:txBody>
      </p:sp>
      <p:sp>
        <p:nvSpPr>
          <p:cNvPr id="3" name="TextBox 2">
            <a:extLst>
              <a:ext uri="{FF2B5EF4-FFF2-40B4-BE49-F238E27FC236}">
                <a16:creationId xmlns:a16="http://schemas.microsoft.com/office/drawing/2014/main" id="{C438B0F6-F6BC-37C3-7CBD-F3428BBB596F}"/>
              </a:ext>
            </a:extLst>
          </p:cNvPr>
          <p:cNvSpPr txBox="1"/>
          <p:nvPr/>
        </p:nvSpPr>
        <p:spPr>
          <a:xfrm>
            <a:off x="475456" y="485051"/>
            <a:ext cx="5907088" cy="8030340"/>
          </a:xfrm>
          <a:prstGeom prst="rect">
            <a:avLst/>
          </a:prstGeom>
          <a:noFill/>
        </p:spPr>
        <p:txBody>
          <a:bodyPr wrap="square" rtlCol="0">
            <a:spAutoFit/>
          </a:bodyPr>
          <a:lstStyle/>
          <a:p>
            <a:pPr marL="0" marR="0">
              <a:lnSpc>
                <a:spcPct val="107000"/>
              </a:lnSpc>
              <a:spcBef>
                <a:spcPts val="1200"/>
              </a:spcBef>
              <a:spcAft>
                <a:spcPts val="0"/>
              </a:spcAft>
            </a:pPr>
            <a:r>
              <a:rPr lang="en-US" sz="20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Obtaining Flu vaccine from Occupational Health Services</a:t>
            </a:r>
          </a:p>
          <a:p>
            <a:pPr marL="0" marR="0">
              <a:lnSpc>
                <a:spcPct val="107000"/>
              </a:lnSpc>
              <a:spcBef>
                <a:spcPts val="0"/>
              </a:spcBef>
              <a:spcAft>
                <a:spcPts val="600"/>
              </a:spcAft>
            </a:pPr>
            <a:r>
              <a:rPr lang="en-US" sz="1600" b="1" i="1"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rPr>
              <a:t>For University Hospital, CVC, Cancer Center, Children Women’s Hospital, UH South, and Taubman Outpatient clinics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600"/>
              </a:spcAft>
              <a:buFont typeface="Symbol" panose="05050102010706020507" pitchFamily="18" charset="2"/>
              <a:buChar char=""/>
            </a:pPr>
            <a:r>
              <a:rPr lang="en-US" sz="16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rPr>
              <a:t>Flu vaccine can be picked up from Occupational Health Services, 3</a:t>
            </a:r>
            <a:r>
              <a:rPr lang="en-US" sz="1600" baseline="30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rPr>
              <a:t>rd</a:t>
            </a:r>
            <a:r>
              <a:rPr lang="en-US" sz="16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rPr>
              <a:t> Floor Med Inn during office hours 8:00am – 4:00pm.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600"/>
              </a:spcAft>
              <a:buFont typeface="Symbol" panose="05050102010706020507" pitchFamily="18" charset="2"/>
              <a:buChar char=""/>
            </a:pPr>
            <a:r>
              <a:rPr lang="en-US" sz="16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rPr>
              <a:t>Do not attempt to order flu vaccine for employees from B2 Pharmacy.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600"/>
              </a:spcAft>
              <a:buFont typeface="Symbol" panose="05050102010706020507" pitchFamily="18" charset="2"/>
              <a:buChar char=""/>
            </a:pPr>
            <a:r>
              <a:rPr lang="en-US" sz="16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rPr>
              <a:t>High Dose Flu vaccine (for 65+ </a:t>
            </a:r>
            <a:r>
              <a:rPr lang="en-US" sz="1600" dirty="0" err="1">
                <a:solidFill>
                  <a:srgbClr val="404040"/>
                </a:solidFill>
                <a:effectLst/>
                <a:latin typeface="Calibri" panose="020F0502020204030204" pitchFamily="34" charset="0"/>
                <a:ea typeface="Calibri" panose="020F0502020204030204" pitchFamily="34" charset="0"/>
                <a:cs typeface="Times New Roman" panose="02020603050405020304" pitchFamily="18" charset="0"/>
              </a:rPr>
              <a:t>y.o</a:t>
            </a:r>
            <a:r>
              <a:rPr lang="en-US" sz="16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rPr>
              <a:t>) and </a:t>
            </a:r>
            <a:r>
              <a:rPr lang="en-US" sz="1600" dirty="0" err="1">
                <a:solidFill>
                  <a:srgbClr val="404040"/>
                </a:solidFill>
                <a:effectLst/>
                <a:latin typeface="Calibri" panose="020F0502020204030204" pitchFamily="34" charset="0"/>
                <a:ea typeface="Calibri" panose="020F0502020204030204" pitchFamily="34" charset="0"/>
                <a:cs typeface="Times New Roman" panose="02020603050405020304" pitchFamily="18" charset="0"/>
              </a:rPr>
              <a:t>FluBlok</a:t>
            </a:r>
            <a:r>
              <a:rPr lang="en-US" sz="16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rPr>
              <a:t> (egg-free) are available to pick up upon request. These will only be distributed by doses needed due to limited supply. </a:t>
            </a:r>
            <a:r>
              <a:rPr lang="en-US" sz="1600" dirty="0" err="1">
                <a:solidFill>
                  <a:srgbClr val="404040"/>
                </a:solidFill>
                <a:effectLst/>
                <a:latin typeface="Calibri" panose="020F0502020204030204" pitchFamily="34" charset="0"/>
                <a:ea typeface="Calibri" panose="020F0502020204030204" pitchFamily="34" charset="0"/>
                <a:cs typeface="Times New Roman" panose="02020603050405020304" pitchFamily="18" charset="0"/>
              </a:rPr>
              <a:t>FluMist</a:t>
            </a:r>
            <a:r>
              <a:rPr lang="en-US" sz="16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rPr>
              <a:t> is only available at OHS by appointment</a:t>
            </a:r>
            <a:r>
              <a:rPr lang="en-US" sz="1800" i="1"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rPr>
              <a:t>.</a:t>
            </a:r>
          </a:p>
          <a:p>
            <a:pPr marL="342900" marR="0" lvl="0" indent="-342900">
              <a:lnSpc>
                <a:spcPct val="107000"/>
              </a:lnSpc>
              <a:spcBef>
                <a:spcPts val="0"/>
              </a:spcBef>
              <a:spcAft>
                <a:spcPts val="600"/>
              </a:spcAft>
              <a:buFont typeface="Symbol" panose="05050102010706020507" pitchFamily="18" charset="2"/>
              <a:buChar char=""/>
            </a:pPr>
            <a:endParaRPr lang="en-US" i="1" dirty="0">
              <a:solidFill>
                <a:srgbClr val="404040"/>
              </a:solidFill>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600" b="1" i="1"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rPr>
              <a:t>For offsite locations including primary care and specialty care centers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600"/>
              </a:spcAft>
              <a:buFont typeface="Symbol" panose="05050102010706020507" pitchFamily="18" charset="2"/>
              <a:buChar char=""/>
            </a:pPr>
            <a:r>
              <a:rPr lang="en-US" dirty="0">
                <a:solidFill>
                  <a:srgbClr val="404040"/>
                </a:solidFill>
                <a:ea typeface="Calibri" panose="020F0502020204030204" pitchFamily="34" charset="0"/>
                <a:cs typeface="Times New Roman" panose="02020603050405020304" pitchFamily="18" charset="0"/>
              </a:rPr>
              <a:t>Click on the </a:t>
            </a:r>
            <a:r>
              <a:rPr lang="en-US" dirty="0">
                <a:solidFill>
                  <a:srgbClr val="404040"/>
                </a:solidFill>
                <a:ea typeface="Calibri" panose="020F0502020204030204" pitchFamily="34" charset="0"/>
                <a:cs typeface="Times New Roman" panose="02020603050405020304" pitchFamily="18" charset="0"/>
                <a:hlinkClick r:id="rId3"/>
              </a:rPr>
              <a:t>OHS offsite flu vaccine request</a:t>
            </a:r>
            <a:endParaRPr lang="en-US" dirty="0">
              <a:solidFill>
                <a:srgbClr val="404040"/>
              </a:solidFill>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600"/>
              </a:spcAft>
              <a:buFont typeface="Symbol" panose="05050102010706020507" pitchFamily="18" charset="2"/>
              <a:buChar char=""/>
            </a:pPr>
            <a:r>
              <a:rPr lang="en-US" sz="18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rPr>
              <a:t>to place an order for flu vaccine to be delivered to your site.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600"/>
              </a:spcAft>
              <a:buFont typeface="Symbol" panose="05050102010706020507" pitchFamily="18" charset="2"/>
              <a:buChar char=""/>
            </a:pPr>
            <a:r>
              <a:rPr lang="en-US" sz="18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rPr>
              <a:t>Do not attempt to order flu vaccine for employees from B2 Pharmacy.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600"/>
              </a:spcAft>
              <a:buFont typeface="Symbol" panose="05050102010706020507" pitchFamily="18" charset="2"/>
              <a:buChar char=""/>
            </a:pPr>
            <a:r>
              <a:rPr lang="en-US" sz="18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rPr>
              <a:t>High Dose Flu vaccine (for 65+ </a:t>
            </a:r>
            <a:r>
              <a:rPr lang="en-US" sz="1800" dirty="0" err="1">
                <a:solidFill>
                  <a:srgbClr val="404040"/>
                </a:solidFill>
                <a:effectLst/>
                <a:latin typeface="Calibri" panose="020F0502020204030204" pitchFamily="34" charset="0"/>
                <a:ea typeface="Calibri" panose="020F0502020204030204" pitchFamily="34" charset="0"/>
                <a:cs typeface="Times New Roman" panose="02020603050405020304" pitchFamily="18" charset="0"/>
              </a:rPr>
              <a:t>y.o</a:t>
            </a:r>
            <a:r>
              <a:rPr lang="en-US" sz="18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rPr>
              <a:t>) and </a:t>
            </a:r>
            <a:r>
              <a:rPr lang="en-US" sz="1800" dirty="0" err="1">
                <a:solidFill>
                  <a:srgbClr val="404040"/>
                </a:solidFill>
                <a:effectLst/>
                <a:latin typeface="Calibri" panose="020F0502020204030204" pitchFamily="34" charset="0"/>
                <a:ea typeface="Calibri" panose="020F0502020204030204" pitchFamily="34" charset="0"/>
                <a:cs typeface="Times New Roman" panose="02020603050405020304" pitchFamily="18" charset="0"/>
              </a:rPr>
              <a:t>FluBlok</a:t>
            </a:r>
            <a:r>
              <a:rPr lang="en-US" sz="18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rPr>
              <a:t> (egg-free) are available to pick up upon request. These will only be distributed by doses needed due to limited supply. </a:t>
            </a:r>
            <a:r>
              <a:rPr lang="en-US" sz="1800" dirty="0" err="1">
                <a:solidFill>
                  <a:srgbClr val="404040"/>
                </a:solidFill>
                <a:effectLst/>
                <a:latin typeface="Calibri" panose="020F0502020204030204" pitchFamily="34" charset="0"/>
                <a:ea typeface="Calibri" panose="020F0502020204030204" pitchFamily="34" charset="0"/>
                <a:cs typeface="Times New Roman" panose="02020603050405020304" pitchFamily="18" charset="0"/>
              </a:rPr>
              <a:t>FluMist</a:t>
            </a:r>
            <a:r>
              <a:rPr lang="en-US" sz="18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rPr>
              <a:t> is only available at OHS by appointment</a:t>
            </a:r>
            <a:r>
              <a:rPr lang="en-US" sz="1800" i="1"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6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n-US" sz="2000" b="1" dirty="0">
              <a:latin typeface="+mj-lt"/>
            </a:endParaRPr>
          </a:p>
        </p:txBody>
      </p:sp>
    </p:spTree>
    <p:extLst>
      <p:ext uri="{BB962C8B-B14F-4D97-AF65-F5344CB8AC3E}">
        <p14:creationId xmlns:p14="http://schemas.microsoft.com/office/powerpoint/2010/main" val="32897031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Signature-Marketing-White.eps">
            <a:extLst>
              <a:ext uri="{FF2B5EF4-FFF2-40B4-BE49-F238E27FC236}">
                <a16:creationId xmlns:a16="http://schemas.microsoft.com/office/drawing/2014/main" id="{79E12570-5DFF-7117-473C-DC1F7FE9A15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143375" y="8586788"/>
            <a:ext cx="2398713" cy="29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id="{33EBD0E3-498B-0178-A531-F9DCAF37CB13}"/>
              </a:ext>
            </a:extLst>
          </p:cNvPr>
          <p:cNvSpPr txBox="1"/>
          <p:nvPr/>
        </p:nvSpPr>
        <p:spPr>
          <a:xfrm>
            <a:off x="164939" y="8697397"/>
            <a:ext cx="3431892" cy="369332"/>
          </a:xfrm>
          <a:prstGeom prst="rect">
            <a:avLst/>
          </a:prstGeom>
          <a:noFill/>
        </p:spPr>
        <p:txBody>
          <a:bodyPr wrap="square">
            <a:spAutoFit/>
          </a:bodyPr>
          <a:lstStyle/>
          <a:p>
            <a:pPr eaLnBrk="1" hangingPunct="1">
              <a:defRPr/>
            </a:pPr>
            <a:r>
              <a:rPr lang="en-US" altLang="en-US" sz="1350" dirty="0">
                <a:solidFill>
                  <a:schemeClr val="bg1"/>
                </a:solidFill>
                <a:latin typeface="Univers LT Std 57 Cn" panose="020B0506020202050204" pitchFamily="34" charset="0"/>
              </a:rPr>
              <a:t>OCCUPATIONAL</a:t>
            </a:r>
            <a:r>
              <a:rPr lang="en-US" altLang="en-US" sz="1800" dirty="0">
                <a:solidFill>
                  <a:schemeClr val="bg1"/>
                </a:solidFill>
                <a:latin typeface="Univers LT Std 57 Cn" panose="020B0506020202050204" pitchFamily="34" charset="0"/>
              </a:rPr>
              <a:t> </a:t>
            </a:r>
            <a:r>
              <a:rPr lang="en-US" altLang="en-US" sz="1350" dirty="0">
                <a:solidFill>
                  <a:schemeClr val="bg1"/>
                </a:solidFill>
                <a:latin typeface="Univers LT Std 57 Cn" panose="020B0506020202050204" pitchFamily="34" charset="0"/>
              </a:rPr>
              <a:t>HEALTH</a:t>
            </a:r>
            <a:r>
              <a:rPr lang="en-US" altLang="en-US" sz="1800" dirty="0">
                <a:solidFill>
                  <a:schemeClr val="bg1"/>
                </a:solidFill>
                <a:latin typeface="Univers LT Std 57 Cn" panose="020B0506020202050204" pitchFamily="34" charset="0"/>
              </a:rPr>
              <a:t> </a:t>
            </a:r>
            <a:r>
              <a:rPr lang="en-US" altLang="en-US" sz="1350" dirty="0">
                <a:solidFill>
                  <a:schemeClr val="bg1"/>
                </a:solidFill>
                <a:latin typeface="Univers LT Std 57 Cn" panose="020B0506020202050204" pitchFamily="34" charset="0"/>
              </a:rPr>
              <a:t>SERVICES</a:t>
            </a:r>
          </a:p>
        </p:txBody>
      </p:sp>
      <p:sp>
        <p:nvSpPr>
          <p:cNvPr id="2" name="TextBox 1">
            <a:extLst>
              <a:ext uri="{FF2B5EF4-FFF2-40B4-BE49-F238E27FC236}">
                <a16:creationId xmlns:a16="http://schemas.microsoft.com/office/drawing/2014/main" id="{264C1D57-55A8-CE87-9F1C-94217C773875}"/>
              </a:ext>
            </a:extLst>
          </p:cNvPr>
          <p:cNvSpPr txBox="1"/>
          <p:nvPr/>
        </p:nvSpPr>
        <p:spPr>
          <a:xfrm>
            <a:off x="406400" y="1171159"/>
            <a:ext cx="6299200" cy="7294305"/>
          </a:xfrm>
          <a:prstGeom prst="rect">
            <a:avLst/>
          </a:prstGeom>
          <a:noFill/>
        </p:spPr>
        <p:txBody>
          <a:bodyPr wrap="square" rtlCol="0">
            <a:spAutoFit/>
          </a:bodyPr>
          <a:lstStyle/>
          <a:p>
            <a:r>
              <a:rPr lang="en-US" b="1" u="sng" dirty="0">
                <a:solidFill>
                  <a:srgbClr val="FF0000"/>
                </a:solidFill>
                <a:ea typeface="Calibri" panose="020F0502020204030204" pitchFamily="34" charset="0"/>
              </a:rPr>
              <a:t>BEFORE </a:t>
            </a:r>
            <a:r>
              <a:rPr lang="en-US" dirty="0">
                <a:ea typeface="Calibri" panose="020F0502020204030204" pitchFamily="34" charset="0"/>
              </a:rPr>
              <a:t>an employee can receive</a:t>
            </a:r>
            <a:r>
              <a:rPr lang="en-US" sz="1800" dirty="0">
                <a:solidFill>
                  <a:srgbClr val="444444"/>
                </a:solidFill>
                <a:effectLst/>
                <a:latin typeface="Calibri" panose="020F0502020204030204" pitchFamily="34" charset="0"/>
                <a:ea typeface="Calibri" panose="020F0502020204030204" pitchFamily="34" charset="0"/>
              </a:rPr>
              <a:t> a vaccine from a department flu liaison, they will need to complete the Influenza Questionnaire in their</a:t>
            </a:r>
            <a:r>
              <a:rPr lang="en-US" dirty="0">
                <a:solidFill>
                  <a:srgbClr val="444444"/>
                </a:solidFill>
                <a:ea typeface="Calibri" panose="020F0502020204030204" pitchFamily="34" charset="0"/>
              </a:rPr>
              <a:t> </a:t>
            </a:r>
            <a:r>
              <a:rPr lang="en-US" dirty="0">
                <a:hlinkClick r:id="rId3"/>
              </a:rPr>
              <a:t>Enterprise Health Portal</a:t>
            </a:r>
            <a:endParaRPr lang="en-US" dirty="0"/>
          </a:p>
          <a:p>
            <a:endParaRPr lang="en-US" dirty="0"/>
          </a:p>
          <a:p>
            <a:pPr marL="342900" indent="-342900">
              <a:buFont typeface="+mj-lt"/>
              <a:buAutoNum type="arabicPeriod"/>
            </a:pPr>
            <a:r>
              <a:rPr lang="en-US" dirty="0"/>
              <a:t>Log into the </a:t>
            </a:r>
            <a:r>
              <a:rPr lang="en-US" dirty="0">
                <a:hlinkClick r:id="rId3"/>
              </a:rPr>
              <a:t>Enterprise Health Portal</a:t>
            </a:r>
            <a:r>
              <a:rPr lang="en-US" dirty="0"/>
              <a:t> with their level 1 sign in.</a:t>
            </a:r>
          </a:p>
          <a:p>
            <a:pPr marL="342900" indent="-342900">
              <a:buFont typeface="+mj-lt"/>
              <a:buAutoNum type="arabicPeriod"/>
            </a:pPr>
            <a:r>
              <a:rPr lang="en-US" dirty="0"/>
              <a:t>Click on the Bell icon to see new messages</a:t>
            </a:r>
          </a:p>
          <a:p>
            <a:r>
              <a:rPr lang="en-US" dirty="0"/>
              <a:t> </a:t>
            </a:r>
          </a:p>
          <a:p>
            <a:endParaRPr lang="en-US" dirty="0"/>
          </a:p>
          <a:p>
            <a:r>
              <a:rPr lang="en-US" dirty="0"/>
              <a:t>3. Under Questionnaires, begin the </a:t>
            </a:r>
            <a:r>
              <a:rPr lang="en-US" b="1" i="1" dirty="0"/>
              <a:t>Influenza  consent  or Exemption Questionnaire.</a:t>
            </a:r>
          </a:p>
          <a:p>
            <a:endParaRPr lang="en-US" b="1" i="1" dirty="0"/>
          </a:p>
          <a:p>
            <a:endParaRPr lang="en-US" b="1" i="1" dirty="0"/>
          </a:p>
          <a:p>
            <a:endParaRPr lang="en-US" b="1" i="1" dirty="0"/>
          </a:p>
          <a:p>
            <a:endParaRPr lang="en-US" b="1" i="1" dirty="0"/>
          </a:p>
          <a:p>
            <a:endParaRPr lang="en-US" b="1" i="1" dirty="0"/>
          </a:p>
          <a:p>
            <a:endParaRPr lang="en-US" b="1" i="1" dirty="0"/>
          </a:p>
          <a:p>
            <a:endParaRPr lang="en-US" b="1" i="1" dirty="0"/>
          </a:p>
          <a:p>
            <a:r>
              <a:rPr lang="en-US" dirty="0"/>
              <a:t>4. Select the option to receive vaccine from OHS or department flu liaison.</a:t>
            </a:r>
          </a:p>
          <a:p>
            <a:endParaRPr lang="en-US" dirty="0"/>
          </a:p>
          <a:p>
            <a:endParaRPr lang="en-US" dirty="0"/>
          </a:p>
          <a:p>
            <a:endParaRPr lang="en-US" dirty="0"/>
          </a:p>
          <a:p>
            <a:endParaRPr lang="en-US" dirty="0"/>
          </a:p>
          <a:p>
            <a:endParaRPr lang="en-US" dirty="0"/>
          </a:p>
          <a:p>
            <a:r>
              <a:rPr lang="en-US" dirty="0"/>
              <a:t>5. Complete the Questionnaire and Submit.</a:t>
            </a:r>
          </a:p>
          <a:p>
            <a:endParaRPr lang="en-US" dirty="0"/>
          </a:p>
        </p:txBody>
      </p:sp>
      <p:sp>
        <p:nvSpPr>
          <p:cNvPr id="7" name="TextBox 6">
            <a:extLst>
              <a:ext uri="{FF2B5EF4-FFF2-40B4-BE49-F238E27FC236}">
                <a16:creationId xmlns:a16="http://schemas.microsoft.com/office/drawing/2014/main" id="{4126523D-8067-3404-6993-E0D54DBCA74B}"/>
              </a:ext>
            </a:extLst>
          </p:cNvPr>
          <p:cNvSpPr txBox="1"/>
          <p:nvPr/>
        </p:nvSpPr>
        <p:spPr>
          <a:xfrm>
            <a:off x="1163312" y="431800"/>
            <a:ext cx="4867038" cy="646331"/>
          </a:xfrm>
          <a:prstGeom prst="rect">
            <a:avLst/>
          </a:prstGeom>
          <a:solidFill>
            <a:schemeClr val="accent3">
              <a:lumMod val="60000"/>
              <a:lumOff val="40000"/>
            </a:schemeClr>
          </a:solidFill>
          <a:ln w="3175">
            <a:solidFill>
              <a:schemeClr val="tx1"/>
            </a:solidFill>
          </a:ln>
        </p:spPr>
        <p:txBody>
          <a:bodyPr wrap="none" rtlCol="0">
            <a:spAutoFit/>
          </a:bodyPr>
          <a:lstStyle/>
          <a:p>
            <a:pPr algn="ctr"/>
            <a:r>
              <a:rPr lang="en-US" b="1" dirty="0"/>
              <a:t>STEPS FOR EMPLOYEES TO FOLLOW IN ORDER TO</a:t>
            </a:r>
          </a:p>
          <a:p>
            <a:pPr algn="ctr"/>
            <a:r>
              <a:rPr lang="en-US" b="1" dirty="0"/>
              <a:t>RECEIVE A FLU VACCINE FROM A LIAISON</a:t>
            </a:r>
          </a:p>
        </p:txBody>
      </p:sp>
      <p:pic>
        <p:nvPicPr>
          <p:cNvPr id="9" name="Picture 8">
            <a:extLst>
              <a:ext uri="{FF2B5EF4-FFF2-40B4-BE49-F238E27FC236}">
                <a16:creationId xmlns:a16="http://schemas.microsoft.com/office/drawing/2014/main" id="{47B4C509-F4FA-F19E-9D55-39ABD8A02CEA}"/>
              </a:ext>
            </a:extLst>
          </p:cNvPr>
          <p:cNvPicPr>
            <a:picLocks noChangeAspect="1"/>
          </p:cNvPicPr>
          <p:nvPr/>
        </p:nvPicPr>
        <p:blipFill>
          <a:blip r:embed="rId4"/>
          <a:stretch>
            <a:fillRect/>
          </a:stretch>
        </p:blipFill>
        <p:spPr>
          <a:xfrm>
            <a:off x="1380588" y="2905119"/>
            <a:ext cx="3619686" cy="311166"/>
          </a:xfrm>
          <a:prstGeom prst="rect">
            <a:avLst/>
          </a:prstGeom>
        </p:spPr>
      </p:pic>
      <p:pic>
        <p:nvPicPr>
          <p:cNvPr id="11" name="Picture 10">
            <a:extLst>
              <a:ext uri="{FF2B5EF4-FFF2-40B4-BE49-F238E27FC236}">
                <a16:creationId xmlns:a16="http://schemas.microsoft.com/office/drawing/2014/main" id="{98747D77-6C43-82ED-6E0C-07D43FDA3B23}"/>
              </a:ext>
            </a:extLst>
          </p:cNvPr>
          <p:cNvPicPr>
            <a:picLocks noChangeAspect="1"/>
          </p:cNvPicPr>
          <p:nvPr/>
        </p:nvPicPr>
        <p:blipFill>
          <a:blip r:embed="rId5"/>
          <a:stretch>
            <a:fillRect/>
          </a:stretch>
        </p:blipFill>
        <p:spPr>
          <a:xfrm>
            <a:off x="1704880" y="4096883"/>
            <a:ext cx="3702240" cy="1473276"/>
          </a:xfrm>
          <a:prstGeom prst="rect">
            <a:avLst/>
          </a:prstGeom>
        </p:spPr>
      </p:pic>
      <p:pic>
        <p:nvPicPr>
          <p:cNvPr id="13" name="Picture 12">
            <a:extLst>
              <a:ext uri="{FF2B5EF4-FFF2-40B4-BE49-F238E27FC236}">
                <a16:creationId xmlns:a16="http://schemas.microsoft.com/office/drawing/2014/main" id="{5C042665-CE6F-F783-2FAB-3309FFF0CC74}"/>
              </a:ext>
            </a:extLst>
          </p:cNvPr>
          <p:cNvPicPr>
            <a:picLocks noChangeAspect="1"/>
          </p:cNvPicPr>
          <p:nvPr/>
        </p:nvPicPr>
        <p:blipFill>
          <a:blip r:embed="rId6"/>
          <a:stretch>
            <a:fillRect/>
          </a:stretch>
        </p:blipFill>
        <p:spPr>
          <a:xfrm>
            <a:off x="1647733" y="6452313"/>
            <a:ext cx="3562533" cy="1187511"/>
          </a:xfrm>
          <a:prstGeom prst="rect">
            <a:avLst/>
          </a:prstGeom>
        </p:spPr>
      </p:pic>
    </p:spTree>
    <p:extLst>
      <p:ext uri="{BB962C8B-B14F-4D97-AF65-F5344CB8AC3E}">
        <p14:creationId xmlns:p14="http://schemas.microsoft.com/office/powerpoint/2010/main" val="18783376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Signature-Marketing-White.eps">
            <a:extLst>
              <a:ext uri="{FF2B5EF4-FFF2-40B4-BE49-F238E27FC236}">
                <a16:creationId xmlns:a16="http://schemas.microsoft.com/office/drawing/2014/main" id="{79E12570-5DFF-7117-473C-DC1F7FE9A15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143375" y="8586788"/>
            <a:ext cx="2398713" cy="29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id="{33EBD0E3-498B-0178-A531-F9DCAF37CB13}"/>
              </a:ext>
            </a:extLst>
          </p:cNvPr>
          <p:cNvSpPr txBox="1"/>
          <p:nvPr/>
        </p:nvSpPr>
        <p:spPr>
          <a:xfrm>
            <a:off x="164939" y="8697397"/>
            <a:ext cx="3431892" cy="369332"/>
          </a:xfrm>
          <a:prstGeom prst="rect">
            <a:avLst/>
          </a:prstGeom>
          <a:noFill/>
        </p:spPr>
        <p:txBody>
          <a:bodyPr wrap="square">
            <a:spAutoFit/>
          </a:bodyPr>
          <a:lstStyle/>
          <a:p>
            <a:pPr eaLnBrk="1" hangingPunct="1">
              <a:defRPr/>
            </a:pPr>
            <a:r>
              <a:rPr lang="en-US" altLang="en-US" sz="1350" dirty="0">
                <a:solidFill>
                  <a:schemeClr val="bg1"/>
                </a:solidFill>
                <a:latin typeface="Univers LT Std 57 Cn" panose="020B0506020202050204" pitchFamily="34" charset="0"/>
              </a:rPr>
              <a:t>OCCUPATIONAL</a:t>
            </a:r>
            <a:r>
              <a:rPr lang="en-US" altLang="en-US" sz="1800" dirty="0">
                <a:solidFill>
                  <a:schemeClr val="bg1"/>
                </a:solidFill>
                <a:latin typeface="Univers LT Std 57 Cn" panose="020B0506020202050204" pitchFamily="34" charset="0"/>
              </a:rPr>
              <a:t> </a:t>
            </a:r>
            <a:r>
              <a:rPr lang="en-US" altLang="en-US" sz="1350" dirty="0">
                <a:solidFill>
                  <a:schemeClr val="bg1"/>
                </a:solidFill>
                <a:latin typeface="Univers LT Std 57 Cn" panose="020B0506020202050204" pitchFamily="34" charset="0"/>
              </a:rPr>
              <a:t>HEALTH</a:t>
            </a:r>
            <a:r>
              <a:rPr lang="en-US" altLang="en-US" sz="1800" dirty="0">
                <a:solidFill>
                  <a:schemeClr val="bg1"/>
                </a:solidFill>
                <a:latin typeface="Univers LT Std 57 Cn" panose="020B0506020202050204" pitchFamily="34" charset="0"/>
              </a:rPr>
              <a:t> </a:t>
            </a:r>
            <a:r>
              <a:rPr lang="en-US" altLang="en-US" sz="1350" dirty="0">
                <a:solidFill>
                  <a:schemeClr val="bg1"/>
                </a:solidFill>
                <a:latin typeface="Univers LT Std 57 Cn" panose="020B0506020202050204" pitchFamily="34" charset="0"/>
              </a:rPr>
              <a:t>SERVICES</a:t>
            </a:r>
          </a:p>
        </p:txBody>
      </p:sp>
      <p:sp>
        <p:nvSpPr>
          <p:cNvPr id="7" name="TextBox 6">
            <a:extLst>
              <a:ext uri="{FF2B5EF4-FFF2-40B4-BE49-F238E27FC236}">
                <a16:creationId xmlns:a16="http://schemas.microsoft.com/office/drawing/2014/main" id="{4126523D-8067-3404-6993-E0D54DBCA74B}"/>
              </a:ext>
            </a:extLst>
          </p:cNvPr>
          <p:cNvSpPr txBox="1"/>
          <p:nvPr/>
        </p:nvSpPr>
        <p:spPr>
          <a:xfrm>
            <a:off x="1636102" y="261937"/>
            <a:ext cx="3921458" cy="646331"/>
          </a:xfrm>
          <a:prstGeom prst="rect">
            <a:avLst/>
          </a:prstGeom>
          <a:solidFill>
            <a:schemeClr val="accent1">
              <a:lumMod val="40000"/>
              <a:lumOff val="60000"/>
            </a:schemeClr>
          </a:solidFill>
          <a:ln w="3175">
            <a:solidFill>
              <a:schemeClr val="tx1"/>
            </a:solidFill>
          </a:ln>
        </p:spPr>
        <p:txBody>
          <a:bodyPr wrap="none" rtlCol="0">
            <a:spAutoFit/>
          </a:bodyPr>
          <a:lstStyle/>
          <a:p>
            <a:pPr algn="ctr"/>
            <a:r>
              <a:rPr lang="en-US" b="1" dirty="0"/>
              <a:t>ENTERPRISE HEALTH DOCUMENTATION</a:t>
            </a:r>
          </a:p>
          <a:p>
            <a:pPr algn="ctr"/>
            <a:r>
              <a:rPr lang="en-US" b="1" dirty="0"/>
              <a:t>FOR FLU LIAISONS</a:t>
            </a:r>
          </a:p>
        </p:txBody>
      </p:sp>
      <p:sp>
        <p:nvSpPr>
          <p:cNvPr id="3" name="TextBox 2">
            <a:extLst>
              <a:ext uri="{FF2B5EF4-FFF2-40B4-BE49-F238E27FC236}">
                <a16:creationId xmlns:a16="http://schemas.microsoft.com/office/drawing/2014/main" id="{21F2C7B3-3DE8-A29D-3344-C7E30B8D7853}"/>
              </a:ext>
            </a:extLst>
          </p:cNvPr>
          <p:cNvSpPr txBox="1"/>
          <p:nvPr/>
        </p:nvSpPr>
        <p:spPr>
          <a:xfrm>
            <a:off x="469900" y="945548"/>
            <a:ext cx="5918200" cy="7017306"/>
          </a:xfrm>
          <a:prstGeom prst="rect">
            <a:avLst/>
          </a:prstGeom>
          <a:noFill/>
        </p:spPr>
        <p:txBody>
          <a:bodyPr wrap="square" rtlCol="0">
            <a:spAutoFit/>
          </a:bodyPr>
          <a:lstStyle/>
          <a:p>
            <a:pPr algn="ctr"/>
            <a:r>
              <a:rPr lang="en-US" b="1" dirty="0">
                <a:latin typeface="Calibri Light" panose="020F0302020204030204" pitchFamily="34" charset="0"/>
              </a:rPr>
              <a:t>Go to </a:t>
            </a:r>
            <a:r>
              <a:rPr lang="en-US" b="1" dirty="0">
                <a:hlinkClick r:id="rId3"/>
              </a:rPr>
              <a:t>https://enterprise-health.umich.edu/</a:t>
            </a:r>
            <a:endParaRPr lang="en-US" b="1" dirty="0"/>
          </a:p>
          <a:p>
            <a:pPr algn="ctr"/>
            <a:r>
              <a:rPr lang="en-US" b="1" dirty="0"/>
              <a:t> </a:t>
            </a:r>
            <a:r>
              <a:rPr lang="en-US" b="1" dirty="0">
                <a:latin typeface="Calibri Light" panose="020F0302020204030204" pitchFamily="34" charset="0"/>
                <a:cs typeface="Calibri Light" panose="020F0302020204030204" pitchFamily="34" charset="0"/>
              </a:rPr>
              <a:t>Log in with your Level 1 password</a:t>
            </a:r>
          </a:p>
          <a:p>
            <a:pPr algn="ctr"/>
            <a:endParaRPr lang="en-US" b="1" dirty="0">
              <a:latin typeface="Calibri Light" panose="020F0302020204030204" pitchFamily="34" charset="0"/>
              <a:cs typeface="Calibri Light" panose="020F0302020204030204" pitchFamily="34" charset="0"/>
            </a:endParaRPr>
          </a:p>
          <a:p>
            <a:r>
              <a:rPr lang="en-US" dirty="0"/>
              <a:t>As a liaison, you will be directed to this screen for documentation:</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pic>
        <p:nvPicPr>
          <p:cNvPr id="5" name="Picture 4">
            <a:extLst>
              <a:ext uri="{FF2B5EF4-FFF2-40B4-BE49-F238E27FC236}">
                <a16:creationId xmlns:a16="http://schemas.microsoft.com/office/drawing/2014/main" id="{166F1C7E-D138-E601-26FF-83673D82DAF5}"/>
              </a:ext>
            </a:extLst>
          </p:cNvPr>
          <p:cNvPicPr>
            <a:picLocks noChangeAspect="1"/>
          </p:cNvPicPr>
          <p:nvPr/>
        </p:nvPicPr>
        <p:blipFill>
          <a:blip r:embed="rId4"/>
          <a:stretch>
            <a:fillRect/>
          </a:stretch>
        </p:blipFill>
        <p:spPr>
          <a:xfrm>
            <a:off x="469900" y="2437410"/>
            <a:ext cx="5734345" cy="5658141"/>
          </a:xfrm>
          <a:prstGeom prst="rect">
            <a:avLst/>
          </a:prstGeom>
        </p:spPr>
      </p:pic>
      <p:sp>
        <p:nvSpPr>
          <p:cNvPr id="9" name="Rectangle 8">
            <a:extLst>
              <a:ext uri="{FF2B5EF4-FFF2-40B4-BE49-F238E27FC236}">
                <a16:creationId xmlns:a16="http://schemas.microsoft.com/office/drawing/2014/main" id="{D7546CB9-A05D-A456-DFF4-C1401A78041C}"/>
              </a:ext>
            </a:extLst>
          </p:cNvPr>
          <p:cNvSpPr/>
          <p:nvPr/>
        </p:nvSpPr>
        <p:spPr>
          <a:xfrm flipV="1">
            <a:off x="2017249" y="3773346"/>
            <a:ext cx="2126125" cy="162045"/>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525567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Signature-Marketing-White.eps">
            <a:extLst>
              <a:ext uri="{FF2B5EF4-FFF2-40B4-BE49-F238E27FC236}">
                <a16:creationId xmlns:a16="http://schemas.microsoft.com/office/drawing/2014/main" id="{79E12570-5DFF-7117-473C-DC1F7FE9A15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143375" y="8586788"/>
            <a:ext cx="2398713" cy="29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id="{33EBD0E3-498B-0178-A531-F9DCAF37CB13}"/>
              </a:ext>
            </a:extLst>
          </p:cNvPr>
          <p:cNvSpPr txBox="1"/>
          <p:nvPr/>
        </p:nvSpPr>
        <p:spPr>
          <a:xfrm>
            <a:off x="164939" y="8697397"/>
            <a:ext cx="3431892" cy="369332"/>
          </a:xfrm>
          <a:prstGeom prst="rect">
            <a:avLst/>
          </a:prstGeom>
          <a:noFill/>
        </p:spPr>
        <p:txBody>
          <a:bodyPr wrap="square">
            <a:spAutoFit/>
          </a:bodyPr>
          <a:lstStyle/>
          <a:p>
            <a:pPr eaLnBrk="1" hangingPunct="1">
              <a:defRPr/>
            </a:pPr>
            <a:r>
              <a:rPr lang="en-US" altLang="en-US" sz="1350" dirty="0">
                <a:solidFill>
                  <a:schemeClr val="bg1"/>
                </a:solidFill>
                <a:latin typeface="Univers LT Std 57 Cn" panose="020B0506020202050204" pitchFamily="34" charset="0"/>
              </a:rPr>
              <a:t>OCCUPATIONAL</a:t>
            </a:r>
            <a:r>
              <a:rPr lang="en-US" altLang="en-US" sz="1800" dirty="0">
                <a:solidFill>
                  <a:schemeClr val="bg1"/>
                </a:solidFill>
                <a:latin typeface="Univers LT Std 57 Cn" panose="020B0506020202050204" pitchFamily="34" charset="0"/>
              </a:rPr>
              <a:t> </a:t>
            </a:r>
            <a:r>
              <a:rPr lang="en-US" altLang="en-US" sz="1350" dirty="0">
                <a:solidFill>
                  <a:schemeClr val="bg1"/>
                </a:solidFill>
                <a:latin typeface="Univers LT Std 57 Cn" panose="020B0506020202050204" pitchFamily="34" charset="0"/>
              </a:rPr>
              <a:t>HEALTH</a:t>
            </a:r>
            <a:r>
              <a:rPr lang="en-US" altLang="en-US" sz="1800" dirty="0">
                <a:solidFill>
                  <a:schemeClr val="bg1"/>
                </a:solidFill>
                <a:latin typeface="Univers LT Std 57 Cn" panose="020B0506020202050204" pitchFamily="34" charset="0"/>
              </a:rPr>
              <a:t> </a:t>
            </a:r>
            <a:r>
              <a:rPr lang="en-US" altLang="en-US" sz="1350" dirty="0">
                <a:solidFill>
                  <a:schemeClr val="bg1"/>
                </a:solidFill>
                <a:latin typeface="Univers LT Std 57 Cn" panose="020B0506020202050204" pitchFamily="34" charset="0"/>
              </a:rPr>
              <a:t>SERVICES</a:t>
            </a:r>
          </a:p>
        </p:txBody>
      </p:sp>
      <p:sp>
        <p:nvSpPr>
          <p:cNvPr id="7" name="TextBox 6">
            <a:extLst>
              <a:ext uri="{FF2B5EF4-FFF2-40B4-BE49-F238E27FC236}">
                <a16:creationId xmlns:a16="http://schemas.microsoft.com/office/drawing/2014/main" id="{4126523D-8067-3404-6993-E0D54DBCA74B}"/>
              </a:ext>
            </a:extLst>
          </p:cNvPr>
          <p:cNvSpPr txBox="1"/>
          <p:nvPr/>
        </p:nvSpPr>
        <p:spPr>
          <a:xfrm>
            <a:off x="1636102" y="261937"/>
            <a:ext cx="3921458" cy="646331"/>
          </a:xfrm>
          <a:prstGeom prst="rect">
            <a:avLst/>
          </a:prstGeom>
          <a:solidFill>
            <a:schemeClr val="accent1">
              <a:lumMod val="40000"/>
              <a:lumOff val="60000"/>
            </a:schemeClr>
          </a:solidFill>
          <a:ln w="3175">
            <a:solidFill>
              <a:schemeClr val="tx1"/>
            </a:solidFill>
          </a:ln>
        </p:spPr>
        <p:txBody>
          <a:bodyPr wrap="none" rtlCol="0">
            <a:spAutoFit/>
          </a:bodyPr>
          <a:lstStyle/>
          <a:p>
            <a:pPr algn="ctr"/>
            <a:r>
              <a:rPr lang="en-US" b="1" dirty="0"/>
              <a:t>ENTERPRISE HEALTH DOCUMENTATION</a:t>
            </a:r>
          </a:p>
          <a:p>
            <a:pPr algn="ctr"/>
            <a:r>
              <a:rPr lang="en-US" b="1" dirty="0"/>
              <a:t>FOR FLU LIAISONS</a:t>
            </a:r>
          </a:p>
        </p:txBody>
      </p:sp>
      <p:pic>
        <p:nvPicPr>
          <p:cNvPr id="8" name="Picture 7">
            <a:extLst>
              <a:ext uri="{FF2B5EF4-FFF2-40B4-BE49-F238E27FC236}">
                <a16:creationId xmlns:a16="http://schemas.microsoft.com/office/drawing/2014/main" id="{9AE92CF1-4A78-AD31-F8A9-E5631ED624BA}"/>
              </a:ext>
            </a:extLst>
          </p:cNvPr>
          <p:cNvPicPr>
            <a:picLocks noChangeAspect="1"/>
          </p:cNvPicPr>
          <p:nvPr/>
        </p:nvPicPr>
        <p:blipFill>
          <a:blip r:embed="rId3"/>
          <a:stretch>
            <a:fillRect/>
          </a:stretch>
        </p:blipFill>
        <p:spPr>
          <a:xfrm>
            <a:off x="449886" y="1189575"/>
            <a:ext cx="1752511" cy="5766810"/>
          </a:xfrm>
          <a:prstGeom prst="rect">
            <a:avLst/>
          </a:prstGeom>
        </p:spPr>
      </p:pic>
      <p:sp>
        <p:nvSpPr>
          <p:cNvPr id="9" name="TextBox 8">
            <a:extLst>
              <a:ext uri="{FF2B5EF4-FFF2-40B4-BE49-F238E27FC236}">
                <a16:creationId xmlns:a16="http://schemas.microsoft.com/office/drawing/2014/main" id="{3B563723-4577-A520-15E7-F8D41B2A564C}"/>
              </a:ext>
            </a:extLst>
          </p:cNvPr>
          <p:cNvSpPr txBox="1"/>
          <p:nvPr/>
        </p:nvSpPr>
        <p:spPr>
          <a:xfrm>
            <a:off x="2202397" y="1085402"/>
            <a:ext cx="3921458" cy="5355312"/>
          </a:xfrm>
          <a:prstGeom prst="rect">
            <a:avLst/>
          </a:prstGeom>
          <a:noFill/>
        </p:spPr>
        <p:txBody>
          <a:bodyPr wrap="square" rtlCol="0">
            <a:spAutoFit/>
          </a:bodyPr>
          <a:lstStyle/>
          <a:p>
            <a:r>
              <a:rPr lang="en-US" dirty="0"/>
              <a:t>The fields in red are required.</a:t>
            </a:r>
          </a:p>
          <a:p>
            <a:endParaRPr lang="en-US" dirty="0"/>
          </a:p>
          <a:p>
            <a:r>
              <a:rPr lang="en-US" dirty="0">
                <a:solidFill>
                  <a:schemeClr val="bg1"/>
                </a:solidFill>
                <a:highlight>
                  <a:srgbClr val="FF0000"/>
                </a:highlight>
              </a:rPr>
              <a:t>Patient</a:t>
            </a:r>
            <a:r>
              <a:rPr lang="en-US" dirty="0"/>
              <a:t>: You can look up a patient by name or their UMID.  MRNs are not used in Enterprise Health.</a:t>
            </a:r>
          </a:p>
          <a:p>
            <a:r>
              <a:rPr lang="en-US" dirty="0">
                <a:solidFill>
                  <a:schemeClr val="bg1"/>
                </a:solidFill>
                <a:highlight>
                  <a:srgbClr val="FF0000"/>
                </a:highlight>
              </a:rPr>
              <a:t>Location</a:t>
            </a:r>
            <a:r>
              <a:rPr lang="en-US" dirty="0"/>
              <a:t>: </a:t>
            </a:r>
            <a:r>
              <a:rPr lang="en-US" b="1" dirty="0"/>
              <a:t>Liaison location</a:t>
            </a:r>
          </a:p>
          <a:p>
            <a:r>
              <a:rPr lang="en-US" dirty="0">
                <a:solidFill>
                  <a:schemeClr val="bg1"/>
                </a:solidFill>
                <a:highlight>
                  <a:srgbClr val="FF0000"/>
                </a:highlight>
              </a:rPr>
              <a:t>Injection/Immunization </a:t>
            </a:r>
            <a:r>
              <a:rPr lang="en-US" dirty="0">
                <a:solidFill>
                  <a:schemeClr val="bg1"/>
                </a:solidFill>
              </a:rPr>
              <a:t>: </a:t>
            </a:r>
            <a:r>
              <a:rPr lang="en-US" dirty="0"/>
              <a:t>Select </a:t>
            </a:r>
          </a:p>
          <a:p>
            <a:r>
              <a:rPr lang="en-US" b="1" dirty="0"/>
              <a:t>Influenza IIV3 (P-free, </a:t>
            </a:r>
            <a:r>
              <a:rPr lang="en-US" b="1" dirty="0" err="1"/>
              <a:t>inj</a:t>
            </a:r>
            <a:r>
              <a:rPr lang="en-US" b="1" dirty="0"/>
              <a:t>). </a:t>
            </a:r>
            <a:r>
              <a:rPr lang="en-US" dirty="0"/>
              <a:t>The selections will populate as soon as you begin typing.</a:t>
            </a:r>
          </a:p>
          <a:p>
            <a:endParaRPr lang="en-US" dirty="0"/>
          </a:p>
          <a:p>
            <a:r>
              <a:rPr lang="en-US" dirty="0">
                <a:solidFill>
                  <a:schemeClr val="bg1"/>
                </a:solidFill>
                <a:highlight>
                  <a:srgbClr val="FF0000"/>
                </a:highlight>
              </a:rPr>
              <a:t>Vial/Lot #:   </a:t>
            </a:r>
            <a:r>
              <a:rPr lang="en-US" dirty="0"/>
              <a:t>This field is free text but it will remember the last lot# that was entered (until you log out).</a:t>
            </a:r>
          </a:p>
          <a:p>
            <a:endParaRPr lang="en-US" dirty="0"/>
          </a:p>
          <a:p>
            <a:r>
              <a:rPr lang="en-US" dirty="0">
                <a:solidFill>
                  <a:schemeClr val="bg1"/>
                </a:solidFill>
                <a:highlight>
                  <a:srgbClr val="FF0000"/>
                </a:highlight>
              </a:rPr>
              <a:t>Manufacturer</a:t>
            </a:r>
            <a:r>
              <a:rPr lang="en-US" b="1" dirty="0">
                <a:solidFill>
                  <a:schemeClr val="bg1"/>
                </a:solidFill>
                <a:highlight>
                  <a:srgbClr val="FF0000"/>
                </a:highlight>
              </a:rPr>
              <a:t>:</a:t>
            </a:r>
            <a:r>
              <a:rPr lang="en-US" b="1" dirty="0">
                <a:highlight>
                  <a:srgbClr val="FF0000"/>
                </a:highlight>
              </a:rPr>
              <a:t>   </a:t>
            </a:r>
            <a:r>
              <a:rPr lang="en-US" b="1" dirty="0"/>
              <a:t>ID Biomedical</a:t>
            </a:r>
          </a:p>
          <a:p>
            <a:endParaRPr lang="en-US" dirty="0"/>
          </a:p>
          <a:p>
            <a:r>
              <a:rPr lang="en-US" dirty="0">
                <a:solidFill>
                  <a:schemeClr val="bg1"/>
                </a:solidFill>
                <a:highlight>
                  <a:srgbClr val="FF0000"/>
                </a:highlight>
              </a:rPr>
              <a:t>Expiration date</a:t>
            </a:r>
            <a:r>
              <a:rPr lang="en-US" dirty="0">
                <a:highlight>
                  <a:srgbClr val="FF0000"/>
                </a:highlight>
              </a:rPr>
              <a:t>: </a:t>
            </a:r>
            <a:r>
              <a:rPr lang="en-US" dirty="0"/>
              <a:t>use date on box</a:t>
            </a:r>
          </a:p>
          <a:p>
            <a:endParaRPr lang="en-US" dirty="0">
              <a:solidFill>
                <a:schemeClr val="bg1"/>
              </a:solidFill>
            </a:endParaRPr>
          </a:p>
        </p:txBody>
      </p:sp>
    </p:spTree>
    <p:extLst>
      <p:ext uri="{BB962C8B-B14F-4D97-AF65-F5344CB8AC3E}">
        <p14:creationId xmlns:p14="http://schemas.microsoft.com/office/powerpoint/2010/main" val="21034078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Signature-Marketing-White.eps">
            <a:extLst>
              <a:ext uri="{FF2B5EF4-FFF2-40B4-BE49-F238E27FC236}">
                <a16:creationId xmlns:a16="http://schemas.microsoft.com/office/drawing/2014/main" id="{79E12570-5DFF-7117-473C-DC1F7FE9A15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143375" y="8586788"/>
            <a:ext cx="2398713" cy="29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id="{33EBD0E3-498B-0178-A531-F9DCAF37CB13}"/>
              </a:ext>
            </a:extLst>
          </p:cNvPr>
          <p:cNvSpPr txBox="1"/>
          <p:nvPr/>
        </p:nvSpPr>
        <p:spPr>
          <a:xfrm>
            <a:off x="164939" y="8697397"/>
            <a:ext cx="3431892" cy="369332"/>
          </a:xfrm>
          <a:prstGeom prst="rect">
            <a:avLst/>
          </a:prstGeom>
          <a:noFill/>
        </p:spPr>
        <p:txBody>
          <a:bodyPr wrap="square">
            <a:spAutoFit/>
          </a:bodyPr>
          <a:lstStyle/>
          <a:p>
            <a:pPr eaLnBrk="1" hangingPunct="1">
              <a:defRPr/>
            </a:pPr>
            <a:r>
              <a:rPr lang="en-US" altLang="en-US" sz="1350" dirty="0">
                <a:solidFill>
                  <a:schemeClr val="bg1"/>
                </a:solidFill>
                <a:latin typeface="Univers LT Std 57 Cn" panose="020B0506020202050204" pitchFamily="34" charset="0"/>
              </a:rPr>
              <a:t>OCCUPATIONAL</a:t>
            </a:r>
            <a:r>
              <a:rPr lang="en-US" altLang="en-US" sz="1800" dirty="0">
                <a:solidFill>
                  <a:schemeClr val="bg1"/>
                </a:solidFill>
                <a:latin typeface="Univers LT Std 57 Cn" panose="020B0506020202050204" pitchFamily="34" charset="0"/>
              </a:rPr>
              <a:t> </a:t>
            </a:r>
            <a:r>
              <a:rPr lang="en-US" altLang="en-US" sz="1350" dirty="0">
                <a:solidFill>
                  <a:schemeClr val="bg1"/>
                </a:solidFill>
                <a:latin typeface="Univers LT Std 57 Cn" panose="020B0506020202050204" pitchFamily="34" charset="0"/>
              </a:rPr>
              <a:t>HEALTH</a:t>
            </a:r>
            <a:r>
              <a:rPr lang="en-US" altLang="en-US" sz="1800" dirty="0">
                <a:solidFill>
                  <a:schemeClr val="bg1"/>
                </a:solidFill>
                <a:latin typeface="Univers LT Std 57 Cn" panose="020B0506020202050204" pitchFamily="34" charset="0"/>
              </a:rPr>
              <a:t> </a:t>
            </a:r>
            <a:r>
              <a:rPr lang="en-US" altLang="en-US" sz="1350" dirty="0">
                <a:solidFill>
                  <a:schemeClr val="bg1"/>
                </a:solidFill>
                <a:latin typeface="Univers LT Std 57 Cn" panose="020B0506020202050204" pitchFamily="34" charset="0"/>
              </a:rPr>
              <a:t>SERVICES</a:t>
            </a:r>
          </a:p>
        </p:txBody>
      </p:sp>
      <p:sp>
        <p:nvSpPr>
          <p:cNvPr id="7" name="TextBox 6">
            <a:extLst>
              <a:ext uri="{FF2B5EF4-FFF2-40B4-BE49-F238E27FC236}">
                <a16:creationId xmlns:a16="http://schemas.microsoft.com/office/drawing/2014/main" id="{4126523D-8067-3404-6993-E0D54DBCA74B}"/>
              </a:ext>
            </a:extLst>
          </p:cNvPr>
          <p:cNvSpPr txBox="1"/>
          <p:nvPr/>
        </p:nvSpPr>
        <p:spPr>
          <a:xfrm>
            <a:off x="1636102" y="261937"/>
            <a:ext cx="3921458" cy="646331"/>
          </a:xfrm>
          <a:prstGeom prst="rect">
            <a:avLst/>
          </a:prstGeom>
          <a:solidFill>
            <a:schemeClr val="accent1">
              <a:lumMod val="40000"/>
              <a:lumOff val="60000"/>
            </a:schemeClr>
          </a:solidFill>
          <a:ln w="3175">
            <a:solidFill>
              <a:schemeClr val="tx1"/>
            </a:solidFill>
          </a:ln>
        </p:spPr>
        <p:txBody>
          <a:bodyPr wrap="none" rtlCol="0">
            <a:spAutoFit/>
          </a:bodyPr>
          <a:lstStyle/>
          <a:p>
            <a:pPr algn="ctr"/>
            <a:r>
              <a:rPr lang="en-US" b="1" dirty="0"/>
              <a:t>ENTERPRISE HEALTH DOCUMENTATION</a:t>
            </a:r>
          </a:p>
          <a:p>
            <a:pPr algn="ctr"/>
            <a:r>
              <a:rPr lang="en-US" b="1" dirty="0"/>
              <a:t>FOR FLU LIAISONS</a:t>
            </a:r>
          </a:p>
        </p:txBody>
      </p:sp>
      <p:sp>
        <p:nvSpPr>
          <p:cNvPr id="9" name="TextBox 8">
            <a:extLst>
              <a:ext uri="{FF2B5EF4-FFF2-40B4-BE49-F238E27FC236}">
                <a16:creationId xmlns:a16="http://schemas.microsoft.com/office/drawing/2014/main" id="{3B563723-4577-A520-15E7-F8D41B2A564C}"/>
              </a:ext>
            </a:extLst>
          </p:cNvPr>
          <p:cNvSpPr txBox="1"/>
          <p:nvPr/>
        </p:nvSpPr>
        <p:spPr>
          <a:xfrm>
            <a:off x="924063" y="1040693"/>
            <a:ext cx="5009873" cy="5078313"/>
          </a:xfrm>
          <a:prstGeom prst="rect">
            <a:avLst/>
          </a:prstGeom>
          <a:noFill/>
        </p:spPr>
        <p:txBody>
          <a:bodyPr wrap="square" rtlCol="0">
            <a:spAutoFit/>
          </a:bodyPr>
          <a:lstStyle/>
          <a:p>
            <a:endParaRPr lang="en-US" dirty="0"/>
          </a:p>
          <a:p>
            <a:r>
              <a:rPr lang="en-US" dirty="0"/>
              <a:t>If you get this pop-up box:</a:t>
            </a:r>
          </a:p>
          <a:p>
            <a:endParaRPr lang="en-US" dirty="0"/>
          </a:p>
          <a:p>
            <a:r>
              <a:rPr lang="en-US" dirty="0"/>
              <a:t>.</a:t>
            </a:r>
          </a:p>
          <a:p>
            <a:endParaRPr lang="en-US" dirty="0"/>
          </a:p>
          <a:p>
            <a:endParaRPr lang="en-US" dirty="0"/>
          </a:p>
          <a:p>
            <a:endParaRPr lang="en-US" dirty="0"/>
          </a:p>
          <a:p>
            <a:endParaRPr lang="en-US" dirty="0"/>
          </a:p>
          <a:p>
            <a:endParaRPr lang="en-US" dirty="0"/>
          </a:p>
          <a:p>
            <a:r>
              <a:rPr lang="en-US" dirty="0"/>
              <a:t>The employee hasn’t completed their questionnaire yet. They must complete it in their portal before they can receive a flu vaccine.  </a:t>
            </a:r>
          </a:p>
          <a:p>
            <a:endParaRPr lang="en-US" dirty="0"/>
          </a:p>
          <a:p>
            <a:r>
              <a:rPr lang="en-US" dirty="0"/>
              <a:t>Direct them to their Enterprise Health Patient portal at </a:t>
            </a:r>
            <a:r>
              <a:rPr lang="en-US" dirty="0">
                <a:hlinkClick r:id="rId3"/>
              </a:rPr>
              <a:t>https://enterprise-health.umich.edu/</a:t>
            </a:r>
            <a:r>
              <a:rPr lang="en-US" dirty="0"/>
              <a:t> </a:t>
            </a:r>
          </a:p>
          <a:p>
            <a:endParaRPr lang="en-US" dirty="0"/>
          </a:p>
          <a:p>
            <a:r>
              <a:rPr lang="en-US" dirty="0"/>
              <a:t>Or QR code: </a:t>
            </a:r>
          </a:p>
          <a:p>
            <a:endParaRPr lang="en-US" dirty="0"/>
          </a:p>
        </p:txBody>
      </p:sp>
      <p:pic>
        <p:nvPicPr>
          <p:cNvPr id="3" name="Picture 2">
            <a:extLst>
              <a:ext uri="{FF2B5EF4-FFF2-40B4-BE49-F238E27FC236}">
                <a16:creationId xmlns:a16="http://schemas.microsoft.com/office/drawing/2014/main" id="{EECB1C17-125C-43DF-F082-F5AEFCF3FB0C}"/>
              </a:ext>
            </a:extLst>
          </p:cNvPr>
          <p:cNvPicPr>
            <a:picLocks noChangeAspect="1"/>
          </p:cNvPicPr>
          <p:nvPr/>
        </p:nvPicPr>
        <p:blipFill>
          <a:blip r:embed="rId4"/>
          <a:stretch>
            <a:fillRect/>
          </a:stretch>
        </p:blipFill>
        <p:spPr>
          <a:xfrm>
            <a:off x="1880885" y="1872352"/>
            <a:ext cx="2400423" cy="1035103"/>
          </a:xfrm>
          <a:prstGeom prst="rect">
            <a:avLst/>
          </a:prstGeom>
        </p:spPr>
      </p:pic>
      <p:pic>
        <p:nvPicPr>
          <p:cNvPr id="5" name="Picture 4">
            <a:extLst>
              <a:ext uri="{FF2B5EF4-FFF2-40B4-BE49-F238E27FC236}">
                <a16:creationId xmlns:a16="http://schemas.microsoft.com/office/drawing/2014/main" id="{66B0C1F0-5F33-1C1A-A5B3-C3CF0315A295}"/>
              </a:ext>
            </a:extLst>
          </p:cNvPr>
          <p:cNvPicPr>
            <a:picLocks noChangeAspect="1"/>
          </p:cNvPicPr>
          <p:nvPr/>
        </p:nvPicPr>
        <p:blipFill>
          <a:blip r:embed="rId5"/>
          <a:stretch>
            <a:fillRect/>
          </a:stretch>
        </p:blipFill>
        <p:spPr>
          <a:xfrm>
            <a:off x="2228788" y="5349804"/>
            <a:ext cx="2400423" cy="2400423"/>
          </a:xfrm>
          <a:prstGeom prst="rect">
            <a:avLst/>
          </a:prstGeom>
        </p:spPr>
      </p:pic>
    </p:spTree>
    <p:extLst>
      <p:ext uri="{BB962C8B-B14F-4D97-AF65-F5344CB8AC3E}">
        <p14:creationId xmlns:p14="http://schemas.microsoft.com/office/powerpoint/2010/main" val="22441482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2492</TotalTime>
  <Words>1602</Words>
  <Application>Microsoft Office PowerPoint</Application>
  <PresentationFormat>On-screen Show (4:3)</PresentationFormat>
  <Paragraphs>212</Paragraphs>
  <Slides>15</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15</vt:i4>
      </vt:variant>
    </vt:vector>
  </HeadingPairs>
  <TitlesOfParts>
    <vt:vector size="23" baseType="lpstr">
      <vt:lpstr>Arial</vt:lpstr>
      <vt:lpstr>Calibri</vt:lpstr>
      <vt:lpstr>Calibri Light</vt:lpstr>
      <vt:lpstr>Seaford</vt:lpstr>
      <vt:lpstr>Symbol</vt:lpstr>
      <vt:lpstr>Univers LT Std 57 Cn</vt:lpstr>
      <vt:lpstr>Office Theme</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Michigan Marketing &amp; Design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Martin Soave</dc:creator>
  <cp:lastModifiedBy>Demlow, Daisy</cp:lastModifiedBy>
  <cp:revision>91</cp:revision>
  <cp:lastPrinted>2013-04-23T18:06:38Z</cp:lastPrinted>
  <dcterms:created xsi:type="dcterms:W3CDTF">2013-12-02T22:28:48Z</dcterms:created>
  <dcterms:modified xsi:type="dcterms:W3CDTF">2024-08-30T18:31:32Z</dcterms:modified>
</cp:coreProperties>
</file>